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customXml/itemProps94.xml" ContentType="application/vnd.openxmlformats-officedocument.customXmlProperties+xml"/>
  <Override PartName="/customXml/itemProps95.xml" ContentType="application/vnd.openxmlformats-officedocument.customXmlProperties+xml"/>
  <Override PartName="/customXml/itemProps96.xml" ContentType="application/vnd.openxmlformats-officedocument.customXmlProperties+xml"/>
  <Override PartName="/customXml/itemProps97.xml" ContentType="application/vnd.openxmlformats-officedocument.customXmlProperties+xml"/>
  <Override PartName="/customXml/itemProps98.xml" ContentType="application/vnd.openxmlformats-officedocument.customXmlProperties+xml"/>
  <Override PartName="/customXml/itemProps99.xml" ContentType="application/vnd.openxmlformats-officedocument.customXmlProperties+xml"/>
  <Override PartName="/customXml/itemProps100.xml" ContentType="application/vnd.openxmlformats-officedocument.customXmlProperties+xml"/>
  <Override PartName="/customXml/itemProps101.xml" ContentType="application/vnd.openxmlformats-officedocument.customXmlProperties+xml"/>
  <Override PartName="/customXml/itemProps102.xml" ContentType="application/vnd.openxmlformats-officedocument.customXmlProperties+xml"/>
  <Override PartName="/customXml/itemProps103.xml" ContentType="application/vnd.openxmlformats-officedocument.customXmlProperties+xml"/>
  <Override PartName="/customXml/itemProps104.xml" ContentType="application/vnd.openxmlformats-officedocument.customXmlProperties+xml"/>
  <Override PartName="/customXml/itemProps105.xml" ContentType="application/vnd.openxmlformats-officedocument.customXmlProperties+xml"/>
  <Override PartName="/customXml/itemProps106.xml" ContentType="application/vnd.openxmlformats-officedocument.customXmlProperties+xml"/>
  <Override PartName="/customXml/itemProps107.xml" ContentType="application/vnd.openxmlformats-officedocument.customXmlProperties+xml"/>
  <Override PartName="/customXml/itemProps108.xml" ContentType="application/vnd.openxmlformats-officedocument.customXmlProperties+xml"/>
  <Override PartName="/customXml/itemProps109.xml" ContentType="application/vnd.openxmlformats-officedocument.customXmlProperties+xml"/>
  <Override PartName="/customXml/itemProps110.xml" ContentType="application/vnd.openxmlformats-officedocument.customXmlProperties+xml"/>
  <Override PartName="/customXml/itemProps111.xml" ContentType="application/vnd.openxmlformats-officedocument.customXmlProperties+xml"/>
  <Override PartName="/customXml/itemProps112.xml" ContentType="application/vnd.openxmlformats-officedocument.customXmlProperties+xml"/>
  <Override PartName="/customXml/itemProps113.xml" ContentType="application/vnd.openxmlformats-officedocument.customXmlProperties+xml"/>
  <Override PartName="/customXml/itemProps114.xml" ContentType="application/vnd.openxmlformats-officedocument.customXmlProperties+xml"/>
  <Override PartName="/customXml/itemProps115.xml" ContentType="application/vnd.openxmlformats-officedocument.customXmlProperties+xml"/>
  <Override PartName="/customXml/itemProps116.xml" ContentType="application/vnd.openxmlformats-officedocument.customXmlProperties+xml"/>
  <Override PartName="/customXml/itemProps117.xml" ContentType="application/vnd.openxmlformats-officedocument.customXmlProperties+xml"/>
  <Override PartName="/customXml/itemProps118.xml" ContentType="application/vnd.openxmlformats-officedocument.customXmlProperties+xml"/>
  <Override PartName="/customXml/itemProps119.xml" ContentType="application/vnd.openxmlformats-officedocument.customXmlProperties+xml"/>
  <Override PartName="/customXml/itemProps120.xml" ContentType="application/vnd.openxmlformats-officedocument.customXmlProperties+xml"/>
  <Override PartName="/customXml/itemProps121.xml" ContentType="application/vnd.openxmlformats-officedocument.customXmlProperties+xml"/>
  <Override PartName="/customXml/itemProps122.xml" ContentType="application/vnd.openxmlformats-officedocument.customXmlProperties+xml"/>
  <Override PartName="/customXml/itemProps123.xml" ContentType="application/vnd.openxmlformats-officedocument.customXmlProperties+xml"/>
  <Override PartName="/customXml/itemProps124.xml" ContentType="application/vnd.openxmlformats-officedocument.customXmlProperties+xml"/>
  <Override PartName="/customXml/itemProps125.xml" ContentType="application/vnd.openxmlformats-officedocument.customXmlProperties+xml"/>
  <Override PartName="/customXml/itemProps126.xml" ContentType="application/vnd.openxmlformats-officedocument.customXmlProperties+xml"/>
  <Override PartName="/customXml/itemProps127.xml" ContentType="application/vnd.openxmlformats-officedocument.customXmlProperties+xml"/>
  <Override PartName="/customXml/itemProps128.xml" ContentType="application/vnd.openxmlformats-officedocument.customXmlProperties+xml"/>
  <Override PartName="/customXml/itemProps129.xml" ContentType="application/vnd.openxmlformats-officedocument.customXmlProperties+xml"/>
  <Override PartName="/customXml/itemProps130.xml" ContentType="application/vnd.openxmlformats-officedocument.customXmlProperties+xml"/>
  <Override PartName="/customXml/itemProps131.xml" ContentType="application/vnd.openxmlformats-officedocument.customXmlProperties+xml"/>
  <Override PartName="/customXml/itemProps132.xml" ContentType="application/vnd.openxmlformats-officedocument.customXmlProperties+xml"/>
  <Override PartName="/customXml/itemProps133.xml" ContentType="application/vnd.openxmlformats-officedocument.customXmlProperties+xml"/>
  <Override PartName="/customXml/itemProps134.xml" ContentType="application/vnd.openxmlformats-officedocument.customXmlProperties+xml"/>
  <Override PartName="/customXml/itemProps135.xml" ContentType="application/vnd.openxmlformats-officedocument.customXmlProperties+xml"/>
  <Override PartName="/customXml/itemProps136.xml" ContentType="application/vnd.openxmlformats-officedocument.customXmlProperties+xml"/>
  <Override PartName="/customXml/itemProps137.xml" ContentType="application/vnd.openxmlformats-officedocument.customXmlProperties+xml"/>
  <Override PartName="/customXml/itemProps138.xml" ContentType="application/vnd.openxmlformats-officedocument.customXmlProperties+xml"/>
  <Override PartName="/customXml/itemProps139.xml" ContentType="application/vnd.openxmlformats-officedocument.customXmlProperties+xml"/>
  <Override PartName="/customXml/itemProps140.xml" ContentType="application/vnd.openxmlformats-officedocument.customXmlProperties+xml"/>
  <Override PartName="/customXml/itemProps141.xml" ContentType="application/vnd.openxmlformats-officedocument.customXmlProperties+xml"/>
  <Override PartName="/customXml/itemProps142.xml" ContentType="application/vnd.openxmlformats-officedocument.customXmlProperties+xml"/>
  <Override PartName="/customXml/itemProps143.xml" ContentType="application/vnd.openxmlformats-officedocument.customXmlProperties+xml"/>
  <Override PartName="/customXml/itemProps144.xml" ContentType="application/vnd.openxmlformats-officedocument.customXmlProperties+xml"/>
  <Override PartName="/customXml/itemProps145.xml" ContentType="application/vnd.openxmlformats-officedocument.customXmlProperties+xml"/>
  <Override PartName="/customXml/itemProps146.xml" ContentType="application/vnd.openxmlformats-officedocument.customXmlProperties+xml"/>
  <Override PartName="/customXml/itemProps147.xml" ContentType="application/vnd.openxmlformats-officedocument.customXmlProperties+xml"/>
  <Override PartName="/customXml/itemProps148.xml" ContentType="application/vnd.openxmlformats-officedocument.customXmlProperties+xml"/>
  <Override PartName="/customXml/itemProps149.xml" ContentType="application/vnd.openxmlformats-officedocument.customXmlProperties+xml"/>
  <Override PartName="/customXml/itemProps150.xml" ContentType="application/vnd.openxmlformats-officedocument.customXmlProperties+xml"/>
  <Override PartName="/customXml/itemProps151.xml" ContentType="application/vnd.openxmlformats-officedocument.customXmlProperties+xml"/>
  <Override PartName="/customXml/itemProps152.xml" ContentType="application/vnd.openxmlformats-officedocument.customXmlProperties+xml"/>
  <Override PartName="/customXml/itemProps153.xml" ContentType="application/vnd.openxmlformats-officedocument.customXmlProperties+xml"/>
  <Override PartName="/customXml/itemProps154.xml" ContentType="application/vnd.openxmlformats-officedocument.customXmlProperties+xml"/>
  <Override PartName="/customXml/itemProps155.xml" ContentType="application/vnd.openxmlformats-officedocument.customXmlProperties+xml"/>
  <Override PartName="/customXml/itemProps156.xml" ContentType="application/vnd.openxmlformats-officedocument.customXmlProperties+xml"/>
  <Override PartName="/customXml/itemProps157.xml" ContentType="application/vnd.openxmlformats-officedocument.customXmlProperties+xml"/>
  <Override PartName="/customXml/itemProps158.xml" ContentType="application/vnd.openxmlformats-officedocument.customXmlProperties+xml"/>
  <Override PartName="/customXml/itemProps159.xml" ContentType="application/vnd.openxmlformats-officedocument.customXmlProperties+xml"/>
  <Override PartName="/customXml/itemProps160.xml" ContentType="application/vnd.openxmlformats-officedocument.customXmlProperties+xml"/>
  <Override PartName="/customXml/itemProps161.xml" ContentType="application/vnd.openxmlformats-officedocument.customXmlProperties+xml"/>
  <Override PartName="/customXml/itemProps162.xml" ContentType="application/vnd.openxmlformats-officedocument.customXmlProperties+xml"/>
  <Override PartName="/customXml/itemProps163.xml" ContentType="application/vnd.openxmlformats-officedocument.customXmlProperties+xml"/>
  <Override PartName="/customXml/itemProps164.xml" ContentType="application/vnd.openxmlformats-officedocument.customXmlProperties+xml"/>
  <Override PartName="/customXml/itemProps165.xml" ContentType="application/vnd.openxmlformats-officedocument.customXmlProperties+xml"/>
  <Override PartName="/customXml/itemProps166.xml" ContentType="application/vnd.openxmlformats-officedocument.customXmlProperties+xml"/>
  <Override PartName="/customXml/itemProps167.xml" ContentType="application/vnd.openxmlformats-officedocument.customXmlProperties+xml"/>
  <Override PartName="/customXml/itemProps168.xml" ContentType="application/vnd.openxmlformats-officedocument.customXmlProperties+xml"/>
  <Override PartName="/customXml/itemProps169.xml" ContentType="application/vnd.openxmlformats-officedocument.customXmlProperties+xml"/>
  <Override PartName="/customXml/itemProps170.xml" ContentType="application/vnd.openxmlformats-officedocument.customXmlProperties+xml"/>
  <Override PartName="/customXml/itemProps171.xml" ContentType="application/vnd.openxmlformats-officedocument.customXmlProperties+xml"/>
  <Override PartName="/customXml/itemProps172.xml" ContentType="application/vnd.openxmlformats-officedocument.customXmlProperties+xml"/>
  <Override PartName="/customXml/itemProps173.xml" ContentType="application/vnd.openxmlformats-officedocument.customXmlProperties+xml"/>
  <Override PartName="/customXml/itemProps174.xml" ContentType="application/vnd.openxmlformats-officedocument.customXmlProperties+xml"/>
  <Override PartName="/customXml/itemProps175.xml" ContentType="application/vnd.openxmlformats-officedocument.customXmlProperties+xml"/>
  <Override PartName="/customXml/itemProps176.xml" ContentType="application/vnd.openxmlformats-officedocument.customXmlProperties+xml"/>
  <Override PartName="/customXml/itemProps177.xml" ContentType="application/vnd.openxmlformats-officedocument.customXmlProperties+xml"/>
  <Override PartName="/customXml/itemProps178.xml" ContentType="application/vnd.openxmlformats-officedocument.customXmlProperties+xml"/>
  <Override PartName="/customXml/itemProps179.xml" ContentType="application/vnd.openxmlformats-officedocument.customXmlProperties+xml"/>
  <Override PartName="/customXml/itemProps180.xml" ContentType="application/vnd.openxmlformats-officedocument.customXmlProperties+xml"/>
  <Override PartName="/customXml/itemProps181.xml" ContentType="application/vnd.openxmlformats-officedocument.customXmlProperties+xml"/>
  <Override PartName="/customXml/itemProps182.xml" ContentType="application/vnd.openxmlformats-officedocument.customXmlProperties+xml"/>
  <Override PartName="/customXml/itemProps183.xml" ContentType="application/vnd.openxmlformats-officedocument.customXmlProperties+xml"/>
  <Override PartName="/customXml/itemProps184.xml" ContentType="application/vnd.openxmlformats-officedocument.customXmlProperties+xml"/>
  <Override PartName="/customXml/itemProps185.xml" ContentType="application/vnd.openxmlformats-officedocument.customXmlProperties+xml"/>
  <Override PartName="/customXml/itemProps186.xml" ContentType="application/vnd.openxmlformats-officedocument.customXmlProperties+xml"/>
  <Override PartName="/customXml/itemProps187.xml" ContentType="application/vnd.openxmlformats-officedocument.customXmlProperties+xml"/>
  <Override PartName="/customXml/itemProps188.xml" ContentType="application/vnd.openxmlformats-officedocument.customXmlProperties+xml"/>
  <Override PartName="/customXml/itemProps189.xml" ContentType="application/vnd.openxmlformats-officedocument.customXmlProperties+xml"/>
  <Override PartName="/customXml/itemProps190.xml" ContentType="application/vnd.openxmlformats-officedocument.customXmlProperties+xml"/>
  <Override PartName="/customXml/itemProps191.xml" ContentType="application/vnd.openxmlformats-officedocument.customXmlProperties+xml"/>
  <Override PartName="/customXml/itemProps192.xml" ContentType="application/vnd.openxmlformats-officedocument.customXmlProperties+xml"/>
  <Override PartName="/customXml/itemProps193.xml" ContentType="application/vnd.openxmlformats-officedocument.customXmlProperties+xml"/>
  <Override PartName="/customXml/itemProps194.xml" ContentType="application/vnd.openxmlformats-officedocument.customXmlProperties+xml"/>
  <Override PartName="/customXml/itemProps195.xml" ContentType="application/vnd.openxmlformats-officedocument.customXmlProperties+xml"/>
  <Override PartName="/customXml/itemProps196.xml" ContentType="application/vnd.openxmlformats-officedocument.customXmlProperties+xml"/>
  <Override PartName="/customXml/itemProps197.xml" ContentType="application/vnd.openxmlformats-officedocument.customXmlProperties+xml"/>
  <Override PartName="/customXml/itemProps198.xml" ContentType="application/vnd.openxmlformats-officedocument.customXmlProperties+xml"/>
  <Override PartName="/customXml/itemProps199.xml" ContentType="application/vnd.openxmlformats-officedocument.customXmlProperties+xml"/>
  <Override PartName="/customXml/itemProps200.xml" ContentType="application/vnd.openxmlformats-officedocument.customXmlProperties+xml"/>
  <Override PartName="/customXml/itemProps201.xml" ContentType="application/vnd.openxmlformats-officedocument.customXmlProperties+xml"/>
  <Override PartName="/customXml/itemProps202.xml" ContentType="application/vnd.openxmlformats-officedocument.customXmlProperties+xml"/>
  <Override PartName="/customXml/itemProps203.xml" ContentType="application/vnd.openxmlformats-officedocument.customXmlProperties+xml"/>
  <Override PartName="/customXml/itemProps204.xml" ContentType="application/vnd.openxmlformats-officedocument.customXmlProperties+xml"/>
  <Override PartName="/customXml/itemProps205.xml" ContentType="application/vnd.openxmlformats-officedocument.customXmlProperties+xml"/>
  <Override PartName="/customXml/itemProps206.xml" ContentType="application/vnd.openxmlformats-officedocument.customXmlProperties+xml"/>
  <Override PartName="/customXml/itemProps207.xml" ContentType="application/vnd.openxmlformats-officedocument.customXmlProperties+xml"/>
  <Override PartName="/customXml/itemProps208.xml" ContentType="application/vnd.openxmlformats-officedocument.customXmlProperties+xml"/>
  <Override PartName="/customXml/itemProps209.xml" ContentType="application/vnd.openxmlformats-officedocument.customXmlProperties+xml"/>
  <Override PartName="/customXml/itemProps210.xml" ContentType="application/vnd.openxmlformats-officedocument.customXmlProperties+xml"/>
  <Override PartName="/customXml/itemProps211.xml" ContentType="application/vnd.openxmlformats-officedocument.customXmlProperties+xml"/>
  <Override PartName="/customXml/itemProps212.xml" ContentType="application/vnd.openxmlformats-officedocument.customXmlProperties+xml"/>
  <Override PartName="/customXml/itemProps213.xml" ContentType="application/vnd.openxmlformats-officedocument.customXmlProperties+xml"/>
  <Override PartName="/customXml/itemProps214.xml" ContentType="application/vnd.openxmlformats-officedocument.customXmlProperties+xml"/>
  <Override PartName="/customXml/itemProps215.xml" ContentType="application/vnd.openxmlformats-officedocument.customXmlProperties+xml"/>
  <Override PartName="/customXml/itemProps216.xml" ContentType="application/vnd.openxmlformats-officedocument.customXmlProperties+xml"/>
  <Override PartName="/customXml/itemProps217.xml" ContentType="application/vnd.openxmlformats-officedocument.customXmlProperties+xml"/>
  <Override PartName="/customXml/itemProps218.xml" ContentType="application/vnd.openxmlformats-officedocument.customXmlProperties+xml"/>
  <Override PartName="/customXml/itemProps219.xml" ContentType="application/vnd.openxmlformats-officedocument.customXmlProperties+xml"/>
  <Override PartName="/customXml/itemProps220.xml" ContentType="application/vnd.openxmlformats-officedocument.customXmlProperties+xml"/>
  <Override PartName="/customXml/itemProps221.xml" ContentType="application/vnd.openxmlformats-officedocument.customXmlProperties+xml"/>
  <Override PartName="/customXml/itemProps222.xml" ContentType="application/vnd.openxmlformats-officedocument.customXmlProperties+xml"/>
  <Override PartName="/customXml/itemProps223.xml" ContentType="application/vnd.openxmlformats-officedocument.customXmlProperties+xml"/>
  <Override PartName="/customXml/itemProps224.xml" ContentType="application/vnd.openxmlformats-officedocument.customXmlProperties+xml"/>
  <Override PartName="/customXml/itemProps225.xml" ContentType="application/vnd.openxmlformats-officedocument.customXmlProperties+xml"/>
  <Override PartName="/customXml/itemProps226.xml" ContentType="application/vnd.openxmlformats-officedocument.customXmlProperties+xml"/>
  <Override PartName="/customXml/itemProps227.xml" ContentType="application/vnd.openxmlformats-officedocument.customXmlProperties+xml"/>
  <Override PartName="/customXml/itemProps228.xml" ContentType="application/vnd.openxmlformats-officedocument.customXmlProperties+xml"/>
  <Override PartName="/customXml/itemProps229.xml" ContentType="application/vnd.openxmlformats-officedocument.customXmlProperties+xml"/>
  <Override PartName="/customXml/itemProps230.xml" ContentType="application/vnd.openxmlformats-officedocument.customXmlProperties+xml"/>
  <Override PartName="/customXml/itemProps231.xml" ContentType="application/vnd.openxmlformats-officedocument.customXmlProperties+xml"/>
  <Override PartName="/customXml/itemProps232.xml" ContentType="application/vnd.openxmlformats-officedocument.customXmlProperties+xml"/>
  <Override PartName="/customXml/itemProps233.xml" ContentType="application/vnd.openxmlformats-officedocument.customXmlProperties+xml"/>
  <Override PartName="/customXml/itemProps23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35"/>
  </p:sldMasterIdLst>
  <p:notesMasterIdLst>
    <p:notesMasterId r:id="rId271"/>
  </p:notesMasterIdLst>
  <p:handoutMasterIdLst>
    <p:handoutMasterId r:id="rId272"/>
  </p:handoutMasterIdLst>
  <p:sldIdLst>
    <p:sldId id="258" r:id="rId236"/>
    <p:sldId id="257" r:id="rId237"/>
    <p:sldId id="260" r:id="rId238"/>
    <p:sldId id="261" r:id="rId239"/>
    <p:sldId id="262" r:id="rId240"/>
    <p:sldId id="264" r:id="rId241"/>
    <p:sldId id="1121" r:id="rId242"/>
    <p:sldId id="1119" r:id="rId243"/>
    <p:sldId id="1118" r:id="rId244"/>
    <p:sldId id="1126" r:id="rId245"/>
    <p:sldId id="1129" r:id="rId246"/>
    <p:sldId id="1127" r:id="rId247"/>
    <p:sldId id="1128" r:id="rId248"/>
    <p:sldId id="297" r:id="rId249"/>
    <p:sldId id="302" r:id="rId250"/>
    <p:sldId id="1125" r:id="rId251"/>
    <p:sldId id="1124" r:id="rId252"/>
    <p:sldId id="1123" r:id="rId253"/>
    <p:sldId id="313" r:id="rId254"/>
    <p:sldId id="308" r:id="rId255"/>
    <p:sldId id="309" r:id="rId256"/>
    <p:sldId id="310" r:id="rId257"/>
    <p:sldId id="311" r:id="rId258"/>
    <p:sldId id="1122" r:id="rId259"/>
    <p:sldId id="312" r:id="rId260"/>
    <p:sldId id="307" r:id="rId261"/>
    <p:sldId id="306" r:id="rId262"/>
    <p:sldId id="289" r:id="rId263"/>
    <p:sldId id="318" r:id="rId264"/>
    <p:sldId id="301" r:id="rId265"/>
    <p:sldId id="1130" r:id="rId266"/>
    <p:sldId id="284" r:id="rId267"/>
    <p:sldId id="1131" r:id="rId268"/>
    <p:sldId id="1132" r:id="rId269"/>
    <p:sldId id="1133" r:id="rId270"/>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rsh, Karen" initials="MK" lastIdx="21" clrIdx="6">
    <p:extLst>
      <p:ext uri="{19B8F6BF-5375-455C-9EA6-DF929625EA0E}">
        <p15:presenceInfo xmlns:p15="http://schemas.microsoft.com/office/powerpoint/2012/main" userId="S::marsh.karen@epa.gov::479c8ef6-8ca7-45b8-b14a-79e19c6ecea1" providerId="AD"/>
      </p:ext>
    </p:extLst>
  </p:cmAuthor>
  <p:cmAuthor id="1" name="Mills, Kathy" initials="MK" lastIdx="7" clrIdx="0">
    <p:extLst>
      <p:ext uri="{19B8F6BF-5375-455C-9EA6-DF929625EA0E}">
        <p15:presenceInfo xmlns:p15="http://schemas.microsoft.com/office/powerpoint/2012/main" userId="S-1-5-21-1339303556-449845944-1601390327-98733" providerId="AD"/>
      </p:ext>
    </p:extLst>
  </p:cmAuthor>
  <p:cmAuthor id="8" name="Hambrick, Amy" initials="HA" lastIdx="10" clrIdx="7">
    <p:extLst>
      <p:ext uri="{19B8F6BF-5375-455C-9EA6-DF929625EA0E}">
        <p15:presenceInfo xmlns:p15="http://schemas.microsoft.com/office/powerpoint/2012/main" userId="S::Hambrick.Amy@epa.gov::1f854cfb-f7c1-4e11-9443-1797ace93c83" providerId="AD"/>
      </p:ext>
    </p:extLst>
  </p:cmAuthor>
  <p:cmAuthor id="2" name="Witt, Jon" initials="WJ" lastIdx="10" clrIdx="1">
    <p:extLst>
      <p:ext uri="{19B8F6BF-5375-455C-9EA6-DF929625EA0E}">
        <p15:presenceInfo xmlns:p15="http://schemas.microsoft.com/office/powerpoint/2012/main" userId="S-1-5-21-1339303556-449845944-1601390327-298572" providerId="AD"/>
      </p:ext>
    </p:extLst>
  </p:cmAuthor>
  <p:cmAuthor id="9" name="Witosky, Matthew" initials="WM" lastIdx="1" clrIdx="8">
    <p:extLst>
      <p:ext uri="{19B8F6BF-5375-455C-9EA6-DF929625EA0E}">
        <p15:presenceInfo xmlns:p15="http://schemas.microsoft.com/office/powerpoint/2012/main" userId="S::witosky.matthew@epa.gov::e767a347-206b-4173-a947-c891daf0e637" providerId="AD"/>
      </p:ext>
    </p:extLst>
  </p:cmAuthor>
  <p:cmAuthor id="3" name="Richardson Fry, Carrie" initials="RFC" lastIdx="1" clrIdx="2">
    <p:extLst>
      <p:ext uri="{19B8F6BF-5375-455C-9EA6-DF929625EA0E}">
        <p15:presenceInfo xmlns:p15="http://schemas.microsoft.com/office/powerpoint/2012/main" userId="S::crichardson@rti.org::416d7143-fa15-4b17-9689-73dbc7f6055e" providerId="AD"/>
      </p:ext>
    </p:extLst>
  </p:cmAuthor>
  <p:cmAuthor id="10" name="Cozzie, David" initials="CD" lastIdx="9" clrIdx="9">
    <p:extLst>
      <p:ext uri="{19B8F6BF-5375-455C-9EA6-DF929625EA0E}">
        <p15:presenceInfo xmlns:p15="http://schemas.microsoft.com/office/powerpoint/2012/main" userId="S::cozzie.david@epa.gov::e6c06ad5-a1d7-4270-b535-749b0c6c97f3" providerId="AD"/>
      </p:ext>
    </p:extLst>
  </p:cmAuthor>
  <p:cmAuthor id="4" name="Thompson, Lisa" initials="TL" lastIdx="129" clrIdx="3">
    <p:extLst>
      <p:ext uri="{19B8F6BF-5375-455C-9EA6-DF929625EA0E}">
        <p15:presenceInfo xmlns:p15="http://schemas.microsoft.com/office/powerpoint/2012/main" userId="S::Thompson.Lisa@epa.gov::e410a7ce-c92b-454e-bf3e-da90771bc268" providerId="AD"/>
      </p:ext>
    </p:extLst>
  </p:cmAuthor>
  <p:cmAuthor id="11" name="Davis, Alison" initials="DA" lastIdx="18" clrIdx="10">
    <p:extLst>
      <p:ext uri="{19B8F6BF-5375-455C-9EA6-DF929625EA0E}">
        <p15:presenceInfo xmlns:p15="http://schemas.microsoft.com/office/powerpoint/2012/main" userId="S::Davis.Alison@epa.gov::6fec74a7-a75a-4c7e-b30c-8932f5c8a49d" providerId="AD"/>
      </p:ext>
    </p:extLst>
  </p:cmAuthor>
  <p:cmAuthor id="5" name="Ferguson, Gregory" initials="FG" lastIdx="4" clrIdx="4">
    <p:extLst>
      <p:ext uri="{19B8F6BF-5375-455C-9EA6-DF929625EA0E}">
        <p15:presenceInfo xmlns:p15="http://schemas.microsoft.com/office/powerpoint/2012/main" userId="S::ferguson.gregory@epa.gov::0d966127-84e0-4cc7-b84f-f23129801501" providerId="AD"/>
      </p:ext>
    </p:extLst>
  </p:cmAuthor>
  <p:cmAuthor id="12" name="Macpherson, Alex" initials="MA" lastIdx="1" clrIdx="11">
    <p:extLst>
      <p:ext uri="{19B8F6BF-5375-455C-9EA6-DF929625EA0E}">
        <p15:presenceInfo xmlns:p15="http://schemas.microsoft.com/office/powerpoint/2012/main" userId="S::Macpherson.Alex@epa.gov::f9835074-ef18-4c92-a4e1-725d7769a3ea" providerId="AD"/>
      </p:ext>
    </p:extLst>
  </p:cmAuthor>
  <p:cmAuthor id="6" name="Bielen, David" initials="BD" lastIdx="5" clrIdx="5">
    <p:extLst>
      <p:ext uri="{19B8F6BF-5375-455C-9EA6-DF929625EA0E}">
        <p15:presenceInfo xmlns:p15="http://schemas.microsoft.com/office/powerpoint/2012/main" userId="S::bielen.david@epa.gov::f02bdadb-04d0-4355-a328-6951dea9e3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49A9BF"/>
    <a:srgbClr val="C2E49C"/>
    <a:srgbClr val="92D05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190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customXml" Target="../customXml/item117.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customXml" Target="../customXml/item138.xml"/><Relationship Id="rId159" Type="http://schemas.openxmlformats.org/officeDocument/2006/relationships/customXml" Target="../customXml/item159.xml"/><Relationship Id="rId170" Type="http://schemas.openxmlformats.org/officeDocument/2006/relationships/customXml" Target="../customXml/item170.xml"/><Relationship Id="rId191" Type="http://schemas.openxmlformats.org/officeDocument/2006/relationships/customXml" Target="../customXml/item191.xml"/><Relationship Id="rId205" Type="http://schemas.openxmlformats.org/officeDocument/2006/relationships/customXml" Target="../customXml/item205.xml"/><Relationship Id="rId226" Type="http://schemas.openxmlformats.org/officeDocument/2006/relationships/customXml" Target="../customXml/item226.xml"/><Relationship Id="rId247" Type="http://schemas.openxmlformats.org/officeDocument/2006/relationships/slide" Target="slides/slide12.xml"/><Relationship Id="rId107" Type="http://schemas.openxmlformats.org/officeDocument/2006/relationships/customXml" Target="../customXml/item107.xml"/><Relationship Id="rId268" Type="http://schemas.openxmlformats.org/officeDocument/2006/relationships/slide" Target="slides/slide33.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customXml" Target="../customXml/item128.xml"/><Relationship Id="rId149" Type="http://schemas.openxmlformats.org/officeDocument/2006/relationships/customXml" Target="../customXml/item149.xml"/><Relationship Id="rId5" Type="http://schemas.openxmlformats.org/officeDocument/2006/relationships/customXml" Target="../customXml/item5.xml"/><Relationship Id="rId95" Type="http://schemas.openxmlformats.org/officeDocument/2006/relationships/customXml" Target="../customXml/item95.xml"/><Relationship Id="rId160" Type="http://schemas.openxmlformats.org/officeDocument/2006/relationships/customXml" Target="../customXml/item160.xml"/><Relationship Id="rId181" Type="http://schemas.openxmlformats.org/officeDocument/2006/relationships/customXml" Target="../customXml/item181.xml"/><Relationship Id="rId216" Type="http://schemas.openxmlformats.org/officeDocument/2006/relationships/customXml" Target="../customXml/item216.xml"/><Relationship Id="rId237" Type="http://schemas.openxmlformats.org/officeDocument/2006/relationships/slide" Target="slides/slide2.xml"/><Relationship Id="rId258" Type="http://schemas.openxmlformats.org/officeDocument/2006/relationships/slide" Target="slides/slide23.xml"/><Relationship Id="rId22" Type="http://schemas.openxmlformats.org/officeDocument/2006/relationships/customXml" Target="../customXml/item22.xml"/><Relationship Id="rId43" Type="http://schemas.openxmlformats.org/officeDocument/2006/relationships/customXml" Target="../customXml/item43.xml"/><Relationship Id="rId64" Type="http://schemas.openxmlformats.org/officeDocument/2006/relationships/customXml" Target="../customXml/item64.xml"/><Relationship Id="rId118" Type="http://schemas.openxmlformats.org/officeDocument/2006/relationships/customXml" Target="../customXml/item118.xml"/><Relationship Id="rId139" Type="http://schemas.openxmlformats.org/officeDocument/2006/relationships/customXml" Target="../customXml/item139.xml"/><Relationship Id="rId85" Type="http://schemas.openxmlformats.org/officeDocument/2006/relationships/customXml" Target="../customXml/item85.xml"/><Relationship Id="rId150" Type="http://schemas.openxmlformats.org/officeDocument/2006/relationships/customXml" Target="../customXml/item150.xml"/><Relationship Id="rId171" Type="http://schemas.openxmlformats.org/officeDocument/2006/relationships/customXml" Target="../customXml/item171.xml"/><Relationship Id="rId192" Type="http://schemas.openxmlformats.org/officeDocument/2006/relationships/customXml" Target="../customXml/item192.xml"/><Relationship Id="rId206" Type="http://schemas.openxmlformats.org/officeDocument/2006/relationships/customXml" Target="../customXml/item206.xml"/><Relationship Id="rId227" Type="http://schemas.openxmlformats.org/officeDocument/2006/relationships/customXml" Target="../customXml/item227.xml"/><Relationship Id="rId248" Type="http://schemas.openxmlformats.org/officeDocument/2006/relationships/slide" Target="slides/slide13.xml"/><Relationship Id="rId269" Type="http://schemas.openxmlformats.org/officeDocument/2006/relationships/slide" Target="slides/slide34.xml"/><Relationship Id="rId12" Type="http://schemas.openxmlformats.org/officeDocument/2006/relationships/customXml" Target="../customXml/item12.xml"/><Relationship Id="rId33" Type="http://schemas.openxmlformats.org/officeDocument/2006/relationships/customXml" Target="../customXml/item33.xml"/><Relationship Id="rId108" Type="http://schemas.openxmlformats.org/officeDocument/2006/relationships/customXml" Target="../customXml/item108.xml"/><Relationship Id="rId129" Type="http://schemas.openxmlformats.org/officeDocument/2006/relationships/customXml" Target="../customXml/item129.xml"/><Relationship Id="rId54" Type="http://schemas.openxmlformats.org/officeDocument/2006/relationships/customXml" Target="../customXml/item54.xml"/><Relationship Id="rId75" Type="http://schemas.openxmlformats.org/officeDocument/2006/relationships/customXml" Target="../customXml/item75.xml"/><Relationship Id="rId96" Type="http://schemas.openxmlformats.org/officeDocument/2006/relationships/customXml" Target="../customXml/item96.xml"/><Relationship Id="rId140" Type="http://schemas.openxmlformats.org/officeDocument/2006/relationships/customXml" Target="../customXml/item140.xml"/><Relationship Id="rId161" Type="http://schemas.openxmlformats.org/officeDocument/2006/relationships/customXml" Target="../customXml/item161.xml"/><Relationship Id="rId182" Type="http://schemas.openxmlformats.org/officeDocument/2006/relationships/customXml" Target="../customXml/item182.xml"/><Relationship Id="rId217" Type="http://schemas.openxmlformats.org/officeDocument/2006/relationships/customXml" Target="../customXml/item217.xml"/><Relationship Id="rId6" Type="http://schemas.openxmlformats.org/officeDocument/2006/relationships/customXml" Target="../customXml/item6.xml"/><Relationship Id="rId238" Type="http://schemas.openxmlformats.org/officeDocument/2006/relationships/slide" Target="slides/slide3.xml"/><Relationship Id="rId259" Type="http://schemas.openxmlformats.org/officeDocument/2006/relationships/slide" Target="slides/slide24.xml"/><Relationship Id="rId23" Type="http://schemas.openxmlformats.org/officeDocument/2006/relationships/customXml" Target="../customXml/item23.xml"/><Relationship Id="rId119" Type="http://schemas.openxmlformats.org/officeDocument/2006/relationships/customXml" Target="../customXml/item119.xml"/><Relationship Id="rId270" Type="http://schemas.openxmlformats.org/officeDocument/2006/relationships/slide" Target="slides/slide35.xml"/><Relationship Id="rId44" Type="http://schemas.openxmlformats.org/officeDocument/2006/relationships/customXml" Target="../customXml/item44.xml"/><Relationship Id="rId65" Type="http://schemas.openxmlformats.org/officeDocument/2006/relationships/customXml" Target="../customXml/item65.xml"/><Relationship Id="rId86" Type="http://schemas.openxmlformats.org/officeDocument/2006/relationships/customXml" Target="../customXml/item86.xml"/><Relationship Id="rId130" Type="http://schemas.openxmlformats.org/officeDocument/2006/relationships/customXml" Target="../customXml/item130.xml"/><Relationship Id="rId151" Type="http://schemas.openxmlformats.org/officeDocument/2006/relationships/customXml" Target="../customXml/item151.xml"/><Relationship Id="rId172" Type="http://schemas.openxmlformats.org/officeDocument/2006/relationships/customXml" Target="../customXml/item172.xml"/><Relationship Id="rId193" Type="http://schemas.openxmlformats.org/officeDocument/2006/relationships/customXml" Target="../customXml/item193.xml"/><Relationship Id="rId202" Type="http://schemas.openxmlformats.org/officeDocument/2006/relationships/customXml" Target="../customXml/item202.xml"/><Relationship Id="rId207" Type="http://schemas.openxmlformats.org/officeDocument/2006/relationships/customXml" Target="../customXml/item207.xml"/><Relationship Id="rId223" Type="http://schemas.openxmlformats.org/officeDocument/2006/relationships/customXml" Target="../customXml/item223.xml"/><Relationship Id="rId228" Type="http://schemas.openxmlformats.org/officeDocument/2006/relationships/customXml" Target="../customXml/item228.xml"/><Relationship Id="rId244" Type="http://schemas.openxmlformats.org/officeDocument/2006/relationships/slide" Target="slides/slide9.xml"/><Relationship Id="rId249" Type="http://schemas.openxmlformats.org/officeDocument/2006/relationships/slide" Target="slides/slide14.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customXml" Target="../customXml/item109.xml"/><Relationship Id="rId260" Type="http://schemas.openxmlformats.org/officeDocument/2006/relationships/slide" Target="slides/slide25.xml"/><Relationship Id="rId265" Type="http://schemas.openxmlformats.org/officeDocument/2006/relationships/slide" Target="slides/slide30.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customXml" Target="../customXml/item97.xml"/><Relationship Id="rId104" Type="http://schemas.openxmlformats.org/officeDocument/2006/relationships/customXml" Target="../customXml/item104.xml"/><Relationship Id="rId120" Type="http://schemas.openxmlformats.org/officeDocument/2006/relationships/customXml" Target="../customXml/item120.xml"/><Relationship Id="rId125" Type="http://schemas.openxmlformats.org/officeDocument/2006/relationships/customXml" Target="../customXml/item125.xml"/><Relationship Id="rId141" Type="http://schemas.openxmlformats.org/officeDocument/2006/relationships/customXml" Target="../customXml/item141.xml"/><Relationship Id="rId146" Type="http://schemas.openxmlformats.org/officeDocument/2006/relationships/customXml" Target="../customXml/item146.xml"/><Relationship Id="rId167" Type="http://schemas.openxmlformats.org/officeDocument/2006/relationships/customXml" Target="../customXml/item167.xml"/><Relationship Id="rId188" Type="http://schemas.openxmlformats.org/officeDocument/2006/relationships/customXml" Target="../customXml/item188.xml"/><Relationship Id="rId7" Type="http://schemas.openxmlformats.org/officeDocument/2006/relationships/customXml" Target="../customXml/item7.xml"/><Relationship Id="rId71" Type="http://schemas.openxmlformats.org/officeDocument/2006/relationships/customXml" Target="../customXml/item71.xml"/><Relationship Id="rId92" Type="http://schemas.openxmlformats.org/officeDocument/2006/relationships/customXml" Target="../customXml/item92.xml"/><Relationship Id="rId162" Type="http://schemas.openxmlformats.org/officeDocument/2006/relationships/customXml" Target="../customXml/item162.xml"/><Relationship Id="rId183" Type="http://schemas.openxmlformats.org/officeDocument/2006/relationships/customXml" Target="../customXml/item183.xml"/><Relationship Id="rId213" Type="http://schemas.openxmlformats.org/officeDocument/2006/relationships/customXml" Target="../customXml/item213.xml"/><Relationship Id="rId218" Type="http://schemas.openxmlformats.org/officeDocument/2006/relationships/customXml" Target="../customXml/item218.xml"/><Relationship Id="rId234" Type="http://schemas.openxmlformats.org/officeDocument/2006/relationships/customXml" Target="../customXml/item234.xml"/><Relationship Id="rId239" Type="http://schemas.openxmlformats.org/officeDocument/2006/relationships/slide" Target="slides/slide4.xml"/><Relationship Id="rId2" Type="http://schemas.openxmlformats.org/officeDocument/2006/relationships/customXml" Target="../customXml/item2.xml"/><Relationship Id="rId29" Type="http://schemas.openxmlformats.org/officeDocument/2006/relationships/customXml" Target="../customXml/item29.xml"/><Relationship Id="rId250" Type="http://schemas.openxmlformats.org/officeDocument/2006/relationships/slide" Target="slides/slide15.xml"/><Relationship Id="rId255" Type="http://schemas.openxmlformats.org/officeDocument/2006/relationships/slide" Target="slides/slide20.xml"/><Relationship Id="rId271" Type="http://schemas.openxmlformats.org/officeDocument/2006/relationships/notesMaster" Target="notesMasters/notesMaster1.xml"/><Relationship Id="rId276" Type="http://schemas.openxmlformats.org/officeDocument/2006/relationships/theme" Target="theme/theme1.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customXml" Target="../customXml/item110.xml"/><Relationship Id="rId115" Type="http://schemas.openxmlformats.org/officeDocument/2006/relationships/customXml" Target="../customXml/item115.xml"/><Relationship Id="rId131" Type="http://schemas.openxmlformats.org/officeDocument/2006/relationships/customXml" Target="../customXml/item131.xml"/><Relationship Id="rId136" Type="http://schemas.openxmlformats.org/officeDocument/2006/relationships/customXml" Target="../customXml/item136.xml"/><Relationship Id="rId157" Type="http://schemas.openxmlformats.org/officeDocument/2006/relationships/customXml" Target="../customXml/item157.xml"/><Relationship Id="rId178" Type="http://schemas.openxmlformats.org/officeDocument/2006/relationships/customXml" Target="../customXml/item178.xml"/><Relationship Id="rId61" Type="http://schemas.openxmlformats.org/officeDocument/2006/relationships/customXml" Target="../customXml/item61.xml"/><Relationship Id="rId82" Type="http://schemas.openxmlformats.org/officeDocument/2006/relationships/customXml" Target="../customXml/item82.xml"/><Relationship Id="rId152" Type="http://schemas.openxmlformats.org/officeDocument/2006/relationships/customXml" Target="../customXml/item152.xml"/><Relationship Id="rId173" Type="http://schemas.openxmlformats.org/officeDocument/2006/relationships/customXml" Target="../customXml/item173.xml"/><Relationship Id="rId194" Type="http://schemas.openxmlformats.org/officeDocument/2006/relationships/customXml" Target="../customXml/item194.xml"/><Relationship Id="rId199" Type="http://schemas.openxmlformats.org/officeDocument/2006/relationships/customXml" Target="../customXml/item199.xml"/><Relationship Id="rId203" Type="http://schemas.openxmlformats.org/officeDocument/2006/relationships/customXml" Target="../customXml/item203.xml"/><Relationship Id="rId208" Type="http://schemas.openxmlformats.org/officeDocument/2006/relationships/customXml" Target="../customXml/item208.xml"/><Relationship Id="rId229" Type="http://schemas.openxmlformats.org/officeDocument/2006/relationships/customXml" Target="../customXml/item229.xml"/><Relationship Id="rId19" Type="http://schemas.openxmlformats.org/officeDocument/2006/relationships/customXml" Target="../customXml/item19.xml"/><Relationship Id="rId224" Type="http://schemas.openxmlformats.org/officeDocument/2006/relationships/customXml" Target="../customXml/item224.xml"/><Relationship Id="rId240" Type="http://schemas.openxmlformats.org/officeDocument/2006/relationships/slide" Target="slides/slide5.xml"/><Relationship Id="rId245" Type="http://schemas.openxmlformats.org/officeDocument/2006/relationships/slide" Target="slides/slide10.xml"/><Relationship Id="rId261" Type="http://schemas.openxmlformats.org/officeDocument/2006/relationships/slide" Target="slides/slide26.xml"/><Relationship Id="rId266" Type="http://schemas.openxmlformats.org/officeDocument/2006/relationships/slide" Target="slides/slide31.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customXml" Target="../customXml/item100.xml"/><Relationship Id="rId105" Type="http://schemas.openxmlformats.org/officeDocument/2006/relationships/customXml" Target="../customXml/item105.xml"/><Relationship Id="rId126" Type="http://schemas.openxmlformats.org/officeDocument/2006/relationships/customXml" Target="../customXml/item126.xml"/><Relationship Id="rId147" Type="http://schemas.openxmlformats.org/officeDocument/2006/relationships/customXml" Target="../customXml/item147.xml"/><Relationship Id="rId168" Type="http://schemas.openxmlformats.org/officeDocument/2006/relationships/customXml" Target="../customXml/item168.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98" Type="http://schemas.openxmlformats.org/officeDocument/2006/relationships/customXml" Target="../customXml/item98.xml"/><Relationship Id="rId121" Type="http://schemas.openxmlformats.org/officeDocument/2006/relationships/customXml" Target="../customXml/item121.xml"/><Relationship Id="rId142" Type="http://schemas.openxmlformats.org/officeDocument/2006/relationships/customXml" Target="../customXml/item142.xml"/><Relationship Id="rId163" Type="http://schemas.openxmlformats.org/officeDocument/2006/relationships/customXml" Target="../customXml/item163.xml"/><Relationship Id="rId184" Type="http://schemas.openxmlformats.org/officeDocument/2006/relationships/customXml" Target="../customXml/item184.xml"/><Relationship Id="rId189" Type="http://schemas.openxmlformats.org/officeDocument/2006/relationships/customXml" Target="../customXml/item189.xml"/><Relationship Id="rId219" Type="http://schemas.openxmlformats.org/officeDocument/2006/relationships/customXml" Target="../customXml/item219.xml"/><Relationship Id="rId3" Type="http://schemas.openxmlformats.org/officeDocument/2006/relationships/customXml" Target="../customXml/item3.xml"/><Relationship Id="rId214" Type="http://schemas.openxmlformats.org/officeDocument/2006/relationships/customXml" Target="../customXml/item214.xml"/><Relationship Id="rId230" Type="http://schemas.openxmlformats.org/officeDocument/2006/relationships/customXml" Target="../customXml/item230.xml"/><Relationship Id="rId235" Type="http://schemas.openxmlformats.org/officeDocument/2006/relationships/slideMaster" Target="slideMasters/slideMaster1.xml"/><Relationship Id="rId251" Type="http://schemas.openxmlformats.org/officeDocument/2006/relationships/slide" Target="slides/slide16.xml"/><Relationship Id="rId256" Type="http://schemas.openxmlformats.org/officeDocument/2006/relationships/slide" Target="slides/slide21.xml"/><Relationship Id="rId277" Type="http://schemas.openxmlformats.org/officeDocument/2006/relationships/tableStyles" Target="tableStyles.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customXml" Target="../customXml/item116.xml"/><Relationship Id="rId137" Type="http://schemas.openxmlformats.org/officeDocument/2006/relationships/customXml" Target="../customXml/item137.xml"/><Relationship Id="rId158" Type="http://schemas.openxmlformats.org/officeDocument/2006/relationships/customXml" Target="../customXml/item158.xml"/><Relationship Id="rId272" Type="http://schemas.openxmlformats.org/officeDocument/2006/relationships/handoutMaster" Target="handoutMasters/handoutMaster1.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customXml" Target="../customXml/item111.xml"/><Relationship Id="rId132" Type="http://schemas.openxmlformats.org/officeDocument/2006/relationships/customXml" Target="../customXml/item132.xml"/><Relationship Id="rId153" Type="http://schemas.openxmlformats.org/officeDocument/2006/relationships/customXml" Target="../customXml/item153.xml"/><Relationship Id="rId174" Type="http://schemas.openxmlformats.org/officeDocument/2006/relationships/customXml" Target="../customXml/item174.xml"/><Relationship Id="rId179" Type="http://schemas.openxmlformats.org/officeDocument/2006/relationships/customXml" Target="../customXml/item179.xml"/><Relationship Id="rId195" Type="http://schemas.openxmlformats.org/officeDocument/2006/relationships/customXml" Target="../customXml/item195.xml"/><Relationship Id="rId209" Type="http://schemas.openxmlformats.org/officeDocument/2006/relationships/customXml" Target="../customXml/item209.xml"/><Relationship Id="rId190" Type="http://schemas.openxmlformats.org/officeDocument/2006/relationships/customXml" Target="../customXml/item190.xml"/><Relationship Id="rId204" Type="http://schemas.openxmlformats.org/officeDocument/2006/relationships/customXml" Target="../customXml/item204.xml"/><Relationship Id="rId220" Type="http://schemas.openxmlformats.org/officeDocument/2006/relationships/customXml" Target="../customXml/item220.xml"/><Relationship Id="rId225" Type="http://schemas.openxmlformats.org/officeDocument/2006/relationships/customXml" Target="../customXml/item225.xml"/><Relationship Id="rId241" Type="http://schemas.openxmlformats.org/officeDocument/2006/relationships/slide" Target="slides/slide6.xml"/><Relationship Id="rId246" Type="http://schemas.openxmlformats.org/officeDocument/2006/relationships/slide" Target="slides/slide11.xml"/><Relationship Id="rId267" Type="http://schemas.openxmlformats.org/officeDocument/2006/relationships/slide" Target="slides/slide32.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customXml" Target="../customXml/item106.xml"/><Relationship Id="rId127" Type="http://schemas.openxmlformats.org/officeDocument/2006/relationships/customXml" Target="../customXml/item127.xml"/><Relationship Id="rId262" Type="http://schemas.openxmlformats.org/officeDocument/2006/relationships/slide" Target="slides/slide27.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customXml" Target="../customXml/item94.xml"/><Relationship Id="rId99" Type="http://schemas.openxmlformats.org/officeDocument/2006/relationships/customXml" Target="../customXml/item99.xml"/><Relationship Id="rId101" Type="http://schemas.openxmlformats.org/officeDocument/2006/relationships/customXml" Target="../customXml/item101.xml"/><Relationship Id="rId122" Type="http://schemas.openxmlformats.org/officeDocument/2006/relationships/customXml" Target="../customXml/item122.xml"/><Relationship Id="rId143" Type="http://schemas.openxmlformats.org/officeDocument/2006/relationships/customXml" Target="../customXml/item143.xml"/><Relationship Id="rId148" Type="http://schemas.openxmlformats.org/officeDocument/2006/relationships/customXml" Target="../customXml/item148.xml"/><Relationship Id="rId164" Type="http://schemas.openxmlformats.org/officeDocument/2006/relationships/customXml" Target="../customXml/item164.xml"/><Relationship Id="rId169" Type="http://schemas.openxmlformats.org/officeDocument/2006/relationships/customXml" Target="../customXml/item169.xml"/><Relationship Id="rId185" Type="http://schemas.openxmlformats.org/officeDocument/2006/relationships/customXml" Target="../customXml/item185.xml"/><Relationship Id="rId4" Type="http://schemas.openxmlformats.org/officeDocument/2006/relationships/customXml" Target="../customXml/item4.xml"/><Relationship Id="rId9" Type="http://schemas.openxmlformats.org/officeDocument/2006/relationships/customXml" Target="../customXml/item9.xml"/><Relationship Id="rId180" Type="http://schemas.openxmlformats.org/officeDocument/2006/relationships/customXml" Target="../customXml/item180.xml"/><Relationship Id="rId210" Type="http://schemas.openxmlformats.org/officeDocument/2006/relationships/customXml" Target="../customXml/item210.xml"/><Relationship Id="rId215" Type="http://schemas.openxmlformats.org/officeDocument/2006/relationships/customXml" Target="../customXml/item215.xml"/><Relationship Id="rId236" Type="http://schemas.openxmlformats.org/officeDocument/2006/relationships/slide" Target="slides/slide1.xml"/><Relationship Id="rId257" Type="http://schemas.openxmlformats.org/officeDocument/2006/relationships/slide" Target="slides/slide22.xml"/><Relationship Id="rId26" Type="http://schemas.openxmlformats.org/officeDocument/2006/relationships/customXml" Target="../customXml/item26.xml"/><Relationship Id="rId231" Type="http://schemas.openxmlformats.org/officeDocument/2006/relationships/customXml" Target="../customXml/item231.xml"/><Relationship Id="rId252" Type="http://schemas.openxmlformats.org/officeDocument/2006/relationships/slide" Target="slides/slide17.xml"/><Relationship Id="rId273" Type="http://schemas.openxmlformats.org/officeDocument/2006/relationships/commentAuthors" Target="commentAuthors.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customXml" Target="../customXml/item112.xml"/><Relationship Id="rId133" Type="http://schemas.openxmlformats.org/officeDocument/2006/relationships/customXml" Target="../customXml/item133.xml"/><Relationship Id="rId154" Type="http://schemas.openxmlformats.org/officeDocument/2006/relationships/customXml" Target="../customXml/item154.xml"/><Relationship Id="rId175" Type="http://schemas.openxmlformats.org/officeDocument/2006/relationships/customXml" Target="../customXml/item175.xml"/><Relationship Id="rId196" Type="http://schemas.openxmlformats.org/officeDocument/2006/relationships/customXml" Target="../customXml/item196.xml"/><Relationship Id="rId200" Type="http://schemas.openxmlformats.org/officeDocument/2006/relationships/customXml" Target="../customXml/item200.xml"/><Relationship Id="rId16" Type="http://schemas.openxmlformats.org/officeDocument/2006/relationships/customXml" Target="../customXml/item16.xml"/><Relationship Id="rId221" Type="http://schemas.openxmlformats.org/officeDocument/2006/relationships/customXml" Target="../customXml/item221.xml"/><Relationship Id="rId242" Type="http://schemas.openxmlformats.org/officeDocument/2006/relationships/slide" Target="slides/slide7.xml"/><Relationship Id="rId263" Type="http://schemas.openxmlformats.org/officeDocument/2006/relationships/slide" Target="slides/slide28.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customXml" Target="../customXml/item102.xml"/><Relationship Id="rId123" Type="http://schemas.openxmlformats.org/officeDocument/2006/relationships/customXml" Target="../customXml/item123.xml"/><Relationship Id="rId144" Type="http://schemas.openxmlformats.org/officeDocument/2006/relationships/customXml" Target="../customXml/item144.xml"/><Relationship Id="rId90" Type="http://schemas.openxmlformats.org/officeDocument/2006/relationships/customXml" Target="../customXml/item90.xml"/><Relationship Id="rId165" Type="http://schemas.openxmlformats.org/officeDocument/2006/relationships/customXml" Target="../customXml/item165.xml"/><Relationship Id="rId186" Type="http://schemas.openxmlformats.org/officeDocument/2006/relationships/customXml" Target="../customXml/item186.xml"/><Relationship Id="rId211" Type="http://schemas.openxmlformats.org/officeDocument/2006/relationships/customXml" Target="../customXml/item211.xml"/><Relationship Id="rId232" Type="http://schemas.openxmlformats.org/officeDocument/2006/relationships/customXml" Target="../customXml/item232.xml"/><Relationship Id="rId253" Type="http://schemas.openxmlformats.org/officeDocument/2006/relationships/slide" Target="slides/slide18.xml"/><Relationship Id="rId274" Type="http://schemas.openxmlformats.org/officeDocument/2006/relationships/presProps" Target="presProps.xml"/><Relationship Id="rId27" Type="http://schemas.openxmlformats.org/officeDocument/2006/relationships/customXml" Target="../customXml/item27.xml"/><Relationship Id="rId48" Type="http://schemas.openxmlformats.org/officeDocument/2006/relationships/customXml" Target="../customXml/item48.xml"/><Relationship Id="rId69" Type="http://schemas.openxmlformats.org/officeDocument/2006/relationships/customXml" Target="../customXml/item69.xml"/><Relationship Id="rId113" Type="http://schemas.openxmlformats.org/officeDocument/2006/relationships/customXml" Target="../customXml/item113.xml"/><Relationship Id="rId134" Type="http://schemas.openxmlformats.org/officeDocument/2006/relationships/customXml" Target="../customXml/item134.xml"/><Relationship Id="rId80" Type="http://schemas.openxmlformats.org/officeDocument/2006/relationships/customXml" Target="../customXml/item80.xml"/><Relationship Id="rId155" Type="http://schemas.openxmlformats.org/officeDocument/2006/relationships/customXml" Target="../customXml/item155.xml"/><Relationship Id="rId176" Type="http://schemas.openxmlformats.org/officeDocument/2006/relationships/customXml" Target="../customXml/item176.xml"/><Relationship Id="rId197" Type="http://schemas.openxmlformats.org/officeDocument/2006/relationships/customXml" Target="../customXml/item197.xml"/><Relationship Id="rId201" Type="http://schemas.openxmlformats.org/officeDocument/2006/relationships/customXml" Target="../customXml/item201.xml"/><Relationship Id="rId222" Type="http://schemas.openxmlformats.org/officeDocument/2006/relationships/customXml" Target="../customXml/item222.xml"/><Relationship Id="rId243" Type="http://schemas.openxmlformats.org/officeDocument/2006/relationships/slide" Target="slides/slide8.xml"/><Relationship Id="rId264" Type="http://schemas.openxmlformats.org/officeDocument/2006/relationships/slide" Target="slides/slide29.xml"/><Relationship Id="rId17" Type="http://schemas.openxmlformats.org/officeDocument/2006/relationships/customXml" Target="../customXml/item17.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customXml" Target="../customXml/item103.xml"/><Relationship Id="rId124" Type="http://schemas.openxmlformats.org/officeDocument/2006/relationships/customXml" Target="../customXml/item124.xml"/><Relationship Id="rId70" Type="http://schemas.openxmlformats.org/officeDocument/2006/relationships/customXml" Target="../customXml/item70.xml"/><Relationship Id="rId91" Type="http://schemas.openxmlformats.org/officeDocument/2006/relationships/customXml" Target="../customXml/item91.xml"/><Relationship Id="rId145" Type="http://schemas.openxmlformats.org/officeDocument/2006/relationships/customXml" Target="../customXml/item145.xml"/><Relationship Id="rId166" Type="http://schemas.openxmlformats.org/officeDocument/2006/relationships/customXml" Target="../customXml/item166.xml"/><Relationship Id="rId187" Type="http://schemas.openxmlformats.org/officeDocument/2006/relationships/customXml" Target="../customXml/item187.xml"/><Relationship Id="rId1" Type="http://schemas.openxmlformats.org/officeDocument/2006/relationships/customXml" Target="../customXml/item1.xml"/><Relationship Id="rId212" Type="http://schemas.openxmlformats.org/officeDocument/2006/relationships/customXml" Target="../customXml/item212.xml"/><Relationship Id="rId233" Type="http://schemas.openxmlformats.org/officeDocument/2006/relationships/customXml" Target="../customXml/item233.xml"/><Relationship Id="rId254" Type="http://schemas.openxmlformats.org/officeDocument/2006/relationships/slide" Target="slides/slide19.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customXml" Target="../customXml/item114.xml"/><Relationship Id="rId275" Type="http://schemas.openxmlformats.org/officeDocument/2006/relationships/viewProps" Target="viewProps.xml"/><Relationship Id="rId60" Type="http://schemas.openxmlformats.org/officeDocument/2006/relationships/customXml" Target="../customXml/item60.xml"/><Relationship Id="rId81" Type="http://schemas.openxmlformats.org/officeDocument/2006/relationships/customXml" Target="../customXml/item81.xml"/><Relationship Id="rId135" Type="http://schemas.openxmlformats.org/officeDocument/2006/relationships/customXml" Target="../customXml/item135.xml"/><Relationship Id="rId156" Type="http://schemas.openxmlformats.org/officeDocument/2006/relationships/customXml" Target="../customXml/item156.xml"/><Relationship Id="rId177" Type="http://schemas.openxmlformats.org/officeDocument/2006/relationships/customXml" Target="../customXml/item177.xml"/><Relationship Id="rId198" Type="http://schemas.openxmlformats.org/officeDocument/2006/relationships/customXml" Target="../customXml/item198.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A2E1A4-9E29-4B04-B519-7DA5265B7C0E}" type="doc">
      <dgm:prSet loTypeId="urn:microsoft.com/office/officeart/2005/8/layout/process1" loCatId="process" qsTypeId="urn:microsoft.com/office/officeart/2005/8/quickstyle/simple1" qsCatId="simple" csTypeId="urn:microsoft.com/office/officeart/2005/8/colors/accent5_1" csCatId="accent5" phldr="1"/>
      <dgm:spPr/>
      <dgm:t>
        <a:bodyPr/>
        <a:lstStyle/>
        <a:p>
          <a:endParaRPr lang="en-US"/>
        </a:p>
      </dgm:t>
    </dgm:pt>
    <dgm:pt modelId="{13D78D24-540B-4E74-B64E-CFCDB92C7B01}">
      <dgm:prSet/>
      <dgm:spPr>
        <a:ln>
          <a:solidFill>
            <a:srgbClr val="4F81BD"/>
          </a:solidFill>
        </a:ln>
      </dgm:spPr>
      <dgm:t>
        <a:bodyPr/>
        <a:lstStyle/>
        <a:p>
          <a:r>
            <a:rPr lang="en-US" dirty="0"/>
            <a:t>Production of Oil and Natural Gas </a:t>
          </a:r>
        </a:p>
      </dgm:t>
    </dgm:pt>
    <dgm:pt modelId="{D385C99F-302C-47A2-83C5-8B40B475B00B}" type="parTrans" cxnId="{489D2A01-C8F4-43E8-9DB8-5E464E500D43}">
      <dgm:prSet/>
      <dgm:spPr/>
      <dgm:t>
        <a:bodyPr/>
        <a:lstStyle/>
        <a:p>
          <a:endParaRPr lang="en-US"/>
        </a:p>
      </dgm:t>
    </dgm:pt>
    <dgm:pt modelId="{0DB92192-A479-496D-9A34-1E9E90B6409C}" type="sibTrans" cxnId="{489D2A01-C8F4-43E8-9DB8-5E464E500D43}">
      <dgm:prSet/>
      <dgm:spPr>
        <a:solidFill>
          <a:srgbClr val="4F81BD"/>
        </a:solidFill>
      </dgm:spPr>
      <dgm:t>
        <a:bodyPr/>
        <a:lstStyle/>
        <a:p>
          <a:endParaRPr lang="en-US" dirty="0"/>
        </a:p>
      </dgm:t>
    </dgm:pt>
    <dgm:pt modelId="{47B5CB33-AEBA-4C00-868A-F8D282D915F1}">
      <dgm:prSet/>
      <dgm:spPr>
        <a:ln>
          <a:solidFill>
            <a:srgbClr val="4F81BD"/>
          </a:solidFill>
        </a:ln>
      </dgm:spPr>
      <dgm:t>
        <a:bodyPr/>
        <a:lstStyle/>
        <a:p>
          <a:r>
            <a:rPr lang="en-US" dirty="0"/>
            <a:t>Natural Gas Processing </a:t>
          </a:r>
        </a:p>
      </dgm:t>
    </dgm:pt>
    <dgm:pt modelId="{A600667E-59C3-499A-BFA9-956CBB03BC4B}" type="parTrans" cxnId="{E4AE3798-0769-4342-90BA-986F478A1547}">
      <dgm:prSet/>
      <dgm:spPr/>
      <dgm:t>
        <a:bodyPr/>
        <a:lstStyle/>
        <a:p>
          <a:endParaRPr lang="en-US"/>
        </a:p>
      </dgm:t>
    </dgm:pt>
    <dgm:pt modelId="{43ECE664-7D91-4946-964E-EA23996A8B34}" type="sibTrans" cxnId="{E4AE3798-0769-4342-90BA-986F478A1547}">
      <dgm:prSet/>
      <dgm:spPr>
        <a:solidFill>
          <a:srgbClr val="4F81BD"/>
        </a:solidFill>
      </dgm:spPr>
      <dgm:t>
        <a:bodyPr/>
        <a:lstStyle/>
        <a:p>
          <a:endParaRPr lang="en-US" dirty="0"/>
        </a:p>
      </dgm:t>
    </dgm:pt>
    <dgm:pt modelId="{78745355-D41F-4509-9E3A-38916E365FEB}">
      <dgm:prSet/>
      <dgm:spPr>
        <a:ln>
          <a:solidFill>
            <a:srgbClr val="4F81BD"/>
          </a:solidFill>
        </a:ln>
      </dgm:spPr>
      <dgm:t>
        <a:bodyPr/>
        <a:lstStyle/>
        <a:p>
          <a:r>
            <a:rPr lang="en-US" dirty="0"/>
            <a:t>Natural Gas Transmission</a:t>
          </a:r>
        </a:p>
      </dgm:t>
    </dgm:pt>
    <dgm:pt modelId="{15CC40E4-5348-4728-93FF-BF050275F460}" type="parTrans" cxnId="{8823275A-21B5-44A4-B939-E9608AF39A64}">
      <dgm:prSet/>
      <dgm:spPr/>
      <dgm:t>
        <a:bodyPr/>
        <a:lstStyle/>
        <a:p>
          <a:endParaRPr lang="en-US"/>
        </a:p>
      </dgm:t>
    </dgm:pt>
    <dgm:pt modelId="{0EC266FB-0B27-4A84-A85F-64EA0534365F}" type="sibTrans" cxnId="{8823275A-21B5-44A4-B939-E9608AF39A64}">
      <dgm:prSet/>
      <dgm:spPr>
        <a:solidFill>
          <a:srgbClr val="4F81BD"/>
        </a:solidFill>
      </dgm:spPr>
      <dgm:t>
        <a:bodyPr/>
        <a:lstStyle/>
        <a:p>
          <a:endParaRPr lang="en-US" dirty="0"/>
        </a:p>
      </dgm:t>
    </dgm:pt>
    <dgm:pt modelId="{006305CD-203C-4FF5-B1B7-80D11D17396D}">
      <dgm:prSet/>
      <dgm:spPr>
        <a:ln>
          <a:solidFill>
            <a:srgbClr val="4F81BD"/>
          </a:solidFill>
        </a:ln>
      </dgm:spPr>
      <dgm:t>
        <a:bodyPr/>
        <a:lstStyle/>
        <a:p>
          <a:r>
            <a:rPr lang="en-US" dirty="0"/>
            <a:t>Natural Gas Storage</a:t>
          </a:r>
        </a:p>
      </dgm:t>
    </dgm:pt>
    <dgm:pt modelId="{2AC7098E-0B38-41C9-9C1A-1F3A49B0053E}" type="parTrans" cxnId="{20CF7AB0-312C-472E-AC00-5FF000A8446C}">
      <dgm:prSet/>
      <dgm:spPr/>
      <dgm:t>
        <a:bodyPr/>
        <a:lstStyle/>
        <a:p>
          <a:endParaRPr lang="en-US"/>
        </a:p>
      </dgm:t>
    </dgm:pt>
    <dgm:pt modelId="{F144E553-A066-45ED-8B9D-86F3747BFED7}" type="sibTrans" cxnId="{20CF7AB0-312C-472E-AC00-5FF000A8446C}">
      <dgm:prSet/>
      <dgm:spPr/>
      <dgm:t>
        <a:bodyPr/>
        <a:lstStyle/>
        <a:p>
          <a:endParaRPr lang="en-US"/>
        </a:p>
      </dgm:t>
    </dgm:pt>
    <dgm:pt modelId="{A6294095-4432-474E-85F4-7C90D121AD66}" type="pres">
      <dgm:prSet presAssocID="{FAA2E1A4-9E29-4B04-B519-7DA5265B7C0E}" presName="Name0" presStyleCnt="0">
        <dgm:presLayoutVars>
          <dgm:dir/>
          <dgm:resizeHandles val="exact"/>
        </dgm:presLayoutVars>
      </dgm:prSet>
      <dgm:spPr/>
    </dgm:pt>
    <dgm:pt modelId="{00C85F9B-DDE6-47F5-B50C-B04B5EFF5EE3}" type="pres">
      <dgm:prSet presAssocID="{13D78D24-540B-4E74-B64E-CFCDB92C7B01}" presName="node" presStyleLbl="node1" presStyleIdx="0" presStyleCnt="4">
        <dgm:presLayoutVars>
          <dgm:bulletEnabled val="1"/>
        </dgm:presLayoutVars>
      </dgm:prSet>
      <dgm:spPr/>
    </dgm:pt>
    <dgm:pt modelId="{AB3D9F2A-FEDF-487B-8370-F8EB2485CC0E}" type="pres">
      <dgm:prSet presAssocID="{0DB92192-A479-496D-9A34-1E9E90B6409C}" presName="sibTrans" presStyleLbl="sibTrans2D1" presStyleIdx="0" presStyleCnt="3"/>
      <dgm:spPr/>
    </dgm:pt>
    <dgm:pt modelId="{416A7E9F-23A0-4E07-AA4F-71A264FC220A}" type="pres">
      <dgm:prSet presAssocID="{0DB92192-A479-496D-9A34-1E9E90B6409C}" presName="connectorText" presStyleLbl="sibTrans2D1" presStyleIdx="0" presStyleCnt="3"/>
      <dgm:spPr/>
    </dgm:pt>
    <dgm:pt modelId="{452D5EFC-2B99-4823-8758-6501E2C7F084}" type="pres">
      <dgm:prSet presAssocID="{47B5CB33-AEBA-4C00-868A-F8D282D915F1}" presName="node" presStyleLbl="node1" presStyleIdx="1" presStyleCnt="4">
        <dgm:presLayoutVars>
          <dgm:bulletEnabled val="1"/>
        </dgm:presLayoutVars>
      </dgm:prSet>
      <dgm:spPr/>
    </dgm:pt>
    <dgm:pt modelId="{CEB37031-3DAC-404C-B581-82BF1249FBEE}" type="pres">
      <dgm:prSet presAssocID="{43ECE664-7D91-4946-964E-EA23996A8B34}" presName="sibTrans" presStyleLbl="sibTrans2D1" presStyleIdx="1" presStyleCnt="3"/>
      <dgm:spPr/>
    </dgm:pt>
    <dgm:pt modelId="{C7145F36-2901-4FB5-AAC2-0CE036BDEF52}" type="pres">
      <dgm:prSet presAssocID="{43ECE664-7D91-4946-964E-EA23996A8B34}" presName="connectorText" presStyleLbl="sibTrans2D1" presStyleIdx="1" presStyleCnt="3"/>
      <dgm:spPr/>
    </dgm:pt>
    <dgm:pt modelId="{1C29639F-E7E7-454A-956A-D47819FF6C0C}" type="pres">
      <dgm:prSet presAssocID="{78745355-D41F-4509-9E3A-38916E365FEB}" presName="node" presStyleLbl="node1" presStyleIdx="2" presStyleCnt="4">
        <dgm:presLayoutVars>
          <dgm:bulletEnabled val="1"/>
        </dgm:presLayoutVars>
      </dgm:prSet>
      <dgm:spPr/>
    </dgm:pt>
    <dgm:pt modelId="{91A98C19-DB33-4052-B490-BF32DB758897}" type="pres">
      <dgm:prSet presAssocID="{0EC266FB-0B27-4A84-A85F-64EA0534365F}" presName="sibTrans" presStyleLbl="sibTrans2D1" presStyleIdx="2" presStyleCnt="3"/>
      <dgm:spPr/>
    </dgm:pt>
    <dgm:pt modelId="{BE7D8F49-89B6-4734-A344-14ECE2ACE193}" type="pres">
      <dgm:prSet presAssocID="{0EC266FB-0B27-4A84-A85F-64EA0534365F}" presName="connectorText" presStyleLbl="sibTrans2D1" presStyleIdx="2" presStyleCnt="3"/>
      <dgm:spPr/>
    </dgm:pt>
    <dgm:pt modelId="{A3BB31DD-D963-4B45-9116-0DC296AD32AA}" type="pres">
      <dgm:prSet presAssocID="{006305CD-203C-4FF5-B1B7-80D11D17396D}" presName="node" presStyleLbl="node1" presStyleIdx="3" presStyleCnt="4">
        <dgm:presLayoutVars>
          <dgm:bulletEnabled val="1"/>
        </dgm:presLayoutVars>
      </dgm:prSet>
      <dgm:spPr/>
    </dgm:pt>
  </dgm:ptLst>
  <dgm:cxnLst>
    <dgm:cxn modelId="{489D2A01-C8F4-43E8-9DB8-5E464E500D43}" srcId="{FAA2E1A4-9E29-4B04-B519-7DA5265B7C0E}" destId="{13D78D24-540B-4E74-B64E-CFCDB92C7B01}" srcOrd="0" destOrd="0" parTransId="{D385C99F-302C-47A2-83C5-8B40B475B00B}" sibTransId="{0DB92192-A479-496D-9A34-1E9E90B6409C}"/>
    <dgm:cxn modelId="{E8564602-9577-453A-B43B-F52CD7698BF7}" type="presOf" srcId="{13D78D24-540B-4E74-B64E-CFCDB92C7B01}" destId="{00C85F9B-DDE6-47F5-B50C-B04B5EFF5EE3}" srcOrd="0" destOrd="0" presId="urn:microsoft.com/office/officeart/2005/8/layout/process1"/>
    <dgm:cxn modelId="{6D5EC43F-6109-4173-8B66-B15FF3BC0D02}" type="presOf" srcId="{0DB92192-A479-496D-9A34-1E9E90B6409C}" destId="{416A7E9F-23A0-4E07-AA4F-71A264FC220A}" srcOrd="1" destOrd="0" presId="urn:microsoft.com/office/officeart/2005/8/layout/process1"/>
    <dgm:cxn modelId="{D122B060-783C-4925-95AE-10F62FAF0EF3}" type="presOf" srcId="{0EC266FB-0B27-4A84-A85F-64EA0534365F}" destId="{BE7D8F49-89B6-4734-A344-14ECE2ACE193}" srcOrd="1" destOrd="0" presId="urn:microsoft.com/office/officeart/2005/8/layout/process1"/>
    <dgm:cxn modelId="{F4E5A047-07A2-4DC3-8E10-6C3A282BAC88}" type="presOf" srcId="{006305CD-203C-4FF5-B1B7-80D11D17396D}" destId="{A3BB31DD-D963-4B45-9116-0DC296AD32AA}" srcOrd="0" destOrd="0" presId="urn:microsoft.com/office/officeart/2005/8/layout/process1"/>
    <dgm:cxn modelId="{9B348B54-828F-460C-892B-24C46C2E5809}" type="presOf" srcId="{0EC266FB-0B27-4A84-A85F-64EA0534365F}" destId="{91A98C19-DB33-4052-B490-BF32DB758897}" srcOrd="0" destOrd="0" presId="urn:microsoft.com/office/officeart/2005/8/layout/process1"/>
    <dgm:cxn modelId="{E912D775-E72E-4059-8BF4-DE3FA1B9F512}" type="presOf" srcId="{43ECE664-7D91-4946-964E-EA23996A8B34}" destId="{C7145F36-2901-4FB5-AAC2-0CE036BDEF52}" srcOrd="1" destOrd="0" presId="urn:microsoft.com/office/officeart/2005/8/layout/process1"/>
    <dgm:cxn modelId="{184BBB58-72CF-4626-A18D-D502F9CF6F3C}" type="presOf" srcId="{0DB92192-A479-496D-9A34-1E9E90B6409C}" destId="{AB3D9F2A-FEDF-487B-8370-F8EB2485CC0E}" srcOrd="0" destOrd="0" presId="urn:microsoft.com/office/officeart/2005/8/layout/process1"/>
    <dgm:cxn modelId="{8823275A-21B5-44A4-B939-E9608AF39A64}" srcId="{FAA2E1A4-9E29-4B04-B519-7DA5265B7C0E}" destId="{78745355-D41F-4509-9E3A-38916E365FEB}" srcOrd="2" destOrd="0" parTransId="{15CC40E4-5348-4728-93FF-BF050275F460}" sibTransId="{0EC266FB-0B27-4A84-A85F-64EA0534365F}"/>
    <dgm:cxn modelId="{E83F577D-2BD5-4B03-9ADD-8CF1BFB6F0DF}" type="presOf" srcId="{FAA2E1A4-9E29-4B04-B519-7DA5265B7C0E}" destId="{A6294095-4432-474E-85F4-7C90D121AD66}" srcOrd="0" destOrd="0" presId="urn:microsoft.com/office/officeart/2005/8/layout/process1"/>
    <dgm:cxn modelId="{5C45A17D-F571-4C68-A546-AB18EF47EFE1}" type="presOf" srcId="{78745355-D41F-4509-9E3A-38916E365FEB}" destId="{1C29639F-E7E7-454A-956A-D47819FF6C0C}" srcOrd="0" destOrd="0" presId="urn:microsoft.com/office/officeart/2005/8/layout/process1"/>
    <dgm:cxn modelId="{AB4DA482-2D3A-4F87-B727-2197D4BFE1CE}" type="presOf" srcId="{47B5CB33-AEBA-4C00-868A-F8D282D915F1}" destId="{452D5EFC-2B99-4823-8758-6501E2C7F084}" srcOrd="0" destOrd="0" presId="urn:microsoft.com/office/officeart/2005/8/layout/process1"/>
    <dgm:cxn modelId="{4231E882-1B5A-4AC1-826B-EEAB5720CB72}" type="presOf" srcId="{43ECE664-7D91-4946-964E-EA23996A8B34}" destId="{CEB37031-3DAC-404C-B581-82BF1249FBEE}" srcOrd="0" destOrd="0" presId="urn:microsoft.com/office/officeart/2005/8/layout/process1"/>
    <dgm:cxn modelId="{E4AE3798-0769-4342-90BA-986F478A1547}" srcId="{FAA2E1A4-9E29-4B04-B519-7DA5265B7C0E}" destId="{47B5CB33-AEBA-4C00-868A-F8D282D915F1}" srcOrd="1" destOrd="0" parTransId="{A600667E-59C3-499A-BFA9-956CBB03BC4B}" sibTransId="{43ECE664-7D91-4946-964E-EA23996A8B34}"/>
    <dgm:cxn modelId="{20CF7AB0-312C-472E-AC00-5FF000A8446C}" srcId="{FAA2E1A4-9E29-4B04-B519-7DA5265B7C0E}" destId="{006305CD-203C-4FF5-B1B7-80D11D17396D}" srcOrd="3" destOrd="0" parTransId="{2AC7098E-0B38-41C9-9C1A-1F3A49B0053E}" sibTransId="{F144E553-A066-45ED-8B9D-86F3747BFED7}"/>
    <dgm:cxn modelId="{B24759D8-D958-49B7-89A2-53C615D17A62}" type="presParOf" srcId="{A6294095-4432-474E-85F4-7C90D121AD66}" destId="{00C85F9B-DDE6-47F5-B50C-B04B5EFF5EE3}" srcOrd="0" destOrd="0" presId="urn:microsoft.com/office/officeart/2005/8/layout/process1"/>
    <dgm:cxn modelId="{E4B4DB9D-37BB-498B-911E-E36B3C39BBF3}" type="presParOf" srcId="{A6294095-4432-474E-85F4-7C90D121AD66}" destId="{AB3D9F2A-FEDF-487B-8370-F8EB2485CC0E}" srcOrd="1" destOrd="0" presId="urn:microsoft.com/office/officeart/2005/8/layout/process1"/>
    <dgm:cxn modelId="{E0B0B2D1-F4ED-4ACC-B72E-51BA06564BBD}" type="presParOf" srcId="{AB3D9F2A-FEDF-487B-8370-F8EB2485CC0E}" destId="{416A7E9F-23A0-4E07-AA4F-71A264FC220A}" srcOrd="0" destOrd="0" presId="urn:microsoft.com/office/officeart/2005/8/layout/process1"/>
    <dgm:cxn modelId="{30EBEA55-D07A-4559-B0E5-BDCCE31DC4BB}" type="presParOf" srcId="{A6294095-4432-474E-85F4-7C90D121AD66}" destId="{452D5EFC-2B99-4823-8758-6501E2C7F084}" srcOrd="2" destOrd="0" presId="urn:microsoft.com/office/officeart/2005/8/layout/process1"/>
    <dgm:cxn modelId="{61DE301B-B9BD-48E1-A27A-4A3CDE8CFBC2}" type="presParOf" srcId="{A6294095-4432-474E-85F4-7C90D121AD66}" destId="{CEB37031-3DAC-404C-B581-82BF1249FBEE}" srcOrd="3" destOrd="0" presId="urn:microsoft.com/office/officeart/2005/8/layout/process1"/>
    <dgm:cxn modelId="{5F254FB3-9B15-4D3F-9958-B360BECB2889}" type="presParOf" srcId="{CEB37031-3DAC-404C-B581-82BF1249FBEE}" destId="{C7145F36-2901-4FB5-AAC2-0CE036BDEF52}" srcOrd="0" destOrd="0" presId="urn:microsoft.com/office/officeart/2005/8/layout/process1"/>
    <dgm:cxn modelId="{60D50AB0-F3A4-44A1-B7E3-D2810855088D}" type="presParOf" srcId="{A6294095-4432-474E-85F4-7C90D121AD66}" destId="{1C29639F-E7E7-454A-956A-D47819FF6C0C}" srcOrd="4" destOrd="0" presId="urn:microsoft.com/office/officeart/2005/8/layout/process1"/>
    <dgm:cxn modelId="{C3B19D22-67FE-4624-AB5D-ED0ACB008AA0}" type="presParOf" srcId="{A6294095-4432-474E-85F4-7C90D121AD66}" destId="{91A98C19-DB33-4052-B490-BF32DB758897}" srcOrd="5" destOrd="0" presId="urn:microsoft.com/office/officeart/2005/8/layout/process1"/>
    <dgm:cxn modelId="{F1C1FD15-A9B0-442F-9815-447437E9A4FA}" type="presParOf" srcId="{91A98C19-DB33-4052-B490-BF32DB758897}" destId="{BE7D8F49-89B6-4734-A344-14ECE2ACE193}" srcOrd="0" destOrd="0" presId="urn:microsoft.com/office/officeart/2005/8/layout/process1"/>
    <dgm:cxn modelId="{BBB00626-E57C-49CA-A22F-F558CCE13D9A}" type="presParOf" srcId="{A6294095-4432-474E-85F4-7C90D121AD66}" destId="{A3BB31DD-D963-4B45-9116-0DC296AD32AA}"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C85F9B-DDE6-47F5-B50C-B04B5EFF5EE3}">
      <dsp:nvSpPr>
        <dsp:cNvPr id="0" name=""/>
        <dsp:cNvSpPr/>
      </dsp:nvSpPr>
      <dsp:spPr>
        <a:xfrm>
          <a:off x="3455" y="264209"/>
          <a:ext cx="1510700" cy="948908"/>
        </a:xfrm>
        <a:prstGeom prst="roundRect">
          <a:avLst>
            <a:gd name="adj" fmla="val 10000"/>
          </a:avLst>
        </a:prstGeom>
        <a:solidFill>
          <a:schemeClr val="lt1">
            <a:hueOff val="0"/>
            <a:satOff val="0"/>
            <a:lumOff val="0"/>
            <a:alphaOff val="0"/>
          </a:schemeClr>
        </a:solidFill>
        <a:ln w="25400" cap="flat" cmpd="sng" algn="ctr">
          <a:solidFill>
            <a:srgbClr val="4F81B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Production of Oil and Natural Gas </a:t>
          </a:r>
        </a:p>
      </dsp:txBody>
      <dsp:txXfrm>
        <a:off x="31248" y="292002"/>
        <a:ext cx="1455114" cy="893322"/>
      </dsp:txXfrm>
    </dsp:sp>
    <dsp:sp modelId="{AB3D9F2A-FEDF-487B-8370-F8EB2485CC0E}">
      <dsp:nvSpPr>
        <dsp:cNvPr id="0" name=""/>
        <dsp:cNvSpPr/>
      </dsp:nvSpPr>
      <dsp:spPr>
        <a:xfrm>
          <a:off x="1665225" y="551337"/>
          <a:ext cx="320268" cy="374653"/>
        </a:xfrm>
        <a:prstGeom prst="rightArrow">
          <a:avLst>
            <a:gd name="adj1" fmla="val 60000"/>
            <a:gd name="adj2" fmla="val 50000"/>
          </a:avLst>
        </a:prstGeom>
        <a:solidFill>
          <a:srgbClr val="4F81BD"/>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1665225" y="626268"/>
        <a:ext cx="224188" cy="224791"/>
      </dsp:txXfrm>
    </dsp:sp>
    <dsp:sp modelId="{452D5EFC-2B99-4823-8758-6501E2C7F084}">
      <dsp:nvSpPr>
        <dsp:cNvPr id="0" name=""/>
        <dsp:cNvSpPr/>
      </dsp:nvSpPr>
      <dsp:spPr>
        <a:xfrm>
          <a:off x="2118435" y="264209"/>
          <a:ext cx="1510700" cy="948908"/>
        </a:xfrm>
        <a:prstGeom prst="roundRect">
          <a:avLst>
            <a:gd name="adj" fmla="val 10000"/>
          </a:avLst>
        </a:prstGeom>
        <a:solidFill>
          <a:schemeClr val="lt1">
            <a:hueOff val="0"/>
            <a:satOff val="0"/>
            <a:lumOff val="0"/>
            <a:alphaOff val="0"/>
          </a:schemeClr>
        </a:solidFill>
        <a:ln w="25400" cap="flat" cmpd="sng" algn="ctr">
          <a:solidFill>
            <a:srgbClr val="4F81B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Natural Gas Processing </a:t>
          </a:r>
        </a:p>
      </dsp:txBody>
      <dsp:txXfrm>
        <a:off x="2146228" y="292002"/>
        <a:ext cx="1455114" cy="893322"/>
      </dsp:txXfrm>
    </dsp:sp>
    <dsp:sp modelId="{CEB37031-3DAC-404C-B581-82BF1249FBEE}">
      <dsp:nvSpPr>
        <dsp:cNvPr id="0" name=""/>
        <dsp:cNvSpPr/>
      </dsp:nvSpPr>
      <dsp:spPr>
        <a:xfrm>
          <a:off x="3780205" y="551337"/>
          <a:ext cx="320268" cy="374653"/>
        </a:xfrm>
        <a:prstGeom prst="rightArrow">
          <a:avLst>
            <a:gd name="adj1" fmla="val 60000"/>
            <a:gd name="adj2" fmla="val 50000"/>
          </a:avLst>
        </a:prstGeom>
        <a:solidFill>
          <a:srgbClr val="4F81BD"/>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3780205" y="626268"/>
        <a:ext cx="224188" cy="224791"/>
      </dsp:txXfrm>
    </dsp:sp>
    <dsp:sp modelId="{1C29639F-E7E7-454A-956A-D47819FF6C0C}">
      <dsp:nvSpPr>
        <dsp:cNvPr id="0" name=""/>
        <dsp:cNvSpPr/>
      </dsp:nvSpPr>
      <dsp:spPr>
        <a:xfrm>
          <a:off x="4233415" y="264209"/>
          <a:ext cx="1510700" cy="948908"/>
        </a:xfrm>
        <a:prstGeom prst="roundRect">
          <a:avLst>
            <a:gd name="adj" fmla="val 10000"/>
          </a:avLst>
        </a:prstGeom>
        <a:solidFill>
          <a:schemeClr val="lt1">
            <a:hueOff val="0"/>
            <a:satOff val="0"/>
            <a:lumOff val="0"/>
            <a:alphaOff val="0"/>
          </a:schemeClr>
        </a:solidFill>
        <a:ln w="25400" cap="flat" cmpd="sng" algn="ctr">
          <a:solidFill>
            <a:srgbClr val="4F81B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Natural Gas Transmission</a:t>
          </a:r>
        </a:p>
      </dsp:txBody>
      <dsp:txXfrm>
        <a:off x="4261208" y="292002"/>
        <a:ext cx="1455114" cy="893322"/>
      </dsp:txXfrm>
    </dsp:sp>
    <dsp:sp modelId="{91A98C19-DB33-4052-B490-BF32DB758897}">
      <dsp:nvSpPr>
        <dsp:cNvPr id="0" name=""/>
        <dsp:cNvSpPr/>
      </dsp:nvSpPr>
      <dsp:spPr>
        <a:xfrm>
          <a:off x="5895185" y="551337"/>
          <a:ext cx="320268" cy="374653"/>
        </a:xfrm>
        <a:prstGeom prst="rightArrow">
          <a:avLst>
            <a:gd name="adj1" fmla="val 60000"/>
            <a:gd name="adj2" fmla="val 50000"/>
          </a:avLst>
        </a:prstGeom>
        <a:solidFill>
          <a:srgbClr val="4F81BD"/>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5895185" y="626268"/>
        <a:ext cx="224188" cy="224791"/>
      </dsp:txXfrm>
    </dsp:sp>
    <dsp:sp modelId="{A3BB31DD-D963-4B45-9116-0DC296AD32AA}">
      <dsp:nvSpPr>
        <dsp:cNvPr id="0" name=""/>
        <dsp:cNvSpPr/>
      </dsp:nvSpPr>
      <dsp:spPr>
        <a:xfrm>
          <a:off x="6348395" y="264209"/>
          <a:ext cx="1510700" cy="948908"/>
        </a:xfrm>
        <a:prstGeom prst="roundRect">
          <a:avLst>
            <a:gd name="adj" fmla="val 10000"/>
          </a:avLst>
        </a:prstGeom>
        <a:solidFill>
          <a:schemeClr val="lt1">
            <a:hueOff val="0"/>
            <a:satOff val="0"/>
            <a:lumOff val="0"/>
            <a:alphaOff val="0"/>
          </a:schemeClr>
        </a:solidFill>
        <a:ln w="25400" cap="flat" cmpd="sng" algn="ctr">
          <a:solidFill>
            <a:srgbClr val="4F81B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Natural Gas Storage</a:t>
          </a:r>
        </a:p>
      </dsp:txBody>
      <dsp:txXfrm>
        <a:off x="6376188" y="292002"/>
        <a:ext cx="1455114" cy="89332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4772" cy="465930"/>
          </a:xfrm>
          <a:prstGeom prst="rect">
            <a:avLst/>
          </a:prstGeom>
        </p:spPr>
        <p:txBody>
          <a:bodyPr vert="horz" lIns="90919" tIns="45460" rIns="90919" bIns="45460" rtlCol="0"/>
          <a:lstStyle>
            <a:lvl1pPr algn="l">
              <a:defRPr sz="1200"/>
            </a:lvl1pPr>
          </a:lstStyle>
          <a:p>
            <a:endParaRPr lang="en-US" dirty="0"/>
          </a:p>
        </p:txBody>
      </p:sp>
      <p:sp>
        <p:nvSpPr>
          <p:cNvPr id="3" name="Date Placeholder 2"/>
          <p:cNvSpPr>
            <a:spLocks noGrp="1"/>
          </p:cNvSpPr>
          <p:nvPr>
            <p:ph type="dt" sz="quarter" idx="1"/>
          </p:nvPr>
        </p:nvSpPr>
        <p:spPr>
          <a:xfrm>
            <a:off x="3967696" y="0"/>
            <a:ext cx="3034772" cy="465930"/>
          </a:xfrm>
          <a:prstGeom prst="rect">
            <a:avLst/>
          </a:prstGeom>
        </p:spPr>
        <p:txBody>
          <a:bodyPr vert="horz" lIns="90919" tIns="45460" rIns="90919" bIns="45460" rtlCol="0"/>
          <a:lstStyle>
            <a:lvl1pPr algn="r">
              <a:defRPr sz="1200"/>
            </a:lvl1pPr>
          </a:lstStyle>
          <a:p>
            <a:fld id="{B35861BC-8D62-4D36-8542-D52BA059A4D9}" type="datetimeFigureOut">
              <a:rPr lang="en-US" smtClean="0"/>
              <a:t>6/22/2021</a:t>
            </a:fld>
            <a:endParaRPr lang="en-US" dirty="0"/>
          </a:p>
        </p:txBody>
      </p:sp>
      <p:sp>
        <p:nvSpPr>
          <p:cNvPr id="4" name="Footer Placeholder 3"/>
          <p:cNvSpPr>
            <a:spLocks noGrp="1"/>
          </p:cNvSpPr>
          <p:nvPr>
            <p:ph type="ftr" sz="quarter" idx="2"/>
          </p:nvPr>
        </p:nvSpPr>
        <p:spPr>
          <a:xfrm>
            <a:off x="1" y="8824121"/>
            <a:ext cx="3034772" cy="465930"/>
          </a:xfrm>
          <a:prstGeom prst="rect">
            <a:avLst/>
          </a:prstGeom>
        </p:spPr>
        <p:txBody>
          <a:bodyPr vert="horz" lIns="90919" tIns="45460" rIns="90919" bIns="4546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696" y="8824121"/>
            <a:ext cx="3034772" cy="465930"/>
          </a:xfrm>
          <a:prstGeom prst="rect">
            <a:avLst/>
          </a:prstGeom>
        </p:spPr>
        <p:txBody>
          <a:bodyPr vert="horz" lIns="90919" tIns="45460" rIns="90919" bIns="45460" rtlCol="0" anchor="b"/>
          <a:lstStyle>
            <a:lvl1pPr algn="r">
              <a:defRPr sz="1200"/>
            </a:lvl1pPr>
          </a:lstStyle>
          <a:p>
            <a:fld id="{25D4E6ED-964C-477C-B6FC-3AD6158FC77A}" type="slidenum">
              <a:rPr lang="en-US" smtClean="0"/>
              <a:t>‹#›</a:t>
            </a:fld>
            <a:endParaRPr lang="en-US" dirty="0"/>
          </a:p>
        </p:txBody>
      </p:sp>
    </p:spTree>
    <p:extLst>
      <p:ext uri="{BB962C8B-B14F-4D97-AF65-F5344CB8AC3E}">
        <p14:creationId xmlns:p14="http://schemas.microsoft.com/office/powerpoint/2010/main" val="521512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4772" cy="464345"/>
          </a:xfrm>
          <a:prstGeom prst="rect">
            <a:avLst/>
          </a:prstGeom>
        </p:spPr>
        <p:txBody>
          <a:bodyPr vert="horz" lIns="90919" tIns="45460" rIns="90919" bIns="45460" rtlCol="0"/>
          <a:lstStyle>
            <a:lvl1pPr algn="l">
              <a:defRPr sz="1200"/>
            </a:lvl1pPr>
          </a:lstStyle>
          <a:p>
            <a:endParaRPr lang="en-US" dirty="0"/>
          </a:p>
        </p:txBody>
      </p:sp>
      <p:sp>
        <p:nvSpPr>
          <p:cNvPr id="3" name="Date Placeholder 2"/>
          <p:cNvSpPr>
            <a:spLocks noGrp="1"/>
          </p:cNvSpPr>
          <p:nvPr>
            <p:ph type="dt" idx="1"/>
          </p:nvPr>
        </p:nvSpPr>
        <p:spPr>
          <a:xfrm>
            <a:off x="3967696" y="1"/>
            <a:ext cx="3034772" cy="464345"/>
          </a:xfrm>
          <a:prstGeom prst="rect">
            <a:avLst/>
          </a:prstGeom>
        </p:spPr>
        <p:txBody>
          <a:bodyPr vert="horz" lIns="90919" tIns="45460" rIns="90919" bIns="45460" rtlCol="0"/>
          <a:lstStyle>
            <a:lvl1pPr algn="r">
              <a:defRPr sz="1200"/>
            </a:lvl1pPr>
          </a:lstStyle>
          <a:p>
            <a:fld id="{0FA182C1-5E01-4907-AB71-87D3D8D06E64}" type="datetimeFigureOut">
              <a:rPr lang="en-US" smtClean="0"/>
              <a:pPr/>
              <a:t>6/22/2021</a:t>
            </a:fld>
            <a:endParaRPr lang="en-US" dirty="0"/>
          </a:p>
        </p:txBody>
      </p:sp>
      <p:sp>
        <p:nvSpPr>
          <p:cNvPr id="4" name="Slide Image Placeholder 3"/>
          <p:cNvSpPr>
            <a:spLocks noGrp="1" noRot="1" noChangeAspect="1"/>
          </p:cNvSpPr>
          <p:nvPr>
            <p:ph type="sldImg" idx="2"/>
          </p:nvPr>
        </p:nvSpPr>
        <p:spPr>
          <a:xfrm>
            <a:off x="1181100" y="698500"/>
            <a:ext cx="4641850" cy="3481388"/>
          </a:xfrm>
          <a:prstGeom prst="rect">
            <a:avLst/>
          </a:prstGeom>
          <a:noFill/>
          <a:ln w="12700">
            <a:solidFill>
              <a:prstClr val="black"/>
            </a:solidFill>
          </a:ln>
        </p:spPr>
        <p:txBody>
          <a:bodyPr vert="horz" lIns="90919" tIns="45460" rIns="90919" bIns="45460" rtlCol="0" anchor="ctr"/>
          <a:lstStyle/>
          <a:p>
            <a:endParaRPr lang="en-US" dirty="0"/>
          </a:p>
        </p:txBody>
      </p:sp>
      <p:sp>
        <p:nvSpPr>
          <p:cNvPr id="5" name="Notes Placeholder 4"/>
          <p:cNvSpPr>
            <a:spLocks noGrp="1"/>
          </p:cNvSpPr>
          <p:nvPr>
            <p:ph type="body" sz="quarter" idx="3"/>
          </p:nvPr>
        </p:nvSpPr>
        <p:spPr>
          <a:xfrm>
            <a:off x="700089" y="4412061"/>
            <a:ext cx="5603873" cy="4180680"/>
          </a:xfrm>
          <a:prstGeom prst="rect">
            <a:avLst/>
          </a:prstGeom>
        </p:spPr>
        <p:txBody>
          <a:bodyPr vert="horz" lIns="90919" tIns="45460" rIns="90919" bIns="454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4121"/>
            <a:ext cx="3034772" cy="464345"/>
          </a:xfrm>
          <a:prstGeom prst="rect">
            <a:avLst/>
          </a:prstGeom>
        </p:spPr>
        <p:txBody>
          <a:bodyPr vert="horz" lIns="90919" tIns="45460" rIns="90919" bIns="454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696" y="8824121"/>
            <a:ext cx="3034772" cy="464345"/>
          </a:xfrm>
          <a:prstGeom prst="rect">
            <a:avLst/>
          </a:prstGeom>
        </p:spPr>
        <p:txBody>
          <a:bodyPr vert="horz" lIns="90919" tIns="45460" rIns="90919" bIns="45460" rtlCol="0" anchor="b"/>
          <a:lstStyle>
            <a:lvl1pPr algn="r">
              <a:defRPr sz="1200"/>
            </a:lvl1pPr>
          </a:lstStyle>
          <a:p>
            <a:fld id="{E8E7D6DB-52AE-46A7-B891-EAC4F662AE69}" type="slidenum">
              <a:rPr lang="en-US" smtClean="0"/>
              <a:pPr/>
              <a:t>‹#›</a:t>
            </a:fld>
            <a:endParaRPr lang="en-US" dirty="0"/>
          </a:p>
        </p:txBody>
      </p:sp>
    </p:spTree>
    <p:extLst>
      <p:ext uri="{BB962C8B-B14F-4D97-AF65-F5344CB8AC3E}">
        <p14:creationId xmlns:p14="http://schemas.microsoft.com/office/powerpoint/2010/main" val="4232856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5D51B4-5BAC-473B-9276-BF7122704FA6}" type="slidenum">
              <a:rPr lang="en-US" smtClean="0"/>
              <a:t>8</a:t>
            </a:fld>
            <a:endParaRPr lang="en-US" dirty="0"/>
          </a:p>
        </p:txBody>
      </p:sp>
    </p:spTree>
    <p:extLst>
      <p:ext uri="{BB962C8B-B14F-4D97-AF65-F5344CB8AC3E}">
        <p14:creationId xmlns:p14="http://schemas.microsoft.com/office/powerpoint/2010/main" val="4067404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5D51B4-5BAC-473B-9276-BF7122704FA6}" type="slidenum">
              <a:rPr lang="en-US" smtClean="0"/>
              <a:t>9</a:t>
            </a:fld>
            <a:endParaRPr lang="en-US" dirty="0"/>
          </a:p>
        </p:txBody>
      </p:sp>
    </p:spTree>
    <p:extLst>
      <p:ext uri="{BB962C8B-B14F-4D97-AF65-F5344CB8AC3E}">
        <p14:creationId xmlns:p14="http://schemas.microsoft.com/office/powerpoint/2010/main" val="351228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E7D6DB-52AE-46A7-B891-EAC4F662AE69}" type="slidenum">
              <a:rPr lang="en-US" smtClean="0"/>
              <a:pPr/>
              <a:t>14</a:t>
            </a:fld>
            <a:endParaRPr lang="en-US" dirty="0"/>
          </a:p>
        </p:txBody>
      </p:sp>
    </p:spTree>
    <p:extLst>
      <p:ext uri="{BB962C8B-B14F-4D97-AF65-F5344CB8AC3E}">
        <p14:creationId xmlns:p14="http://schemas.microsoft.com/office/powerpoint/2010/main" val="284536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E7D6DB-52AE-46A7-B891-EAC4F662AE69}" type="slidenum">
              <a:rPr lang="en-US" smtClean="0"/>
              <a:pPr/>
              <a:t>21</a:t>
            </a:fld>
            <a:endParaRPr lang="en-US" dirty="0"/>
          </a:p>
        </p:txBody>
      </p:sp>
    </p:spTree>
    <p:extLst>
      <p:ext uri="{BB962C8B-B14F-4D97-AF65-F5344CB8AC3E}">
        <p14:creationId xmlns:p14="http://schemas.microsoft.com/office/powerpoint/2010/main" val="187448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E7D6DB-52AE-46A7-B891-EAC4F662AE69}" type="slidenum">
              <a:rPr lang="en-US" smtClean="0"/>
              <a:pPr/>
              <a:t>28</a:t>
            </a:fld>
            <a:endParaRPr lang="en-US" dirty="0"/>
          </a:p>
        </p:txBody>
      </p:sp>
    </p:spTree>
    <p:extLst>
      <p:ext uri="{BB962C8B-B14F-4D97-AF65-F5344CB8AC3E}">
        <p14:creationId xmlns:p14="http://schemas.microsoft.com/office/powerpoint/2010/main" val="3528118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srcRect/>
          <a:stretch>
            <a:fillRect/>
          </a:stretch>
        </p:blipFill>
        <p:spPr bwMode="auto">
          <a:xfrm>
            <a:off x="152400" y="228600"/>
            <a:ext cx="1600200" cy="630322"/>
          </a:xfrm>
          <a:prstGeom prst="rect">
            <a:avLst/>
          </a:prstGeom>
          <a:noFill/>
          <a:ln w="9525">
            <a:noFill/>
            <a:miter lim="800000"/>
            <a:headEnd/>
            <a:tailEnd/>
          </a:ln>
          <a:effectLst/>
        </p:spPr>
      </p:pic>
      <p:sp>
        <p:nvSpPr>
          <p:cNvPr id="10" name="Rectangle 9"/>
          <p:cNvSpPr/>
          <p:nvPr userDrawn="1"/>
        </p:nvSpPr>
        <p:spPr>
          <a:xfrm flipV="1">
            <a:off x="1600200" y="457200"/>
            <a:ext cx="7543800"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p:nvPr userDrawn="1"/>
        </p:nvSpPr>
        <p:spPr>
          <a:xfrm flipV="1">
            <a:off x="2057400" y="609600"/>
            <a:ext cx="7086600" cy="762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Text Placeholder 23"/>
          <p:cNvSpPr>
            <a:spLocks noGrp="1"/>
          </p:cNvSpPr>
          <p:nvPr>
            <p:ph type="body" sz="quarter" idx="10" hasCustomPrompt="1"/>
          </p:nvPr>
        </p:nvSpPr>
        <p:spPr>
          <a:xfrm>
            <a:off x="0" y="1905000"/>
            <a:ext cx="9144000" cy="1295400"/>
          </a:xfrm>
        </p:spPr>
        <p:txBody>
          <a:bodyPr>
            <a:normAutofit/>
          </a:bodyPr>
          <a:lstStyle>
            <a:lvl1pPr algn="ctr">
              <a:buNone/>
              <a:defRPr sz="3600" baseline="0">
                <a:latin typeface="Calibri" panose="020F0502020204030204" pitchFamily="34" charset="0"/>
                <a:cs typeface="Arial" pitchFamily="34" charset="0"/>
              </a:defRPr>
            </a:lvl1pPr>
          </a:lstStyle>
          <a:p>
            <a:pPr lvl="0"/>
            <a:r>
              <a:rPr lang="en-US"/>
              <a:t>Title</a:t>
            </a:r>
          </a:p>
        </p:txBody>
      </p:sp>
      <p:sp>
        <p:nvSpPr>
          <p:cNvPr id="26" name="Text Placeholder 25"/>
          <p:cNvSpPr>
            <a:spLocks noGrp="1"/>
          </p:cNvSpPr>
          <p:nvPr>
            <p:ph type="body" sz="quarter" idx="11" hasCustomPrompt="1"/>
          </p:nvPr>
        </p:nvSpPr>
        <p:spPr>
          <a:xfrm>
            <a:off x="0" y="4572000"/>
            <a:ext cx="9144000" cy="1066800"/>
          </a:xfrm>
        </p:spPr>
        <p:txBody>
          <a:bodyPr>
            <a:normAutofit/>
          </a:bodyPr>
          <a:lstStyle>
            <a:lvl1pPr algn="ctr">
              <a:buNone/>
              <a:defRPr sz="2800" baseline="0">
                <a:latin typeface="Calibri" panose="020F0502020204030204" pitchFamily="34" charset="0"/>
                <a:cs typeface="Arial" pitchFamily="34" charset="0"/>
              </a:defRPr>
            </a:lvl1pPr>
          </a:lstStyle>
          <a:p>
            <a:pPr lvl="0"/>
            <a:r>
              <a:rPr lang="en-US" sz="2400">
                <a:latin typeface="Arial" pitchFamily="34" charset="0"/>
                <a:cs typeface="Arial" pitchFamily="34" charset="0"/>
              </a:rPr>
              <a:t>Briefing for</a:t>
            </a:r>
          </a:p>
          <a:p>
            <a:pPr lvl="0"/>
            <a:r>
              <a:rPr lang="en-US" sz="2400">
                <a:latin typeface="Arial" pitchFamily="34" charset="0"/>
                <a:cs typeface="Arial" pitchFamily="34" charset="0"/>
              </a:rPr>
              <a:t>Date (as month day, year)</a:t>
            </a:r>
            <a:endParaRPr lang="en-US"/>
          </a:p>
        </p:txBody>
      </p:sp>
      <p:sp>
        <p:nvSpPr>
          <p:cNvPr id="2" name="Date Placeholder 1">
            <a:extLst>
              <a:ext uri="{FF2B5EF4-FFF2-40B4-BE49-F238E27FC236}">
                <a16:creationId xmlns:a16="http://schemas.microsoft.com/office/drawing/2014/main" id="{94395C98-C484-4ECD-AB85-3ADB06795E7F}"/>
              </a:ext>
            </a:extLst>
          </p:cNvPr>
          <p:cNvSpPr>
            <a:spLocks noGrp="1"/>
          </p:cNvSpPr>
          <p:nvPr>
            <p:ph type="dt" sz="half" idx="12"/>
          </p:nvPr>
        </p:nvSpPr>
        <p:spPr/>
        <p:txBody>
          <a:bodyPr/>
          <a:lstStyle/>
          <a:p>
            <a:endParaRPr lang="en-US" dirty="0"/>
          </a:p>
        </p:txBody>
      </p:sp>
      <p:sp>
        <p:nvSpPr>
          <p:cNvPr id="3" name="Footer Placeholder 2">
            <a:extLst>
              <a:ext uri="{FF2B5EF4-FFF2-40B4-BE49-F238E27FC236}">
                <a16:creationId xmlns:a16="http://schemas.microsoft.com/office/drawing/2014/main" id="{B95E11DF-AC18-456B-BC34-4DBE31FDA296}"/>
              </a:ext>
            </a:extLst>
          </p:cNvPr>
          <p:cNvSpPr>
            <a:spLocks noGrp="1"/>
          </p:cNvSpPr>
          <p:nvPr>
            <p:ph type="ftr" sz="quarter" idx="13"/>
          </p:nvPr>
        </p:nvSpPr>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4_Title and Content low">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lvl1pPr algn="l">
              <a:defRPr sz="3200">
                <a:latin typeface="Calibri" panose="020F0502020204030204"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304800" y="1066800"/>
            <a:ext cx="8686800" cy="5334000"/>
          </a:xfrm>
        </p:spPr>
        <p:txBody>
          <a:bodyPr>
            <a:normAutofit/>
          </a:bodyPr>
          <a:lstStyle>
            <a:lvl1pPr>
              <a:buClr>
                <a:schemeClr val="accent1"/>
              </a:buClr>
              <a:buSzPct val="85000"/>
              <a:buFont typeface="Arial" pitchFamily="34" charset="0"/>
              <a:buChar char="►"/>
              <a:defRPr sz="2200">
                <a:latin typeface="Calibri" panose="020F0502020204030204" pitchFamily="34" charset="0"/>
                <a:cs typeface="Arial" pitchFamily="34" charset="0"/>
              </a:defRPr>
            </a:lvl1pPr>
            <a:lvl2pPr>
              <a:buClr>
                <a:schemeClr val="accent1">
                  <a:lumMod val="60000"/>
                  <a:lumOff val="40000"/>
                </a:schemeClr>
              </a:buClr>
              <a:buSzPct val="80000"/>
              <a:buFont typeface="Arial" pitchFamily="34" charset="0"/>
              <a:buChar char="►"/>
              <a:defRPr sz="2000">
                <a:latin typeface="Calibri" panose="020F0502020204030204" pitchFamily="34" charset="0"/>
                <a:cs typeface="Arial" pitchFamily="34" charset="0"/>
              </a:defRPr>
            </a:lvl2pPr>
            <a:lvl3pPr>
              <a:buClr>
                <a:schemeClr val="accent1">
                  <a:lumMod val="75000"/>
                </a:schemeClr>
              </a:buClr>
              <a:buSzPct val="110000"/>
              <a:buFont typeface="Arial" pitchFamily="34" charset="0"/>
              <a:buChar char="•"/>
              <a:defRPr sz="1800">
                <a:latin typeface="Calibri" panose="020F0502020204030204" pitchFamily="34" charset="0"/>
                <a:cs typeface="Arial" pitchFamily="34" charset="0"/>
              </a:defRPr>
            </a:lvl3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a:xfrm>
            <a:off x="6643315" y="6459865"/>
            <a:ext cx="2133600" cy="261610"/>
          </a:xfrm>
        </p:spPr>
        <p:txBody>
          <a:bodyPr/>
          <a:lstStyle>
            <a:lvl1pPr>
              <a:defRPr sz="1100"/>
            </a:lvl1pPr>
          </a:lstStyle>
          <a:p>
            <a:fld id="{43BE43C1-65F0-4FE4-BADA-C47078FE10C5}" type="slidenum">
              <a:rPr lang="en-US" smtClean="0"/>
              <a:pPr/>
              <a:t>‹#›</a:t>
            </a:fld>
            <a:endParaRPr lang="en-US" dirty="0"/>
          </a:p>
        </p:txBody>
      </p:sp>
      <p:sp>
        <p:nvSpPr>
          <p:cNvPr id="9" name="Rectangle 8"/>
          <p:cNvSpPr/>
          <p:nvPr userDrawn="1"/>
        </p:nvSpPr>
        <p:spPr>
          <a:xfrm>
            <a:off x="304800" y="838200"/>
            <a:ext cx="85344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5"/>
          <p:cNvSpPr txBox="1">
            <a:spLocks noChangeArrowheads="1"/>
          </p:cNvSpPr>
          <p:nvPr userDrawn="1"/>
        </p:nvSpPr>
        <p:spPr bwMode="auto">
          <a:xfrm>
            <a:off x="304800" y="6459865"/>
            <a:ext cx="5410200" cy="261610"/>
          </a:xfrm>
          <a:prstGeom prst="rect">
            <a:avLst/>
          </a:prstGeom>
          <a:noFill/>
          <a:ln w="9525">
            <a:noFill/>
            <a:miter lim="800000"/>
            <a:headEnd/>
            <a:tailEnd/>
          </a:ln>
        </p:spPr>
        <p:txBody>
          <a:bodyPr wrap="square">
            <a:spAutoFit/>
          </a:bodyPr>
          <a:lstStyle/>
          <a:p>
            <a:pPr algn="l"/>
            <a:r>
              <a:rPr lang="en-US" sz="1100" i="1" dirty="0">
                <a:solidFill>
                  <a:schemeClr val="tx1">
                    <a:lumMod val="50000"/>
                    <a:lumOff val="50000"/>
                  </a:schemeClr>
                </a:solidFill>
                <a:latin typeface="Calibri" panose="020F0502020204030204" pitchFamily="34" charset="0"/>
                <a:cs typeface="Arial" pitchFamily="34" charset="0"/>
              </a:rPr>
              <a:t>June 22, 2021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_Table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lvl1pPr algn="l">
              <a:defRPr sz="3200">
                <a:latin typeface="Calibri" panose="020F0502020204030204" pitchFamily="34" charset="0"/>
                <a:cs typeface="Arial" pitchFamily="34" charset="0"/>
              </a:defRPr>
            </a:lvl1pPr>
          </a:lstStyle>
          <a:p>
            <a:r>
              <a:rPr lang="en-US"/>
              <a:t>Click to edit Master title style</a:t>
            </a:r>
          </a:p>
        </p:txBody>
      </p:sp>
      <p:sp>
        <p:nvSpPr>
          <p:cNvPr id="8" name="Table Placeholder 7"/>
          <p:cNvSpPr>
            <a:spLocks noGrp="1"/>
          </p:cNvSpPr>
          <p:nvPr>
            <p:ph type="tbl" sz="quarter" idx="13"/>
          </p:nvPr>
        </p:nvSpPr>
        <p:spPr>
          <a:xfrm>
            <a:off x="381000" y="914400"/>
            <a:ext cx="8534400" cy="5334000"/>
          </a:xfrm>
        </p:spPr>
        <p:txBody>
          <a:bodyPr/>
          <a:lstStyle>
            <a:lvl1pPr>
              <a:buNone/>
              <a:defRPr/>
            </a:lvl1pPr>
          </a:lstStyle>
          <a:p>
            <a:r>
              <a:rPr lang="en-US" dirty="0"/>
              <a:t>Click icon to add table</a:t>
            </a:r>
          </a:p>
        </p:txBody>
      </p:sp>
      <p:sp>
        <p:nvSpPr>
          <p:cNvPr id="6" name="Rectangle 5"/>
          <p:cNvSpPr/>
          <p:nvPr userDrawn="1"/>
        </p:nvSpPr>
        <p:spPr>
          <a:xfrm>
            <a:off x="304800" y="762000"/>
            <a:ext cx="85344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TextBox 5">
            <a:extLst>
              <a:ext uri="{FF2B5EF4-FFF2-40B4-BE49-F238E27FC236}">
                <a16:creationId xmlns:a16="http://schemas.microsoft.com/office/drawing/2014/main" id="{3DBF30DE-4AB5-4A09-BEFC-CD5B07E8A9BE}"/>
              </a:ext>
            </a:extLst>
          </p:cNvPr>
          <p:cNvSpPr txBox="1">
            <a:spLocks noChangeArrowheads="1"/>
          </p:cNvSpPr>
          <p:nvPr userDrawn="1"/>
        </p:nvSpPr>
        <p:spPr bwMode="auto">
          <a:xfrm>
            <a:off x="304800" y="6459865"/>
            <a:ext cx="5410200" cy="261610"/>
          </a:xfrm>
          <a:prstGeom prst="rect">
            <a:avLst/>
          </a:prstGeom>
          <a:noFill/>
          <a:ln w="9525">
            <a:noFill/>
            <a:miter lim="800000"/>
            <a:headEnd/>
            <a:tailEnd/>
          </a:ln>
        </p:spPr>
        <p:txBody>
          <a:bodyPr wrap="square">
            <a:spAutoFit/>
          </a:bodyPr>
          <a:lstStyle/>
          <a:p>
            <a:pPr algn="l"/>
            <a:r>
              <a:rPr lang="en-US" sz="1100" i="1" dirty="0">
                <a:solidFill>
                  <a:schemeClr val="tx1">
                    <a:lumMod val="50000"/>
                    <a:lumOff val="50000"/>
                  </a:schemeClr>
                </a:solidFill>
                <a:latin typeface="Calibri" panose="020F0502020204030204" pitchFamily="34" charset="0"/>
                <a:cs typeface="Arial" pitchFamily="34" charset="0"/>
              </a:rPr>
              <a:t>June 22, 2021</a:t>
            </a:r>
          </a:p>
        </p:txBody>
      </p:sp>
      <p:sp>
        <p:nvSpPr>
          <p:cNvPr id="14" name="Slide Number Placeholder 5">
            <a:extLst>
              <a:ext uri="{FF2B5EF4-FFF2-40B4-BE49-F238E27FC236}">
                <a16:creationId xmlns:a16="http://schemas.microsoft.com/office/drawing/2014/main" id="{A9F0F9B5-507F-48E8-AA7A-7746F75A1F52}"/>
              </a:ext>
            </a:extLst>
          </p:cNvPr>
          <p:cNvSpPr>
            <a:spLocks noGrp="1"/>
          </p:cNvSpPr>
          <p:nvPr>
            <p:ph type="sldNum" sz="quarter" idx="12"/>
          </p:nvPr>
        </p:nvSpPr>
        <p:spPr>
          <a:xfrm>
            <a:off x="6643315" y="6459865"/>
            <a:ext cx="2133600" cy="261610"/>
          </a:xfrm>
        </p:spPr>
        <p:txBody>
          <a:bodyPr/>
          <a:lstStyle>
            <a:lvl1pPr>
              <a:defRPr sz="1100"/>
            </a:lvl1pPr>
          </a:lstStyle>
          <a:p>
            <a:fld id="{43BE43C1-65F0-4FE4-BADA-C47078FE10C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dustry and Emiss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lvl1pPr algn="l">
              <a:defRPr sz="4000">
                <a:latin typeface="Calibri" panose="020F0502020204030204"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304800" y="1066800"/>
            <a:ext cx="8686800" cy="5213350"/>
          </a:xfrm>
        </p:spPr>
        <p:txBody>
          <a:bodyPr>
            <a:normAutofit/>
          </a:bodyPr>
          <a:lstStyle>
            <a:lvl1pPr>
              <a:buClr>
                <a:schemeClr val="accent5"/>
              </a:buClr>
              <a:buSzPct val="85000"/>
              <a:buFont typeface="Arial" pitchFamily="34" charset="0"/>
              <a:buChar char="►"/>
              <a:defRPr sz="2200">
                <a:latin typeface="Calibri" panose="020F0502020204030204" pitchFamily="34" charset="0"/>
                <a:cs typeface="Arial" pitchFamily="34" charset="0"/>
              </a:defRPr>
            </a:lvl1pPr>
            <a:lvl2pPr marL="742950" indent="-285750">
              <a:buClr>
                <a:schemeClr val="accent5"/>
              </a:buClr>
              <a:buSzPct val="80000"/>
              <a:buFont typeface="Arial" panose="020B0604020202020204" pitchFamily="34" charset="0"/>
              <a:buChar char="●"/>
              <a:defRPr sz="2000">
                <a:latin typeface="Calibri" panose="020F0502020204030204" pitchFamily="34" charset="0"/>
                <a:cs typeface="Arial" pitchFamily="34" charset="0"/>
              </a:defRPr>
            </a:lvl2pPr>
            <a:lvl3pPr marL="1143000" indent="-228600">
              <a:buClr>
                <a:schemeClr val="accent5"/>
              </a:buClr>
              <a:buSzPct val="110000"/>
              <a:buFont typeface="Courier New" panose="02070309020205020404" pitchFamily="49" charset="0"/>
              <a:buChar char="o"/>
              <a:defRPr sz="1800">
                <a:latin typeface="Calibri" panose="020F0502020204030204" pitchFamily="34" charset="0"/>
                <a:cs typeface="Arial" pitchFamily="34" charset="0"/>
              </a:defRPr>
            </a:lvl3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a:xfrm>
            <a:off x="6857999" y="6410325"/>
            <a:ext cx="2133600" cy="365125"/>
          </a:xfrm>
        </p:spPr>
        <p:txBody>
          <a:bodyPr/>
          <a:lstStyle>
            <a:lvl1pPr>
              <a:defRPr sz="1400"/>
            </a:lvl1pPr>
          </a:lstStyle>
          <a:p>
            <a:fld id="{43BE43C1-65F0-4FE4-BADA-C47078FE10C5}" type="slidenum">
              <a:rPr lang="en-US" smtClean="0"/>
              <a:pPr/>
              <a:t>‹#›</a:t>
            </a:fld>
            <a:endParaRPr lang="en-US" dirty="0"/>
          </a:p>
        </p:txBody>
      </p:sp>
      <p:sp>
        <p:nvSpPr>
          <p:cNvPr id="9" name="Rectangle 8"/>
          <p:cNvSpPr/>
          <p:nvPr userDrawn="1"/>
        </p:nvSpPr>
        <p:spPr>
          <a:xfrm>
            <a:off x="304800" y="838200"/>
            <a:ext cx="8534400" cy="76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6" descr="A close up of a logo&#10;&#10;Description automatically generated">
            <a:extLst>
              <a:ext uri="{FF2B5EF4-FFF2-40B4-BE49-F238E27FC236}">
                <a16:creationId xmlns:a16="http://schemas.microsoft.com/office/drawing/2014/main" id="{A677784D-F033-48BE-9E35-BC620875AE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50250" y="101601"/>
            <a:ext cx="641349" cy="641349"/>
          </a:xfrm>
          <a:prstGeom prst="rect">
            <a:avLst/>
          </a:prstGeom>
        </p:spPr>
      </p:pic>
      <p:sp>
        <p:nvSpPr>
          <p:cNvPr id="17" name="Text Placeholder 23">
            <a:extLst>
              <a:ext uri="{FF2B5EF4-FFF2-40B4-BE49-F238E27FC236}">
                <a16:creationId xmlns:a16="http://schemas.microsoft.com/office/drawing/2014/main" id="{776D3238-2110-4E50-B06C-78FFB49B30A8}"/>
              </a:ext>
            </a:extLst>
          </p:cNvPr>
          <p:cNvSpPr>
            <a:spLocks noGrp="1"/>
          </p:cNvSpPr>
          <p:nvPr>
            <p:ph type="body" sz="quarter" idx="17" hasCustomPrompt="1"/>
          </p:nvPr>
        </p:nvSpPr>
        <p:spPr>
          <a:xfrm>
            <a:off x="0" y="6326563"/>
            <a:ext cx="2757055" cy="338554"/>
          </a:xfrm>
        </p:spPr>
        <p:txBody>
          <a:bodyPr>
            <a:noAutofit/>
          </a:bodyPr>
          <a:lstStyle>
            <a:lvl1pPr algn="l">
              <a:buNone/>
              <a:defRPr lang="en-US" sz="1800" b="1" kern="1200" dirty="0">
                <a:solidFill>
                  <a:schemeClr val="accent5"/>
                </a:solidFill>
                <a:latin typeface="+mn-lt"/>
                <a:ea typeface="+mn-ea"/>
                <a:cs typeface="+mn-cs"/>
              </a:defRPr>
            </a:lvl1pPr>
          </a:lstStyle>
          <a:p>
            <a:pPr lvl="0"/>
            <a:r>
              <a:rPr lang="en-US"/>
              <a:t>Industry and Emissions</a:t>
            </a:r>
          </a:p>
        </p:txBody>
      </p:sp>
      <p:grpSp>
        <p:nvGrpSpPr>
          <p:cNvPr id="16" name="Group 15">
            <a:extLst>
              <a:ext uri="{FF2B5EF4-FFF2-40B4-BE49-F238E27FC236}">
                <a16:creationId xmlns:a16="http://schemas.microsoft.com/office/drawing/2014/main" id="{A92B7D72-65E7-4F9B-A944-B9DD415B31CB}"/>
              </a:ext>
            </a:extLst>
          </p:cNvPr>
          <p:cNvGrpSpPr/>
          <p:nvPr userDrawn="1"/>
        </p:nvGrpSpPr>
        <p:grpSpPr>
          <a:xfrm>
            <a:off x="0" y="6665117"/>
            <a:ext cx="2406810" cy="120363"/>
            <a:chOff x="0" y="6665117"/>
            <a:chExt cx="2406810" cy="120363"/>
          </a:xfrm>
        </p:grpSpPr>
        <p:sp>
          <p:nvSpPr>
            <p:cNvPr id="18" name="Rectangle 17">
              <a:extLst>
                <a:ext uri="{FF2B5EF4-FFF2-40B4-BE49-F238E27FC236}">
                  <a16:creationId xmlns:a16="http://schemas.microsoft.com/office/drawing/2014/main" id="{E724C06F-9DB0-46BA-924E-E3CB7E2DD861}"/>
                </a:ext>
              </a:extLst>
            </p:cNvPr>
            <p:cNvSpPr/>
            <p:nvPr userDrawn="1"/>
          </p:nvSpPr>
          <p:spPr>
            <a:xfrm>
              <a:off x="688562" y="6665117"/>
              <a:ext cx="334692" cy="1203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6F999A61-BE5B-480E-946D-D99841885AB3}"/>
                </a:ext>
              </a:extLst>
            </p:cNvPr>
            <p:cNvSpPr/>
            <p:nvPr userDrawn="1"/>
          </p:nvSpPr>
          <p:spPr>
            <a:xfrm rot="10800000">
              <a:off x="1033335" y="6665117"/>
              <a:ext cx="334692" cy="120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9AE624A6-7075-4438-9909-833878CF2559}"/>
                </a:ext>
              </a:extLst>
            </p:cNvPr>
            <p:cNvSpPr/>
            <p:nvPr userDrawn="1"/>
          </p:nvSpPr>
          <p:spPr>
            <a:xfrm>
              <a:off x="1378109" y="6665117"/>
              <a:ext cx="334691" cy="1203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15AA24CD-453D-4AA8-ACFF-E7D7532492B3}"/>
                </a:ext>
              </a:extLst>
            </p:cNvPr>
            <p:cNvSpPr/>
            <p:nvPr userDrawn="1"/>
          </p:nvSpPr>
          <p:spPr>
            <a:xfrm rot="10800000">
              <a:off x="1722882" y="6665119"/>
              <a:ext cx="334691" cy="12036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DE67FBE-A93D-419A-9506-08E77807E366}"/>
                </a:ext>
              </a:extLst>
            </p:cNvPr>
            <p:cNvSpPr/>
            <p:nvPr userDrawn="1"/>
          </p:nvSpPr>
          <p:spPr>
            <a:xfrm>
              <a:off x="343789" y="6665117"/>
              <a:ext cx="334691" cy="1203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CF8DBE4-4DC2-496B-BCA3-C02D7F6F9169}"/>
                </a:ext>
              </a:extLst>
            </p:cNvPr>
            <p:cNvSpPr/>
            <p:nvPr userDrawn="1"/>
          </p:nvSpPr>
          <p:spPr>
            <a:xfrm>
              <a:off x="2072119" y="6665117"/>
              <a:ext cx="334691" cy="1203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DFDC14BB-03B4-4303-BD9D-616526A0C9AC}"/>
                </a:ext>
              </a:extLst>
            </p:cNvPr>
            <p:cNvSpPr/>
            <p:nvPr userDrawn="1"/>
          </p:nvSpPr>
          <p:spPr>
            <a:xfrm>
              <a:off x="0" y="6665117"/>
              <a:ext cx="334691" cy="1203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1563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a:xfrm>
            <a:off x="1597890" y="0"/>
            <a:ext cx="7241310" cy="838200"/>
          </a:xfrm>
        </p:spPr>
        <p:txBody>
          <a:bodyPr>
            <a:normAutofit/>
          </a:bodyPr>
          <a:lstStyle>
            <a:lvl1pPr algn="ctr">
              <a:defRPr sz="4000">
                <a:latin typeface="Calibri" panose="020F0502020204030204"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304800" y="1066800"/>
            <a:ext cx="8686800" cy="5213350"/>
          </a:xfrm>
        </p:spPr>
        <p:txBody>
          <a:bodyPr>
            <a:normAutofit/>
          </a:bodyPr>
          <a:lstStyle>
            <a:lvl1pPr>
              <a:buClr>
                <a:schemeClr val="accent2"/>
              </a:buClr>
              <a:buSzPct val="85000"/>
              <a:buFont typeface="Arial" pitchFamily="34" charset="0"/>
              <a:buChar char="►"/>
              <a:defRPr sz="2200">
                <a:latin typeface="Calibri" panose="020F0502020204030204" pitchFamily="34" charset="0"/>
                <a:cs typeface="Arial" pitchFamily="34" charset="0"/>
              </a:defRPr>
            </a:lvl1pPr>
            <a:lvl2pPr marL="742950" indent="-285750">
              <a:buClr>
                <a:schemeClr val="accent2"/>
              </a:buClr>
              <a:buSzPct val="80000"/>
              <a:buFont typeface="Arial" panose="020B0604020202020204" pitchFamily="34" charset="0"/>
              <a:buChar char="●"/>
              <a:defRPr sz="2000">
                <a:latin typeface="Calibri" panose="020F0502020204030204" pitchFamily="34" charset="0"/>
                <a:cs typeface="Arial" pitchFamily="34" charset="0"/>
              </a:defRPr>
            </a:lvl2pPr>
            <a:lvl3pPr marL="1143000" indent="-228600">
              <a:buClr>
                <a:schemeClr val="accent2"/>
              </a:buClr>
              <a:buSzPct val="110000"/>
              <a:buFont typeface="Courier New" panose="02070309020205020404" pitchFamily="49" charset="0"/>
              <a:buChar char="o"/>
              <a:defRPr sz="1800">
                <a:latin typeface="Calibri" panose="020F0502020204030204" pitchFamily="34" charset="0"/>
                <a:cs typeface="Arial" pitchFamily="34" charset="0"/>
              </a:defRPr>
            </a:lvl3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a:xfrm>
            <a:off x="6857999" y="6410325"/>
            <a:ext cx="2133600" cy="365125"/>
          </a:xfrm>
        </p:spPr>
        <p:txBody>
          <a:bodyPr/>
          <a:lstStyle>
            <a:lvl1pPr>
              <a:defRPr sz="1400"/>
            </a:lvl1pPr>
          </a:lstStyle>
          <a:p>
            <a:fld id="{43BE43C1-65F0-4FE4-BADA-C47078FE10C5}" type="slidenum">
              <a:rPr lang="en-US" smtClean="0"/>
              <a:pPr/>
              <a:t>‹#›</a:t>
            </a:fld>
            <a:endParaRPr lang="en-US" dirty="0"/>
          </a:p>
        </p:txBody>
      </p:sp>
      <p:sp>
        <p:nvSpPr>
          <p:cNvPr id="9" name="Rectangle 8"/>
          <p:cNvSpPr/>
          <p:nvPr userDrawn="1"/>
        </p:nvSpPr>
        <p:spPr>
          <a:xfrm>
            <a:off x="304800" y="838200"/>
            <a:ext cx="8534400" cy="76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Text Placeholder 23">
            <a:extLst>
              <a:ext uri="{FF2B5EF4-FFF2-40B4-BE49-F238E27FC236}">
                <a16:creationId xmlns:a16="http://schemas.microsoft.com/office/drawing/2014/main" id="{A8ED1761-8753-4A6E-BFA8-09E0C5D89A58}"/>
              </a:ext>
            </a:extLst>
          </p:cNvPr>
          <p:cNvSpPr>
            <a:spLocks noGrp="1"/>
          </p:cNvSpPr>
          <p:nvPr>
            <p:ph type="body" sz="quarter" idx="17" hasCustomPrompt="1"/>
          </p:nvPr>
        </p:nvSpPr>
        <p:spPr>
          <a:xfrm>
            <a:off x="0" y="6326563"/>
            <a:ext cx="2757055" cy="338554"/>
          </a:xfrm>
        </p:spPr>
        <p:txBody>
          <a:bodyPr>
            <a:noAutofit/>
          </a:bodyPr>
          <a:lstStyle>
            <a:lvl1pPr algn="l">
              <a:buNone/>
              <a:defRPr lang="en-US" sz="1800" b="1" kern="1200" dirty="0">
                <a:solidFill>
                  <a:schemeClr val="accent2"/>
                </a:solidFill>
                <a:latin typeface="+mn-lt"/>
                <a:ea typeface="+mn-ea"/>
                <a:cs typeface="+mn-cs"/>
              </a:defRPr>
            </a:lvl1pPr>
          </a:lstStyle>
          <a:p>
            <a:pPr lvl="0"/>
            <a:r>
              <a:rPr lang="en-US"/>
              <a:t>Introduction</a:t>
            </a:r>
          </a:p>
        </p:txBody>
      </p:sp>
      <p:pic>
        <p:nvPicPr>
          <p:cNvPr id="18" name="Picture 17" descr="Logo, company name&#10;&#10;Description automatically generated">
            <a:extLst>
              <a:ext uri="{FF2B5EF4-FFF2-40B4-BE49-F238E27FC236}">
                <a16:creationId xmlns:a16="http://schemas.microsoft.com/office/drawing/2014/main" id="{435AD4BC-B250-4FB8-8F4A-22D5D0E19E0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5393" y="158360"/>
            <a:ext cx="1355778" cy="534177"/>
          </a:xfrm>
          <a:prstGeom prst="rect">
            <a:avLst/>
          </a:prstGeom>
        </p:spPr>
      </p:pic>
      <p:grpSp>
        <p:nvGrpSpPr>
          <p:cNvPr id="15" name="Group 14">
            <a:extLst>
              <a:ext uri="{FF2B5EF4-FFF2-40B4-BE49-F238E27FC236}">
                <a16:creationId xmlns:a16="http://schemas.microsoft.com/office/drawing/2014/main" id="{ECF81032-389E-4999-9FA4-943CE618DDDA}"/>
              </a:ext>
            </a:extLst>
          </p:cNvPr>
          <p:cNvGrpSpPr/>
          <p:nvPr userDrawn="1"/>
        </p:nvGrpSpPr>
        <p:grpSpPr>
          <a:xfrm>
            <a:off x="0" y="6670055"/>
            <a:ext cx="3261168" cy="82949"/>
            <a:chOff x="1686531" y="4336959"/>
            <a:chExt cx="6445673" cy="79383"/>
          </a:xfrm>
        </p:grpSpPr>
        <p:grpSp>
          <p:nvGrpSpPr>
            <p:cNvPr id="16" name="Group 15">
              <a:extLst>
                <a:ext uri="{FF2B5EF4-FFF2-40B4-BE49-F238E27FC236}">
                  <a16:creationId xmlns:a16="http://schemas.microsoft.com/office/drawing/2014/main" id="{D286E0CB-4A71-443D-8F43-445E29675CFD}"/>
                </a:ext>
              </a:extLst>
            </p:cNvPr>
            <p:cNvGrpSpPr/>
            <p:nvPr/>
          </p:nvGrpSpPr>
          <p:grpSpPr>
            <a:xfrm>
              <a:off x="1686531" y="4336960"/>
              <a:ext cx="5522884" cy="79382"/>
              <a:chOff x="0" y="6665117"/>
              <a:chExt cx="2057573" cy="120363"/>
            </a:xfrm>
          </p:grpSpPr>
          <p:sp>
            <p:nvSpPr>
              <p:cNvPr id="21" name="Rectangle 20">
                <a:extLst>
                  <a:ext uri="{FF2B5EF4-FFF2-40B4-BE49-F238E27FC236}">
                    <a16:creationId xmlns:a16="http://schemas.microsoft.com/office/drawing/2014/main" id="{00E8B0D9-F94F-4007-88CF-A7239992A8AC}"/>
                  </a:ext>
                </a:extLst>
              </p:cNvPr>
              <p:cNvSpPr/>
              <p:nvPr userDrawn="1"/>
            </p:nvSpPr>
            <p:spPr>
              <a:xfrm>
                <a:off x="688562" y="6665117"/>
                <a:ext cx="334692" cy="1203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BC31B455-7480-45E5-A4E4-8E3C18202E3A}"/>
                  </a:ext>
                </a:extLst>
              </p:cNvPr>
              <p:cNvSpPr/>
              <p:nvPr userDrawn="1"/>
            </p:nvSpPr>
            <p:spPr>
              <a:xfrm rot="10800000">
                <a:off x="1033335" y="6665117"/>
                <a:ext cx="334692" cy="120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636F4509-592A-4947-829C-4911CA432A7A}"/>
                  </a:ext>
                </a:extLst>
              </p:cNvPr>
              <p:cNvSpPr/>
              <p:nvPr userDrawn="1"/>
            </p:nvSpPr>
            <p:spPr>
              <a:xfrm>
                <a:off x="1378109" y="6665117"/>
                <a:ext cx="334691" cy="1203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2A21283C-6EF0-42AF-81E5-8FCB52ACA5D4}"/>
                  </a:ext>
                </a:extLst>
              </p:cNvPr>
              <p:cNvSpPr/>
              <p:nvPr userDrawn="1"/>
            </p:nvSpPr>
            <p:spPr>
              <a:xfrm rot="10800000">
                <a:off x="1722882" y="6665119"/>
                <a:ext cx="334691" cy="12036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93186BAE-C2B4-453A-AC70-A6E7A093D8D5}"/>
                  </a:ext>
                </a:extLst>
              </p:cNvPr>
              <p:cNvSpPr/>
              <p:nvPr userDrawn="1"/>
            </p:nvSpPr>
            <p:spPr>
              <a:xfrm>
                <a:off x="343789" y="6665117"/>
                <a:ext cx="334691" cy="1203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00E80E9D-5B51-40D9-80F5-DA16812AA031}"/>
                  </a:ext>
                </a:extLst>
              </p:cNvPr>
              <p:cNvSpPr/>
              <p:nvPr userDrawn="1"/>
            </p:nvSpPr>
            <p:spPr>
              <a:xfrm>
                <a:off x="0" y="6665117"/>
                <a:ext cx="334691" cy="1203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Rectangle 19">
              <a:extLst>
                <a:ext uri="{FF2B5EF4-FFF2-40B4-BE49-F238E27FC236}">
                  <a16:creationId xmlns:a16="http://schemas.microsoft.com/office/drawing/2014/main" id="{432B8D5D-CD70-4B06-9A19-68BF7A4F8780}"/>
                </a:ext>
              </a:extLst>
            </p:cNvPr>
            <p:cNvSpPr/>
            <p:nvPr/>
          </p:nvSpPr>
          <p:spPr>
            <a:xfrm rot="10800000">
              <a:off x="7233835" y="4336959"/>
              <a:ext cx="898369" cy="79381"/>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83101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E43C1-65F0-4FE4-BADA-C47078FE10C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9" r:id="rId2"/>
    <p:sldLayoutId id="2147483654" r:id="rId3"/>
    <p:sldLayoutId id="2147483660" r:id="rId4"/>
    <p:sldLayoutId id="2147483661"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ensus.gov/data/tables/2017/econ/susb/2017-susb-annual.html" TargetMode="External"/><Relationship Id="rId2" Type="http://schemas.openxmlformats.org/officeDocument/2006/relationships/hyperlink" Target="https://www.census.gov/data/tables/2018/econ/susb/2018-susb-annual.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epa.gov/controlling-air-pollution-oil-and-natural-gas-industry/implementation-oil-and-natural-gas-air#repor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thompson.lisa@epa.gov" TargetMode="External"/><Relationship Id="rId2" Type="http://schemas.openxmlformats.org/officeDocument/2006/relationships/hyperlink" Target="mailto:wiggins.lanelle@epa.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904999"/>
            <a:ext cx="9144000" cy="2107163"/>
          </a:xfrm>
        </p:spPr>
        <p:txBody>
          <a:bodyPr>
            <a:normAutofit/>
          </a:bodyPr>
          <a:lstStyle/>
          <a:p>
            <a:r>
              <a:rPr lang="en-US" dirty="0"/>
              <a:t>Oil and Natural Gas Sector</a:t>
            </a:r>
          </a:p>
          <a:p>
            <a:r>
              <a:rPr lang="en-US" dirty="0"/>
              <a:t> New Source Performance Standards </a:t>
            </a:r>
          </a:p>
          <a:p>
            <a:endParaRPr lang="en-US" dirty="0"/>
          </a:p>
        </p:txBody>
      </p:sp>
      <p:sp>
        <p:nvSpPr>
          <p:cNvPr id="3" name="Text Placeholder 2"/>
          <p:cNvSpPr>
            <a:spLocks noGrp="1"/>
          </p:cNvSpPr>
          <p:nvPr>
            <p:ph type="body" sz="quarter" idx="11"/>
          </p:nvPr>
        </p:nvSpPr>
        <p:spPr/>
        <p:txBody>
          <a:bodyPr/>
          <a:lstStyle/>
          <a:p>
            <a:r>
              <a:rPr lang="en-US" dirty="0"/>
              <a:t>Small Entity Representative Pre-Panel Outreach</a:t>
            </a:r>
          </a:p>
          <a:p>
            <a:r>
              <a:rPr lang="en-US" dirty="0"/>
              <a:t>June 2021</a:t>
            </a:r>
          </a:p>
        </p:txBody>
      </p:sp>
    </p:spTree>
    <p:extLst>
      <p:ext uri="{BB962C8B-B14F-4D97-AF65-F5344CB8AC3E}">
        <p14:creationId xmlns:p14="http://schemas.microsoft.com/office/powerpoint/2010/main" val="3282035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AFCA-C489-47F7-B624-38379FD8D2B9}"/>
              </a:ext>
            </a:extLst>
          </p:cNvPr>
          <p:cNvSpPr>
            <a:spLocks noGrp="1"/>
          </p:cNvSpPr>
          <p:nvPr>
            <p:ph type="title"/>
          </p:nvPr>
        </p:nvSpPr>
        <p:spPr>
          <a:xfrm>
            <a:off x="219271" y="-107302"/>
            <a:ext cx="8229600" cy="1143000"/>
          </a:xfrm>
        </p:spPr>
        <p:txBody>
          <a:bodyPr>
            <a:normAutofit/>
          </a:bodyPr>
          <a:lstStyle/>
          <a:p>
            <a:r>
              <a:rPr lang="en-US" sz="2800" dirty="0"/>
              <a:t>Methane Emissions: Oil and Natural Gas Sector</a:t>
            </a:r>
          </a:p>
        </p:txBody>
      </p:sp>
      <p:sp>
        <p:nvSpPr>
          <p:cNvPr id="3" name="Slide Number Placeholder 2">
            <a:extLst>
              <a:ext uri="{FF2B5EF4-FFF2-40B4-BE49-F238E27FC236}">
                <a16:creationId xmlns:a16="http://schemas.microsoft.com/office/drawing/2014/main" id="{69E40DA2-56BD-46FB-A632-CDD4E4D4ED8D}"/>
              </a:ext>
            </a:extLst>
          </p:cNvPr>
          <p:cNvSpPr>
            <a:spLocks noGrp="1"/>
          </p:cNvSpPr>
          <p:nvPr>
            <p:ph type="sldNum" sz="quarter" idx="12"/>
          </p:nvPr>
        </p:nvSpPr>
        <p:spPr>
          <a:xfrm>
            <a:off x="6553200" y="6356350"/>
            <a:ext cx="2133600" cy="365125"/>
          </a:xfrm>
        </p:spPr>
        <p:txBody>
          <a:bodyPr/>
          <a:lstStyle/>
          <a:p>
            <a:fld id="{43BE43C1-65F0-4FE4-BADA-C47078FE10C5}" type="slidenum">
              <a:rPr lang="en-US" smtClean="0"/>
              <a:pPr/>
              <a:t>10</a:t>
            </a:fld>
            <a:endParaRPr lang="en-US" dirty="0"/>
          </a:p>
        </p:txBody>
      </p:sp>
      <p:pic>
        <p:nvPicPr>
          <p:cNvPr id="8" name="Picture 7" descr="Chart, pie chart&#10;&#10;Description automatically generated">
            <a:extLst>
              <a:ext uri="{FF2B5EF4-FFF2-40B4-BE49-F238E27FC236}">
                <a16:creationId xmlns:a16="http://schemas.microsoft.com/office/drawing/2014/main" id="{990A9A9C-90C0-48AB-ADF3-B5BB2904BE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353" y="1145799"/>
            <a:ext cx="8723376" cy="4846320"/>
          </a:xfrm>
          <a:prstGeom prst="rect">
            <a:avLst/>
          </a:prstGeom>
        </p:spPr>
      </p:pic>
    </p:spTree>
    <p:extLst>
      <p:ext uri="{BB962C8B-B14F-4D97-AF65-F5344CB8AC3E}">
        <p14:creationId xmlns:p14="http://schemas.microsoft.com/office/powerpoint/2010/main" val="3308407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AFCA-C489-47F7-B624-38379FD8D2B9}"/>
              </a:ext>
            </a:extLst>
          </p:cNvPr>
          <p:cNvSpPr>
            <a:spLocks noGrp="1"/>
          </p:cNvSpPr>
          <p:nvPr>
            <p:ph type="title"/>
          </p:nvPr>
        </p:nvSpPr>
        <p:spPr>
          <a:xfrm>
            <a:off x="219271" y="-107302"/>
            <a:ext cx="8229600" cy="1143000"/>
          </a:xfrm>
        </p:spPr>
        <p:txBody>
          <a:bodyPr>
            <a:normAutofit/>
          </a:bodyPr>
          <a:lstStyle/>
          <a:p>
            <a:r>
              <a:rPr lang="en-US" sz="2800" dirty="0"/>
              <a:t>Methane Emissions: Oil and Natural Gas Production</a:t>
            </a:r>
          </a:p>
        </p:txBody>
      </p:sp>
      <p:sp>
        <p:nvSpPr>
          <p:cNvPr id="3" name="Slide Number Placeholder 2">
            <a:extLst>
              <a:ext uri="{FF2B5EF4-FFF2-40B4-BE49-F238E27FC236}">
                <a16:creationId xmlns:a16="http://schemas.microsoft.com/office/drawing/2014/main" id="{69E40DA2-56BD-46FB-A632-CDD4E4D4ED8D}"/>
              </a:ext>
            </a:extLst>
          </p:cNvPr>
          <p:cNvSpPr>
            <a:spLocks noGrp="1"/>
          </p:cNvSpPr>
          <p:nvPr>
            <p:ph type="sldNum" sz="quarter" idx="12"/>
          </p:nvPr>
        </p:nvSpPr>
        <p:spPr>
          <a:xfrm>
            <a:off x="6553200" y="6356350"/>
            <a:ext cx="2133600" cy="365125"/>
          </a:xfrm>
        </p:spPr>
        <p:txBody>
          <a:bodyPr/>
          <a:lstStyle/>
          <a:p>
            <a:fld id="{43BE43C1-65F0-4FE4-BADA-C47078FE10C5}" type="slidenum">
              <a:rPr lang="en-US" smtClean="0"/>
              <a:pPr/>
              <a:t>11</a:t>
            </a:fld>
            <a:endParaRPr lang="en-US" dirty="0"/>
          </a:p>
        </p:txBody>
      </p:sp>
      <p:pic>
        <p:nvPicPr>
          <p:cNvPr id="6" name="Picture 5" descr="Chart, pie chart&#10;&#10;Description automatically generated">
            <a:extLst>
              <a:ext uri="{FF2B5EF4-FFF2-40B4-BE49-F238E27FC236}">
                <a16:creationId xmlns:a16="http://schemas.microsoft.com/office/drawing/2014/main" id="{0FC362F0-8B9B-4ADA-A648-39A2FF951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271" y="1119673"/>
            <a:ext cx="8728786" cy="4849326"/>
          </a:xfrm>
          <a:prstGeom prst="rect">
            <a:avLst/>
          </a:prstGeom>
        </p:spPr>
      </p:pic>
    </p:spTree>
    <p:extLst>
      <p:ext uri="{BB962C8B-B14F-4D97-AF65-F5344CB8AC3E}">
        <p14:creationId xmlns:p14="http://schemas.microsoft.com/office/powerpoint/2010/main" val="1547685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AFCA-C489-47F7-B624-38379FD8D2B9}"/>
              </a:ext>
            </a:extLst>
          </p:cNvPr>
          <p:cNvSpPr>
            <a:spLocks noGrp="1"/>
          </p:cNvSpPr>
          <p:nvPr>
            <p:ph type="title"/>
          </p:nvPr>
        </p:nvSpPr>
        <p:spPr>
          <a:xfrm>
            <a:off x="219271" y="-107302"/>
            <a:ext cx="8229600" cy="1143000"/>
          </a:xfrm>
        </p:spPr>
        <p:txBody>
          <a:bodyPr>
            <a:normAutofit/>
          </a:bodyPr>
          <a:lstStyle/>
          <a:p>
            <a:r>
              <a:rPr lang="en-US" sz="2800" dirty="0"/>
              <a:t>Methane Emissions: Natural Gas Processing</a:t>
            </a:r>
          </a:p>
        </p:txBody>
      </p:sp>
      <p:sp>
        <p:nvSpPr>
          <p:cNvPr id="3" name="Slide Number Placeholder 2">
            <a:extLst>
              <a:ext uri="{FF2B5EF4-FFF2-40B4-BE49-F238E27FC236}">
                <a16:creationId xmlns:a16="http://schemas.microsoft.com/office/drawing/2014/main" id="{69E40DA2-56BD-46FB-A632-CDD4E4D4ED8D}"/>
              </a:ext>
            </a:extLst>
          </p:cNvPr>
          <p:cNvSpPr>
            <a:spLocks noGrp="1"/>
          </p:cNvSpPr>
          <p:nvPr>
            <p:ph type="sldNum" sz="quarter" idx="12"/>
          </p:nvPr>
        </p:nvSpPr>
        <p:spPr>
          <a:xfrm>
            <a:off x="6553200" y="6356350"/>
            <a:ext cx="2133600" cy="365125"/>
          </a:xfrm>
        </p:spPr>
        <p:txBody>
          <a:bodyPr/>
          <a:lstStyle/>
          <a:p>
            <a:fld id="{43BE43C1-65F0-4FE4-BADA-C47078FE10C5}" type="slidenum">
              <a:rPr lang="en-US" smtClean="0"/>
              <a:pPr/>
              <a:t>12</a:t>
            </a:fld>
            <a:endParaRPr lang="en-US" dirty="0"/>
          </a:p>
        </p:txBody>
      </p:sp>
      <p:pic>
        <p:nvPicPr>
          <p:cNvPr id="5" name="Picture 4" descr="Chart, pie chart&#10;&#10;Description automatically generated">
            <a:extLst>
              <a:ext uri="{FF2B5EF4-FFF2-40B4-BE49-F238E27FC236}">
                <a16:creationId xmlns:a16="http://schemas.microsoft.com/office/drawing/2014/main" id="{C019C120-210E-4A2D-A6B2-D897F8B379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2" y="1129003"/>
            <a:ext cx="8723376" cy="4846320"/>
          </a:xfrm>
          <a:prstGeom prst="rect">
            <a:avLst/>
          </a:prstGeom>
        </p:spPr>
      </p:pic>
    </p:spTree>
    <p:extLst>
      <p:ext uri="{BB962C8B-B14F-4D97-AF65-F5344CB8AC3E}">
        <p14:creationId xmlns:p14="http://schemas.microsoft.com/office/powerpoint/2010/main" val="3938283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AFCA-C489-47F7-B624-38379FD8D2B9}"/>
              </a:ext>
            </a:extLst>
          </p:cNvPr>
          <p:cNvSpPr>
            <a:spLocks noGrp="1"/>
          </p:cNvSpPr>
          <p:nvPr>
            <p:ph type="title"/>
          </p:nvPr>
        </p:nvSpPr>
        <p:spPr>
          <a:xfrm>
            <a:off x="219271" y="-107302"/>
            <a:ext cx="8229600" cy="1143000"/>
          </a:xfrm>
        </p:spPr>
        <p:txBody>
          <a:bodyPr>
            <a:normAutofit/>
          </a:bodyPr>
          <a:lstStyle/>
          <a:p>
            <a:r>
              <a:rPr lang="en-US" sz="2800" dirty="0"/>
              <a:t>Methane Emissions: Transmission and Distribution</a:t>
            </a:r>
          </a:p>
        </p:txBody>
      </p:sp>
      <p:sp>
        <p:nvSpPr>
          <p:cNvPr id="3" name="Slide Number Placeholder 2">
            <a:extLst>
              <a:ext uri="{FF2B5EF4-FFF2-40B4-BE49-F238E27FC236}">
                <a16:creationId xmlns:a16="http://schemas.microsoft.com/office/drawing/2014/main" id="{69E40DA2-56BD-46FB-A632-CDD4E4D4ED8D}"/>
              </a:ext>
            </a:extLst>
          </p:cNvPr>
          <p:cNvSpPr>
            <a:spLocks noGrp="1"/>
          </p:cNvSpPr>
          <p:nvPr>
            <p:ph type="sldNum" sz="quarter" idx="12"/>
          </p:nvPr>
        </p:nvSpPr>
        <p:spPr>
          <a:xfrm>
            <a:off x="6553200" y="6356350"/>
            <a:ext cx="2133600" cy="365125"/>
          </a:xfrm>
        </p:spPr>
        <p:txBody>
          <a:bodyPr/>
          <a:lstStyle/>
          <a:p>
            <a:fld id="{43BE43C1-65F0-4FE4-BADA-C47078FE10C5}" type="slidenum">
              <a:rPr lang="en-US" smtClean="0"/>
              <a:pPr/>
              <a:t>13</a:t>
            </a:fld>
            <a:endParaRPr lang="en-US" dirty="0"/>
          </a:p>
        </p:txBody>
      </p:sp>
      <p:pic>
        <p:nvPicPr>
          <p:cNvPr id="5" name="Picture 4" descr="Chart, pie chart&#10;&#10;Description automatically generated">
            <a:extLst>
              <a:ext uri="{FF2B5EF4-FFF2-40B4-BE49-F238E27FC236}">
                <a16:creationId xmlns:a16="http://schemas.microsoft.com/office/drawing/2014/main" id="{1BEFA8E3-2A38-45EE-8F50-27DDF5D2EA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2" y="1187580"/>
            <a:ext cx="8723376" cy="4846320"/>
          </a:xfrm>
          <a:prstGeom prst="rect">
            <a:avLst/>
          </a:prstGeom>
        </p:spPr>
      </p:pic>
    </p:spTree>
    <p:extLst>
      <p:ext uri="{BB962C8B-B14F-4D97-AF65-F5344CB8AC3E}">
        <p14:creationId xmlns:p14="http://schemas.microsoft.com/office/powerpoint/2010/main" val="3119646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75F0-D2EF-4FEB-8A4D-7F9CA0B77F99}"/>
              </a:ext>
            </a:extLst>
          </p:cNvPr>
          <p:cNvSpPr>
            <a:spLocks noGrp="1"/>
          </p:cNvSpPr>
          <p:nvPr>
            <p:ph type="title"/>
          </p:nvPr>
        </p:nvSpPr>
        <p:spPr/>
        <p:txBody>
          <a:bodyPr>
            <a:noAutofit/>
          </a:bodyPr>
          <a:lstStyle/>
          <a:p>
            <a:r>
              <a:rPr lang="en-US" sz="2800" dirty="0"/>
              <a:t>Industry Sectors and Their Small Business Size Definitions</a:t>
            </a:r>
          </a:p>
        </p:txBody>
      </p:sp>
      <p:sp>
        <p:nvSpPr>
          <p:cNvPr id="3" name="Content Placeholder 2">
            <a:extLst>
              <a:ext uri="{FF2B5EF4-FFF2-40B4-BE49-F238E27FC236}">
                <a16:creationId xmlns:a16="http://schemas.microsoft.com/office/drawing/2014/main" id="{E6650FD2-07D1-4603-AD49-7D0BEB5E4168}"/>
              </a:ext>
            </a:extLst>
          </p:cNvPr>
          <p:cNvSpPr>
            <a:spLocks noGrp="1"/>
          </p:cNvSpPr>
          <p:nvPr>
            <p:ph idx="1"/>
          </p:nvPr>
        </p:nvSpPr>
        <p:spPr>
          <a:xfrm>
            <a:off x="304800" y="1229193"/>
            <a:ext cx="8686800" cy="5171607"/>
          </a:xfrm>
        </p:spPr>
        <p:txBody>
          <a:bodyPr>
            <a:normAutofit/>
          </a:bodyPr>
          <a:lstStyle/>
          <a:p>
            <a:pPr lvl="0"/>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555A63-AB08-42F2-8C8B-A58924019645}"/>
              </a:ext>
            </a:extLst>
          </p:cNvPr>
          <p:cNvSpPr>
            <a:spLocks noGrp="1"/>
          </p:cNvSpPr>
          <p:nvPr>
            <p:ph type="sldNum" sz="quarter" idx="12"/>
          </p:nvPr>
        </p:nvSpPr>
        <p:spPr/>
        <p:txBody>
          <a:bodyPr/>
          <a:lstStyle/>
          <a:p>
            <a:fld id="{43BE43C1-65F0-4FE4-BADA-C47078FE10C5}" type="slidenum">
              <a:rPr lang="en-US" smtClean="0"/>
              <a:pPr/>
              <a:t>14</a:t>
            </a:fld>
            <a:endParaRPr lang="en-US" dirty="0"/>
          </a:p>
        </p:txBody>
      </p:sp>
      <p:graphicFrame>
        <p:nvGraphicFramePr>
          <p:cNvPr id="9" name="Table 8">
            <a:extLst>
              <a:ext uri="{FF2B5EF4-FFF2-40B4-BE49-F238E27FC236}">
                <a16:creationId xmlns:a16="http://schemas.microsoft.com/office/drawing/2014/main" id="{5E295DC6-D77F-40DB-8910-A0F6B0DD10F1}"/>
              </a:ext>
            </a:extLst>
          </p:cNvPr>
          <p:cNvGraphicFramePr>
            <a:graphicFrameLocks noGrp="1"/>
          </p:cNvGraphicFramePr>
          <p:nvPr>
            <p:extLst>
              <p:ext uri="{D42A27DB-BD31-4B8C-83A1-F6EECF244321}">
                <p14:modId xmlns:p14="http://schemas.microsoft.com/office/powerpoint/2010/main" val="3473998282"/>
              </p:ext>
            </p:extLst>
          </p:nvPr>
        </p:nvGraphicFramePr>
        <p:xfrm>
          <a:off x="457200" y="2152335"/>
          <a:ext cx="7880888" cy="3525861"/>
        </p:xfrm>
        <a:graphic>
          <a:graphicData uri="http://schemas.openxmlformats.org/drawingml/2006/table">
            <a:tbl>
              <a:tblPr firstRow="1" bandRow="1">
                <a:tableStyleId>{5C22544A-7EE6-4342-B048-85BDC9FD1C3A}</a:tableStyleId>
              </a:tblPr>
              <a:tblGrid>
                <a:gridCol w="1431561">
                  <a:extLst>
                    <a:ext uri="{9D8B030D-6E8A-4147-A177-3AD203B41FA5}">
                      <a16:colId xmlns:a16="http://schemas.microsoft.com/office/drawing/2014/main" val="2659073383"/>
                    </a:ext>
                  </a:extLst>
                </a:gridCol>
                <a:gridCol w="3814615">
                  <a:extLst>
                    <a:ext uri="{9D8B030D-6E8A-4147-A177-3AD203B41FA5}">
                      <a16:colId xmlns:a16="http://schemas.microsoft.com/office/drawing/2014/main" val="3267224887"/>
                    </a:ext>
                  </a:extLst>
                </a:gridCol>
                <a:gridCol w="2634712">
                  <a:extLst>
                    <a:ext uri="{9D8B030D-6E8A-4147-A177-3AD203B41FA5}">
                      <a16:colId xmlns:a16="http://schemas.microsoft.com/office/drawing/2014/main" val="3679208352"/>
                    </a:ext>
                  </a:extLst>
                </a:gridCol>
              </a:tblGrid>
              <a:tr h="534281">
                <a:tc>
                  <a:txBody>
                    <a:bodyPr/>
                    <a:lstStyle/>
                    <a:p>
                      <a:pPr marL="19050" marR="19050" algn="ctr">
                        <a:spcBef>
                          <a:spcPts val="0"/>
                        </a:spcBef>
                        <a:spcAft>
                          <a:spcPts val="0"/>
                        </a:spcAft>
                      </a:pPr>
                      <a:r>
                        <a:rPr lang="en-US" sz="2000" u="none" dirty="0">
                          <a:effectLst/>
                        </a:rPr>
                        <a:t>NAICS</a:t>
                      </a:r>
                    </a:p>
                  </a:txBody>
                  <a:tcPr marL="68580" marR="68580" marT="0" marB="0" anchor="ctr"/>
                </a:tc>
                <a:tc>
                  <a:txBody>
                    <a:bodyPr/>
                    <a:lstStyle/>
                    <a:p>
                      <a:pPr marL="19050" marR="19050" algn="ctr">
                        <a:spcBef>
                          <a:spcPts val="0"/>
                        </a:spcBef>
                        <a:spcAft>
                          <a:spcPts val="0"/>
                        </a:spcAft>
                      </a:pPr>
                      <a:r>
                        <a:rPr lang="en-US" sz="2000" u="none" dirty="0">
                          <a:effectLst/>
                        </a:rPr>
                        <a:t>Description</a:t>
                      </a:r>
                    </a:p>
                  </a:txBody>
                  <a:tcPr marL="68580" marR="68580" marT="0" marB="0" anchor="ctr"/>
                </a:tc>
                <a:tc>
                  <a:txBody>
                    <a:bodyPr/>
                    <a:lstStyle/>
                    <a:p>
                      <a:pPr marL="19050" marR="19050" algn="ctr">
                        <a:spcBef>
                          <a:spcPts val="0"/>
                        </a:spcBef>
                        <a:spcAft>
                          <a:spcPts val="0"/>
                        </a:spcAft>
                      </a:pPr>
                      <a:r>
                        <a:rPr lang="en-US" sz="2000" u="none" dirty="0">
                          <a:effectLst/>
                        </a:rPr>
                        <a:t>Size Standard</a:t>
                      </a:r>
                    </a:p>
                  </a:txBody>
                  <a:tcPr marL="68580" marR="68580" marT="0" marB="0" anchor="ctr"/>
                </a:tc>
                <a:extLst>
                  <a:ext uri="{0D108BD9-81ED-4DB2-BD59-A6C34878D82A}">
                    <a16:rowId xmlns:a16="http://schemas.microsoft.com/office/drawing/2014/main" val="2761336232"/>
                  </a:ext>
                </a:extLst>
              </a:tr>
              <a:tr h="598316">
                <a:tc>
                  <a:txBody>
                    <a:bodyPr/>
                    <a:lstStyle/>
                    <a:p>
                      <a:pPr marL="19050" marR="19050" algn="ctr">
                        <a:spcBef>
                          <a:spcPts val="0"/>
                        </a:spcBef>
                        <a:spcAft>
                          <a:spcPts val="0"/>
                        </a:spcAft>
                      </a:pPr>
                      <a:r>
                        <a:rPr lang="en-US" sz="1600" u="none" dirty="0">
                          <a:effectLst/>
                        </a:rPr>
                        <a:t>211120</a:t>
                      </a:r>
                    </a:p>
                  </a:txBody>
                  <a:tcPr marL="68580" marR="68580" marT="0" marB="0" anchor="ctr"/>
                </a:tc>
                <a:tc>
                  <a:txBody>
                    <a:bodyPr/>
                    <a:lstStyle/>
                    <a:p>
                      <a:pPr marL="19050" marR="19050" algn="l">
                        <a:spcBef>
                          <a:spcPts val="0"/>
                        </a:spcBef>
                        <a:spcAft>
                          <a:spcPts val="0"/>
                        </a:spcAft>
                      </a:pPr>
                      <a:r>
                        <a:rPr lang="en-US" sz="1600" u="none" dirty="0">
                          <a:effectLst/>
                        </a:rPr>
                        <a:t>Crude Petroleum Extraction</a:t>
                      </a:r>
                    </a:p>
                  </a:txBody>
                  <a:tcPr marL="68580" marR="68580" marT="0" marB="0" anchor="ctr"/>
                </a:tc>
                <a:tc>
                  <a:txBody>
                    <a:bodyPr/>
                    <a:lstStyle/>
                    <a:p>
                      <a:pPr marL="19050" marR="19050" algn="l">
                        <a:spcBef>
                          <a:spcPts val="0"/>
                        </a:spcBef>
                        <a:spcAft>
                          <a:spcPts val="0"/>
                        </a:spcAft>
                      </a:pPr>
                      <a:r>
                        <a:rPr lang="en-US" sz="1600" u="none" dirty="0">
                          <a:effectLst/>
                        </a:rPr>
                        <a:t>1,250 employees</a:t>
                      </a:r>
                    </a:p>
                  </a:txBody>
                  <a:tcPr marL="68580" marR="68580" marT="0" marB="0" anchor="ctr"/>
                </a:tc>
                <a:extLst>
                  <a:ext uri="{0D108BD9-81ED-4DB2-BD59-A6C34878D82A}">
                    <a16:rowId xmlns:a16="http://schemas.microsoft.com/office/drawing/2014/main" val="917941565"/>
                  </a:ext>
                </a:extLst>
              </a:tr>
              <a:tr h="598316">
                <a:tc>
                  <a:txBody>
                    <a:bodyPr/>
                    <a:lstStyle/>
                    <a:p>
                      <a:pPr marL="19050" marR="19050" algn="ctr">
                        <a:spcBef>
                          <a:spcPts val="0"/>
                        </a:spcBef>
                        <a:spcAft>
                          <a:spcPts val="0"/>
                        </a:spcAft>
                      </a:pPr>
                      <a:r>
                        <a:rPr lang="en-US" sz="1600" u="none" dirty="0">
                          <a:effectLst/>
                        </a:rPr>
                        <a:t>211130</a:t>
                      </a:r>
                    </a:p>
                  </a:txBody>
                  <a:tcPr marL="68580" marR="68580" marT="0" marB="0" anchor="ctr"/>
                </a:tc>
                <a:tc>
                  <a:txBody>
                    <a:bodyPr/>
                    <a:lstStyle/>
                    <a:p>
                      <a:pPr marL="19050" marR="19050" algn="l">
                        <a:spcBef>
                          <a:spcPts val="0"/>
                        </a:spcBef>
                        <a:spcAft>
                          <a:spcPts val="0"/>
                        </a:spcAft>
                      </a:pPr>
                      <a:r>
                        <a:rPr lang="en-US" sz="1600" u="none" dirty="0">
                          <a:effectLst/>
                        </a:rPr>
                        <a:t>Natural Gas Extraction</a:t>
                      </a:r>
                    </a:p>
                  </a:txBody>
                  <a:tcPr marL="68580" marR="68580" marT="0" marB="0" anchor="ctr"/>
                </a:tc>
                <a:tc>
                  <a:txBody>
                    <a:bodyPr/>
                    <a:lstStyle/>
                    <a:p>
                      <a:pPr marL="19050" marR="19050" algn="l">
                        <a:spcBef>
                          <a:spcPts val="0"/>
                        </a:spcBef>
                        <a:spcAft>
                          <a:spcPts val="0"/>
                        </a:spcAft>
                      </a:pPr>
                      <a:r>
                        <a:rPr lang="en-US" sz="1600" u="none" dirty="0">
                          <a:effectLst/>
                        </a:rPr>
                        <a:t>1,250 employees</a:t>
                      </a:r>
                    </a:p>
                  </a:txBody>
                  <a:tcPr marL="68580" marR="68580" marT="0" marB="0" anchor="ctr"/>
                </a:tc>
                <a:extLst>
                  <a:ext uri="{0D108BD9-81ED-4DB2-BD59-A6C34878D82A}">
                    <a16:rowId xmlns:a16="http://schemas.microsoft.com/office/drawing/2014/main" val="2178049388"/>
                  </a:ext>
                </a:extLst>
              </a:tr>
              <a:tr h="598316">
                <a:tc>
                  <a:txBody>
                    <a:bodyPr/>
                    <a:lstStyle/>
                    <a:p>
                      <a:pPr marL="19050" marR="19050" algn="ctr">
                        <a:spcBef>
                          <a:spcPts val="0"/>
                        </a:spcBef>
                        <a:spcAft>
                          <a:spcPts val="0"/>
                        </a:spcAft>
                      </a:pPr>
                      <a:r>
                        <a:rPr lang="en-US" sz="1600" u="none" dirty="0">
                          <a:effectLst/>
                        </a:rPr>
                        <a:t>213111</a:t>
                      </a:r>
                    </a:p>
                  </a:txBody>
                  <a:tcPr marL="68580" marR="68580" marT="0" marB="0" anchor="ctr"/>
                </a:tc>
                <a:tc>
                  <a:txBody>
                    <a:bodyPr/>
                    <a:lstStyle/>
                    <a:p>
                      <a:pPr marL="19050" marR="19050" algn="l">
                        <a:spcBef>
                          <a:spcPts val="0"/>
                        </a:spcBef>
                        <a:spcAft>
                          <a:spcPts val="0"/>
                        </a:spcAft>
                      </a:pPr>
                      <a:r>
                        <a:rPr lang="en-US" sz="1600" u="none" dirty="0">
                          <a:effectLst/>
                        </a:rPr>
                        <a:t>Drilling Oil and Gas Wells</a:t>
                      </a:r>
                    </a:p>
                  </a:txBody>
                  <a:tcPr marL="68580" marR="68580" marT="0" marB="0" anchor="ctr"/>
                </a:tc>
                <a:tc>
                  <a:txBody>
                    <a:bodyPr/>
                    <a:lstStyle/>
                    <a:p>
                      <a:pPr marL="19050" marR="19050" algn="l">
                        <a:spcBef>
                          <a:spcPts val="0"/>
                        </a:spcBef>
                        <a:spcAft>
                          <a:spcPts val="0"/>
                        </a:spcAft>
                      </a:pPr>
                      <a:r>
                        <a:rPr lang="en-US" sz="1600" u="none" dirty="0">
                          <a:effectLst/>
                        </a:rPr>
                        <a:t>1,000 employees</a:t>
                      </a:r>
                    </a:p>
                  </a:txBody>
                  <a:tcPr marL="68580" marR="68580" marT="0" marB="0" anchor="ctr"/>
                </a:tc>
                <a:extLst>
                  <a:ext uri="{0D108BD9-81ED-4DB2-BD59-A6C34878D82A}">
                    <a16:rowId xmlns:a16="http://schemas.microsoft.com/office/drawing/2014/main" val="3361853417"/>
                  </a:ext>
                </a:extLst>
              </a:tr>
              <a:tr h="598316">
                <a:tc>
                  <a:txBody>
                    <a:bodyPr/>
                    <a:lstStyle/>
                    <a:p>
                      <a:pPr marL="19050" marR="19050" algn="ctr">
                        <a:spcBef>
                          <a:spcPts val="0"/>
                        </a:spcBef>
                        <a:spcAft>
                          <a:spcPts val="0"/>
                        </a:spcAft>
                      </a:pPr>
                      <a:r>
                        <a:rPr lang="en-US" sz="1600" u="none" dirty="0">
                          <a:effectLst/>
                        </a:rPr>
                        <a:t>213112</a:t>
                      </a:r>
                    </a:p>
                  </a:txBody>
                  <a:tcPr marL="68580" marR="68580" marT="0" marB="0" anchor="ctr"/>
                </a:tc>
                <a:tc>
                  <a:txBody>
                    <a:bodyPr/>
                    <a:lstStyle/>
                    <a:p>
                      <a:pPr marL="19050" marR="19050" algn="l">
                        <a:spcBef>
                          <a:spcPts val="0"/>
                        </a:spcBef>
                        <a:spcAft>
                          <a:spcPts val="0"/>
                        </a:spcAft>
                      </a:pPr>
                      <a:r>
                        <a:rPr lang="en-US" sz="1600" u="none" dirty="0">
                          <a:effectLst/>
                        </a:rPr>
                        <a:t>Support Activities for Oil and Gas Operations</a:t>
                      </a:r>
                    </a:p>
                  </a:txBody>
                  <a:tcPr marL="68580" marR="68580" marT="0" marB="0" anchor="ctr"/>
                </a:tc>
                <a:tc>
                  <a:txBody>
                    <a:bodyPr/>
                    <a:lstStyle/>
                    <a:p>
                      <a:pPr marL="19050" marR="19050" algn="l">
                        <a:spcBef>
                          <a:spcPts val="0"/>
                        </a:spcBef>
                        <a:spcAft>
                          <a:spcPts val="0"/>
                        </a:spcAft>
                      </a:pPr>
                      <a:r>
                        <a:rPr lang="en-US" sz="1600" u="none" dirty="0">
                          <a:effectLst/>
                        </a:rPr>
                        <a:t>$41.5M in annual revenues</a:t>
                      </a:r>
                    </a:p>
                  </a:txBody>
                  <a:tcPr marL="68580" marR="68580" marT="0" marB="0" anchor="ctr"/>
                </a:tc>
                <a:extLst>
                  <a:ext uri="{0D108BD9-81ED-4DB2-BD59-A6C34878D82A}">
                    <a16:rowId xmlns:a16="http://schemas.microsoft.com/office/drawing/2014/main" val="3169978507"/>
                  </a:ext>
                </a:extLst>
              </a:tr>
              <a:tr h="598316">
                <a:tc>
                  <a:txBody>
                    <a:bodyPr/>
                    <a:lstStyle/>
                    <a:p>
                      <a:pPr marL="19050" marR="19050" algn="ctr">
                        <a:spcBef>
                          <a:spcPts val="0"/>
                        </a:spcBef>
                        <a:spcAft>
                          <a:spcPts val="0"/>
                        </a:spcAft>
                      </a:pPr>
                      <a:r>
                        <a:rPr lang="en-US" sz="1600" u="none" dirty="0">
                          <a:effectLst/>
                        </a:rPr>
                        <a:t>486210</a:t>
                      </a:r>
                    </a:p>
                  </a:txBody>
                  <a:tcPr marL="68580" marR="68580" marT="0" marB="0" anchor="ctr"/>
                </a:tc>
                <a:tc>
                  <a:txBody>
                    <a:bodyPr/>
                    <a:lstStyle/>
                    <a:p>
                      <a:pPr marL="19050" marR="19050" algn="l">
                        <a:spcBef>
                          <a:spcPts val="0"/>
                        </a:spcBef>
                        <a:spcAft>
                          <a:spcPts val="0"/>
                        </a:spcAft>
                      </a:pPr>
                      <a:r>
                        <a:rPr lang="en-US" sz="1600" u="none" dirty="0">
                          <a:effectLst/>
                        </a:rPr>
                        <a:t>Pipeline Transportation of Natural Gas</a:t>
                      </a:r>
                    </a:p>
                  </a:txBody>
                  <a:tcPr marL="68580" marR="68580" marT="0" marB="0" anchor="ctr"/>
                </a:tc>
                <a:tc>
                  <a:txBody>
                    <a:bodyPr/>
                    <a:lstStyle/>
                    <a:p>
                      <a:pPr marL="19050" marR="19050" algn="l">
                        <a:spcBef>
                          <a:spcPts val="0"/>
                        </a:spcBef>
                        <a:spcAft>
                          <a:spcPts val="0"/>
                        </a:spcAft>
                      </a:pPr>
                      <a:r>
                        <a:rPr lang="en-US" sz="1600" u="none" dirty="0">
                          <a:effectLst/>
                        </a:rPr>
                        <a:t>$30.0M in annual revenues</a:t>
                      </a:r>
                    </a:p>
                  </a:txBody>
                  <a:tcPr marL="68580" marR="68580" marT="0" marB="0" anchor="ctr"/>
                </a:tc>
                <a:extLst>
                  <a:ext uri="{0D108BD9-81ED-4DB2-BD59-A6C34878D82A}">
                    <a16:rowId xmlns:a16="http://schemas.microsoft.com/office/drawing/2014/main" val="357980007"/>
                  </a:ext>
                </a:extLst>
              </a:tr>
            </a:tbl>
          </a:graphicData>
        </a:graphic>
      </p:graphicFrame>
      <p:sp>
        <p:nvSpPr>
          <p:cNvPr id="7" name="Rectangle 6">
            <a:extLst>
              <a:ext uri="{FF2B5EF4-FFF2-40B4-BE49-F238E27FC236}">
                <a16:creationId xmlns:a16="http://schemas.microsoft.com/office/drawing/2014/main" id="{7B936FAD-9FE6-4782-9830-32E4BD382ADE}"/>
              </a:ext>
            </a:extLst>
          </p:cNvPr>
          <p:cNvSpPr/>
          <p:nvPr/>
        </p:nvSpPr>
        <p:spPr>
          <a:xfrm>
            <a:off x="457200" y="5700944"/>
            <a:ext cx="8051369" cy="338554"/>
          </a:xfrm>
          <a:prstGeom prst="rect">
            <a:avLst/>
          </a:prstGeom>
        </p:spPr>
        <p:txBody>
          <a:bodyPr wrap="square">
            <a:spAutoFit/>
          </a:bodyPr>
          <a:lstStyle/>
          <a:p>
            <a:r>
              <a:rPr lang="en-US" sz="1600" dirty="0"/>
              <a:t>Note: The list of NAICS is not exhaustive</a:t>
            </a:r>
          </a:p>
        </p:txBody>
      </p:sp>
      <p:sp>
        <p:nvSpPr>
          <p:cNvPr id="8" name="Content Placeholder 2">
            <a:extLst>
              <a:ext uri="{FF2B5EF4-FFF2-40B4-BE49-F238E27FC236}">
                <a16:creationId xmlns:a16="http://schemas.microsoft.com/office/drawing/2014/main" id="{B4F0112A-D255-4605-B5B9-B37E03E6B791}"/>
              </a:ext>
            </a:extLst>
          </p:cNvPr>
          <p:cNvSpPr txBox="1">
            <a:spLocks/>
          </p:cNvSpPr>
          <p:nvPr/>
        </p:nvSpPr>
        <p:spPr>
          <a:xfrm>
            <a:off x="304800" y="1095534"/>
            <a:ext cx="8686800" cy="9299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accent1"/>
              </a:buClr>
              <a:buSzPct val="85000"/>
              <a:buFont typeface="Arial" pitchFamily="34" charset="0"/>
              <a:buChar char="►"/>
              <a:defRPr sz="2200" kern="1200">
                <a:solidFill>
                  <a:schemeClr val="tx1"/>
                </a:solidFill>
                <a:latin typeface="Calibri" panose="020F0502020204030204" pitchFamily="34" charset="0"/>
                <a:ea typeface="+mn-ea"/>
                <a:cs typeface="Arial" pitchFamily="34" charset="0"/>
              </a:defRPr>
            </a:lvl1pPr>
            <a:lvl2pPr marL="742950" indent="-285750" algn="l" defTabSz="914400" rtl="0" eaLnBrk="1" latinLnBrk="0" hangingPunct="1">
              <a:spcBef>
                <a:spcPct val="20000"/>
              </a:spcBef>
              <a:buClr>
                <a:schemeClr val="accent1">
                  <a:lumMod val="60000"/>
                  <a:lumOff val="40000"/>
                </a:schemeClr>
              </a:buClr>
              <a:buSzPct val="80000"/>
              <a:buFont typeface="Arial" pitchFamily="34" charset="0"/>
              <a:buChar char="►"/>
              <a:defRPr sz="2000" kern="1200">
                <a:solidFill>
                  <a:schemeClr val="tx1"/>
                </a:solidFill>
                <a:latin typeface="Calibri" panose="020F0502020204030204" pitchFamily="34" charset="0"/>
                <a:ea typeface="+mn-ea"/>
                <a:cs typeface="Arial" pitchFamily="34" charset="0"/>
              </a:defRPr>
            </a:lvl2pPr>
            <a:lvl3pPr marL="1143000" indent="-228600" algn="l" defTabSz="914400" rtl="0" eaLnBrk="1" latinLnBrk="0" hangingPunct="1">
              <a:spcBef>
                <a:spcPct val="20000"/>
              </a:spcBef>
              <a:buClr>
                <a:schemeClr val="accent1">
                  <a:lumMod val="75000"/>
                </a:schemeClr>
              </a:buClr>
              <a:buSzPct val="110000"/>
              <a:buFont typeface="Arial" pitchFamily="34" charset="0"/>
              <a:buChar char="•"/>
              <a:defRPr sz="1800" kern="1200">
                <a:solidFill>
                  <a:schemeClr val="tx1"/>
                </a:solidFill>
                <a:latin typeface="Calibri" panose="020F0502020204030204"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Industry sectors included in the source category as defined by North American Industry Classification System (NAICS)</a:t>
            </a:r>
          </a:p>
        </p:txBody>
      </p:sp>
    </p:spTree>
    <p:extLst>
      <p:ext uri="{BB962C8B-B14F-4D97-AF65-F5344CB8AC3E}">
        <p14:creationId xmlns:p14="http://schemas.microsoft.com/office/powerpoint/2010/main" val="3912112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7765-CCC1-4607-B9D8-41C364C3139C}"/>
              </a:ext>
            </a:extLst>
          </p:cNvPr>
          <p:cNvSpPr>
            <a:spLocks noGrp="1"/>
          </p:cNvSpPr>
          <p:nvPr>
            <p:ph type="title"/>
          </p:nvPr>
        </p:nvSpPr>
        <p:spPr/>
        <p:txBody>
          <a:bodyPr/>
          <a:lstStyle/>
          <a:p>
            <a:r>
              <a:rPr lang="en-US" dirty="0">
                <a:latin typeface="Calibri"/>
                <a:cs typeface="Arial"/>
              </a:rPr>
              <a:t>Estimated Number of Facilities</a:t>
            </a:r>
            <a:endParaRPr lang="en-US" dirty="0"/>
          </a:p>
        </p:txBody>
      </p:sp>
      <p:sp>
        <p:nvSpPr>
          <p:cNvPr id="4" name="Slide Number Placeholder 3">
            <a:extLst>
              <a:ext uri="{FF2B5EF4-FFF2-40B4-BE49-F238E27FC236}">
                <a16:creationId xmlns:a16="http://schemas.microsoft.com/office/drawing/2014/main" id="{E07BA1BA-E973-416B-95DE-30B44F35D766}"/>
              </a:ext>
            </a:extLst>
          </p:cNvPr>
          <p:cNvSpPr>
            <a:spLocks noGrp="1"/>
          </p:cNvSpPr>
          <p:nvPr>
            <p:ph type="sldNum" sz="quarter" idx="12"/>
          </p:nvPr>
        </p:nvSpPr>
        <p:spPr/>
        <p:txBody>
          <a:bodyPr/>
          <a:lstStyle/>
          <a:p>
            <a:fld id="{43BE43C1-65F0-4FE4-BADA-C47078FE10C5}" type="slidenum">
              <a:rPr lang="en-US" smtClean="0"/>
              <a:pPr/>
              <a:t>15</a:t>
            </a:fld>
            <a:endParaRPr lang="en-US" dirty="0"/>
          </a:p>
        </p:txBody>
      </p:sp>
      <p:graphicFrame>
        <p:nvGraphicFramePr>
          <p:cNvPr id="7" name="Table 6">
            <a:extLst>
              <a:ext uri="{FF2B5EF4-FFF2-40B4-BE49-F238E27FC236}">
                <a16:creationId xmlns:a16="http://schemas.microsoft.com/office/drawing/2014/main" id="{81F909DA-2CF4-4CFC-AB14-58659128B98A}"/>
              </a:ext>
            </a:extLst>
          </p:cNvPr>
          <p:cNvGraphicFramePr>
            <a:graphicFrameLocks noGrp="1"/>
          </p:cNvGraphicFramePr>
          <p:nvPr>
            <p:extLst>
              <p:ext uri="{D42A27DB-BD31-4B8C-83A1-F6EECF244321}">
                <p14:modId xmlns:p14="http://schemas.microsoft.com/office/powerpoint/2010/main" val="1635488572"/>
              </p:ext>
            </p:extLst>
          </p:nvPr>
        </p:nvGraphicFramePr>
        <p:xfrm>
          <a:off x="329784" y="2242466"/>
          <a:ext cx="8496582" cy="3048000"/>
        </p:xfrm>
        <a:graphic>
          <a:graphicData uri="http://schemas.openxmlformats.org/drawingml/2006/table">
            <a:tbl>
              <a:tblPr firstRow="1" bandRow="1">
                <a:tableStyleId>{5C22544A-7EE6-4342-B048-85BDC9FD1C3A}</a:tableStyleId>
              </a:tblPr>
              <a:tblGrid>
                <a:gridCol w="991402">
                  <a:extLst>
                    <a:ext uri="{9D8B030D-6E8A-4147-A177-3AD203B41FA5}">
                      <a16:colId xmlns:a16="http://schemas.microsoft.com/office/drawing/2014/main" val="2659073383"/>
                    </a:ext>
                  </a:extLst>
                </a:gridCol>
                <a:gridCol w="3463931">
                  <a:extLst>
                    <a:ext uri="{9D8B030D-6E8A-4147-A177-3AD203B41FA5}">
                      <a16:colId xmlns:a16="http://schemas.microsoft.com/office/drawing/2014/main" val="3729417009"/>
                    </a:ext>
                  </a:extLst>
                </a:gridCol>
                <a:gridCol w="1666335">
                  <a:extLst>
                    <a:ext uri="{9D8B030D-6E8A-4147-A177-3AD203B41FA5}">
                      <a16:colId xmlns:a16="http://schemas.microsoft.com/office/drawing/2014/main" val="3267224887"/>
                    </a:ext>
                  </a:extLst>
                </a:gridCol>
                <a:gridCol w="2374914">
                  <a:extLst>
                    <a:ext uri="{9D8B030D-6E8A-4147-A177-3AD203B41FA5}">
                      <a16:colId xmlns:a16="http://schemas.microsoft.com/office/drawing/2014/main" val="3679208352"/>
                    </a:ext>
                  </a:extLst>
                </a:gridCol>
              </a:tblGrid>
              <a:tr h="577463">
                <a:tc>
                  <a:txBody>
                    <a:bodyPr/>
                    <a:lstStyle/>
                    <a:p>
                      <a:pPr marL="19050" marR="19050" algn="ctr">
                        <a:spcBef>
                          <a:spcPts val="0"/>
                        </a:spcBef>
                        <a:spcAft>
                          <a:spcPts val="0"/>
                        </a:spcAft>
                      </a:pPr>
                      <a:r>
                        <a:rPr lang="en-US" sz="2000" u="none" dirty="0">
                          <a:effectLst/>
                        </a:rPr>
                        <a:t>NAICS</a:t>
                      </a:r>
                    </a:p>
                  </a:txBody>
                  <a:tcPr marL="68580" marR="68580" marT="0" marB="0" anchor="ctr"/>
                </a:tc>
                <a:tc>
                  <a:txBody>
                    <a:bodyPr/>
                    <a:lstStyle/>
                    <a:p>
                      <a:pPr marL="19050" marR="19050" algn="l">
                        <a:spcBef>
                          <a:spcPts val="0"/>
                        </a:spcBef>
                        <a:spcAft>
                          <a:spcPts val="0"/>
                        </a:spcAft>
                      </a:pPr>
                      <a:r>
                        <a:rPr lang="en-US" sz="2000" u="none" dirty="0">
                          <a:effectLst/>
                        </a:rPr>
                        <a:t>Description</a:t>
                      </a:r>
                    </a:p>
                  </a:txBody>
                  <a:tcPr marL="68580" marR="68580" marT="0" marB="0" anchor="ctr"/>
                </a:tc>
                <a:tc>
                  <a:txBody>
                    <a:bodyPr/>
                    <a:lstStyle/>
                    <a:p>
                      <a:pPr marL="19050" marR="19050" algn="ctr">
                        <a:spcBef>
                          <a:spcPts val="0"/>
                        </a:spcBef>
                        <a:spcAft>
                          <a:spcPts val="0"/>
                        </a:spcAft>
                      </a:pPr>
                      <a:r>
                        <a:rPr lang="en-US" sz="2000" u="none" dirty="0">
                          <a:effectLst/>
                        </a:rPr>
                        <a:t>Total firms</a:t>
                      </a:r>
                    </a:p>
                  </a:txBody>
                  <a:tcPr marL="68580" marR="68580" marT="0" marB="0" anchor="ctr"/>
                </a:tc>
                <a:tc>
                  <a:txBody>
                    <a:bodyPr/>
                    <a:lstStyle/>
                    <a:p>
                      <a:pPr marL="19050" marR="19050" algn="ctr">
                        <a:spcBef>
                          <a:spcPts val="0"/>
                        </a:spcBef>
                        <a:spcAft>
                          <a:spcPts val="0"/>
                        </a:spcAft>
                      </a:pPr>
                      <a:r>
                        <a:rPr lang="en-US" sz="2000" u="none" dirty="0">
                          <a:effectLst/>
                        </a:rPr>
                        <a:t>Small business percentage</a:t>
                      </a:r>
                    </a:p>
                  </a:txBody>
                  <a:tcPr marL="68580" marR="68580" marT="0" marB="0" anchor="ctr"/>
                </a:tc>
                <a:extLst>
                  <a:ext uri="{0D108BD9-81ED-4DB2-BD59-A6C34878D82A}">
                    <a16:rowId xmlns:a16="http://schemas.microsoft.com/office/drawing/2014/main" val="2761336232"/>
                  </a:ext>
                </a:extLst>
              </a:tr>
              <a:tr h="487680">
                <a:tc>
                  <a:txBody>
                    <a:bodyPr/>
                    <a:lstStyle/>
                    <a:p>
                      <a:pPr marL="19050" marR="19050" algn="ctr">
                        <a:spcBef>
                          <a:spcPts val="0"/>
                        </a:spcBef>
                        <a:spcAft>
                          <a:spcPts val="0"/>
                        </a:spcAft>
                      </a:pPr>
                      <a:r>
                        <a:rPr lang="en-US" sz="1600" u="none" dirty="0">
                          <a:effectLst/>
                        </a:rPr>
                        <a:t>211120</a:t>
                      </a:r>
                    </a:p>
                  </a:txBody>
                  <a:tcPr marL="68580" marR="68580" marT="0" marB="0" anchor="ctr"/>
                </a:tc>
                <a:tc>
                  <a:txBody>
                    <a:bodyPr/>
                    <a:lstStyle/>
                    <a:p>
                      <a:pPr marL="19050" marR="19050" algn="l">
                        <a:spcBef>
                          <a:spcPts val="0"/>
                        </a:spcBef>
                        <a:spcAft>
                          <a:spcPts val="0"/>
                        </a:spcAft>
                      </a:pPr>
                      <a:r>
                        <a:rPr lang="en-US" sz="1600" u="none" dirty="0">
                          <a:effectLst/>
                        </a:rPr>
                        <a:t>Crude Petroleum Extraction</a:t>
                      </a:r>
                    </a:p>
                  </a:txBody>
                  <a:tcPr marL="68580" marR="68580" marT="0" marB="0" anchor="ctr"/>
                </a:tc>
                <a:tc>
                  <a:txBody>
                    <a:bodyPr/>
                    <a:lstStyle/>
                    <a:p>
                      <a:pPr marL="19050" marR="19050" algn="ctr">
                        <a:spcBef>
                          <a:spcPts val="0"/>
                        </a:spcBef>
                        <a:spcAft>
                          <a:spcPts val="0"/>
                        </a:spcAft>
                      </a:pPr>
                      <a:r>
                        <a:rPr lang="en-US" sz="1600" u="none" dirty="0">
                          <a:effectLst/>
                        </a:rPr>
                        <a:t>4,461</a:t>
                      </a:r>
                    </a:p>
                  </a:txBody>
                  <a:tcPr marL="68580" marR="68580" marT="0" marB="0" anchor="ctr"/>
                </a:tc>
                <a:tc>
                  <a:txBody>
                    <a:bodyPr/>
                    <a:lstStyle/>
                    <a:p>
                      <a:pPr marL="19050" marR="19050" algn="ctr">
                        <a:spcBef>
                          <a:spcPts val="0"/>
                        </a:spcBef>
                        <a:spcAft>
                          <a:spcPts val="0"/>
                        </a:spcAft>
                      </a:pPr>
                      <a:r>
                        <a:rPr lang="en-US" sz="1600" u="none" dirty="0">
                          <a:effectLst/>
                        </a:rPr>
                        <a:t>98.8 – 99.0%</a:t>
                      </a:r>
                    </a:p>
                  </a:txBody>
                  <a:tcPr marL="68580" marR="68580" marT="0" marB="0" anchor="ctr"/>
                </a:tc>
                <a:extLst>
                  <a:ext uri="{0D108BD9-81ED-4DB2-BD59-A6C34878D82A}">
                    <a16:rowId xmlns:a16="http://schemas.microsoft.com/office/drawing/2014/main" val="917941565"/>
                  </a:ext>
                </a:extLst>
              </a:tr>
              <a:tr h="487680">
                <a:tc>
                  <a:txBody>
                    <a:bodyPr/>
                    <a:lstStyle/>
                    <a:p>
                      <a:pPr marL="19050" marR="19050" algn="ctr">
                        <a:spcBef>
                          <a:spcPts val="0"/>
                        </a:spcBef>
                        <a:spcAft>
                          <a:spcPts val="0"/>
                        </a:spcAft>
                      </a:pPr>
                      <a:r>
                        <a:rPr lang="en-US" sz="1600" u="none" dirty="0">
                          <a:effectLst/>
                        </a:rPr>
                        <a:t>211130</a:t>
                      </a:r>
                    </a:p>
                  </a:txBody>
                  <a:tcPr marL="68580" marR="68580" marT="0" marB="0" anchor="ctr"/>
                </a:tc>
                <a:tc>
                  <a:txBody>
                    <a:bodyPr/>
                    <a:lstStyle/>
                    <a:p>
                      <a:pPr marL="19050" marR="19050" algn="l">
                        <a:spcBef>
                          <a:spcPts val="0"/>
                        </a:spcBef>
                        <a:spcAft>
                          <a:spcPts val="0"/>
                        </a:spcAft>
                      </a:pPr>
                      <a:r>
                        <a:rPr lang="en-US" sz="1600" u="none" dirty="0">
                          <a:effectLst/>
                        </a:rPr>
                        <a:t>Natural Gas Extraction</a:t>
                      </a:r>
                    </a:p>
                  </a:txBody>
                  <a:tcPr marL="68580" marR="68580" marT="0" marB="0" anchor="ctr"/>
                </a:tc>
                <a:tc>
                  <a:txBody>
                    <a:bodyPr/>
                    <a:lstStyle/>
                    <a:p>
                      <a:pPr marL="19050" marR="19050" algn="ctr">
                        <a:spcBef>
                          <a:spcPts val="0"/>
                        </a:spcBef>
                        <a:spcAft>
                          <a:spcPts val="0"/>
                        </a:spcAft>
                      </a:pPr>
                      <a:r>
                        <a:rPr lang="en-US" sz="1600" u="none" dirty="0">
                          <a:effectLst/>
                        </a:rPr>
                        <a:t>617</a:t>
                      </a:r>
                    </a:p>
                  </a:txBody>
                  <a:tcPr marL="68580" marR="68580" marT="0" marB="0" anchor="ctr"/>
                </a:tc>
                <a:tc>
                  <a:txBody>
                    <a:bodyPr/>
                    <a:lstStyle/>
                    <a:p>
                      <a:pPr marL="19050" marR="19050" algn="ctr">
                        <a:spcBef>
                          <a:spcPts val="0"/>
                        </a:spcBef>
                        <a:spcAft>
                          <a:spcPts val="0"/>
                        </a:spcAft>
                      </a:pPr>
                      <a:r>
                        <a:rPr lang="en-US" sz="1600" u="none" dirty="0">
                          <a:effectLst/>
                        </a:rPr>
                        <a:t>92.9 – 93.7%</a:t>
                      </a:r>
                    </a:p>
                  </a:txBody>
                  <a:tcPr marL="68580" marR="68580" marT="0" marB="0" anchor="ctr"/>
                </a:tc>
                <a:extLst>
                  <a:ext uri="{0D108BD9-81ED-4DB2-BD59-A6C34878D82A}">
                    <a16:rowId xmlns:a16="http://schemas.microsoft.com/office/drawing/2014/main" val="1721032807"/>
                  </a:ext>
                </a:extLst>
              </a:tr>
              <a:tr h="487680">
                <a:tc>
                  <a:txBody>
                    <a:bodyPr/>
                    <a:lstStyle/>
                    <a:p>
                      <a:pPr marL="19050" marR="19050" algn="ctr">
                        <a:spcBef>
                          <a:spcPts val="0"/>
                        </a:spcBef>
                        <a:spcAft>
                          <a:spcPts val="0"/>
                        </a:spcAft>
                      </a:pPr>
                      <a:r>
                        <a:rPr lang="en-US" sz="1600" u="none" dirty="0">
                          <a:effectLst/>
                        </a:rPr>
                        <a:t>213111</a:t>
                      </a:r>
                    </a:p>
                  </a:txBody>
                  <a:tcPr marL="68580" marR="68580" marT="0" marB="0" anchor="ctr"/>
                </a:tc>
                <a:tc>
                  <a:txBody>
                    <a:bodyPr/>
                    <a:lstStyle/>
                    <a:p>
                      <a:pPr marL="19050" marR="19050" algn="l">
                        <a:spcBef>
                          <a:spcPts val="0"/>
                        </a:spcBef>
                        <a:spcAft>
                          <a:spcPts val="0"/>
                        </a:spcAft>
                      </a:pPr>
                      <a:r>
                        <a:rPr lang="en-US" sz="1600" u="none" dirty="0">
                          <a:effectLst/>
                        </a:rPr>
                        <a:t>Drilling Oil and Gas Wells</a:t>
                      </a:r>
                    </a:p>
                  </a:txBody>
                  <a:tcPr marL="68580" marR="68580" marT="0" marB="0" anchor="ctr"/>
                </a:tc>
                <a:tc>
                  <a:txBody>
                    <a:bodyPr/>
                    <a:lstStyle/>
                    <a:p>
                      <a:pPr marL="19050" marR="19050" algn="ctr">
                        <a:spcBef>
                          <a:spcPts val="0"/>
                        </a:spcBef>
                        <a:spcAft>
                          <a:spcPts val="0"/>
                        </a:spcAft>
                      </a:pPr>
                      <a:r>
                        <a:rPr lang="en-US" sz="1600" u="none" dirty="0">
                          <a:effectLst/>
                        </a:rPr>
                        <a:t>1,725</a:t>
                      </a:r>
                    </a:p>
                  </a:txBody>
                  <a:tcPr marL="68580" marR="68580" marT="0" marB="0" anchor="ctr"/>
                </a:tc>
                <a:tc>
                  <a:txBody>
                    <a:bodyPr/>
                    <a:lstStyle/>
                    <a:p>
                      <a:pPr marL="19050" marR="19050" algn="ctr">
                        <a:spcBef>
                          <a:spcPts val="0"/>
                        </a:spcBef>
                        <a:spcAft>
                          <a:spcPts val="0"/>
                        </a:spcAft>
                      </a:pPr>
                      <a:r>
                        <a:rPr lang="en-US" sz="1600" u="none" dirty="0">
                          <a:effectLst/>
                        </a:rPr>
                        <a:t>98.1%</a:t>
                      </a:r>
                    </a:p>
                  </a:txBody>
                  <a:tcPr marL="68580" marR="68580" marT="0" marB="0" anchor="ctr"/>
                </a:tc>
                <a:extLst>
                  <a:ext uri="{0D108BD9-81ED-4DB2-BD59-A6C34878D82A}">
                    <a16:rowId xmlns:a16="http://schemas.microsoft.com/office/drawing/2014/main" val="3361853417"/>
                  </a:ext>
                </a:extLst>
              </a:tr>
              <a:tr h="487680">
                <a:tc>
                  <a:txBody>
                    <a:bodyPr/>
                    <a:lstStyle/>
                    <a:p>
                      <a:pPr marL="19050" marR="19050" algn="ctr">
                        <a:spcBef>
                          <a:spcPts val="0"/>
                        </a:spcBef>
                        <a:spcAft>
                          <a:spcPts val="0"/>
                        </a:spcAft>
                      </a:pPr>
                      <a:r>
                        <a:rPr lang="en-US" sz="1600" u="none" dirty="0">
                          <a:effectLst/>
                        </a:rPr>
                        <a:t>213112</a:t>
                      </a:r>
                    </a:p>
                  </a:txBody>
                  <a:tcPr marL="68580" marR="68580" marT="0" marB="0" anchor="ctr"/>
                </a:tc>
                <a:tc>
                  <a:txBody>
                    <a:bodyPr/>
                    <a:lstStyle/>
                    <a:p>
                      <a:pPr marL="19050" marR="19050" algn="l">
                        <a:spcBef>
                          <a:spcPts val="0"/>
                        </a:spcBef>
                        <a:spcAft>
                          <a:spcPts val="0"/>
                        </a:spcAft>
                      </a:pPr>
                      <a:r>
                        <a:rPr lang="en-US" sz="1600" u="none" dirty="0">
                          <a:effectLst/>
                        </a:rPr>
                        <a:t>Support Activities for Oil and Gas Operations</a:t>
                      </a:r>
                    </a:p>
                  </a:txBody>
                  <a:tcPr marL="68580" marR="68580" marT="0" marB="0" anchor="ctr"/>
                </a:tc>
                <a:tc>
                  <a:txBody>
                    <a:bodyPr/>
                    <a:lstStyle/>
                    <a:p>
                      <a:pPr marL="19050" marR="19050" algn="ctr">
                        <a:spcBef>
                          <a:spcPts val="0"/>
                        </a:spcBef>
                        <a:spcAft>
                          <a:spcPts val="0"/>
                        </a:spcAft>
                      </a:pPr>
                      <a:r>
                        <a:rPr lang="en-US" sz="1600" u="none" dirty="0">
                          <a:effectLst/>
                        </a:rPr>
                        <a:t>8,487</a:t>
                      </a:r>
                    </a:p>
                  </a:txBody>
                  <a:tcPr marL="68580" marR="68580" marT="0" marB="0" anchor="ctr"/>
                </a:tc>
                <a:tc>
                  <a:txBody>
                    <a:bodyPr/>
                    <a:lstStyle/>
                    <a:p>
                      <a:pPr marL="19050" marR="19050" algn="ctr">
                        <a:spcBef>
                          <a:spcPts val="0"/>
                        </a:spcBef>
                        <a:spcAft>
                          <a:spcPts val="0"/>
                        </a:spcAft>
                      </a:pPr>
                      <a:r>
                        <a:rPr lang="en-US" sz="1600" u="none" dirty="0">
                          <a:effectLst/>
                        </a:rPr>
                        <a:t>96.7 – 97.1%</a:t>
                      </a:r>
                    </a:p>
                  </a:txBody>
                  <a:tcPr marL="68580" marR="68580" marT="0" marB="0" anchor="ctr"/>
                </a:tc>
                <a:extLst>
                  <a:ext uri="{0D108BD9-81ED-4DB2-BD59-A6C34878D82A}">
                    <a16:rowId xmlns:a16="http://schemas.microsoft.com/office/drawing/2014/main" val="3169978507"/>
                  </a:ext>
                </a:extLst>
              </a:tr>
              <a:tr h="487680">
                <a:tc>
                  <a:txBody>
                    <a:bodyPr/>
                    <a:lstStyle/>
                    <a:p>
                      <a:pPr marL="19050" marR="19050" algn="ctr">
                        <a:spcBef>
                          <a:spcPts val="0"/>
                        </a:spcBef>
                        <a:spcAft>
                          <a:spcPts val="0"/>
                        </a:spcAft>
                      </a:pPr>
                      <a:r>
                        <a:rPr lang="en-US" sz="1600" u="none" dirty="0">
                          <a:effectLst/>
                        </a:rPr>
                        <a:t>486210</a:t>
                      </a:r>
                    </a:p>
                  </a:txBody>
                  <a:tcPr marL="68580" marR="68580" marT="0" marB="0" anchor="ctr"/>
                </a:tc>
                <a:tc>
                  <a:txBody>
                    <a:bodyPr/>
                    <a:lstStyle/>
                    <a:p>
                      <a:pPr marL="19050" marR="19050" algn="l">
                        <a:spcBef>
                          <a:spcPts val="0"/>
                        </a:spcBef>
                        <a:spcAft>
                          <a:spcPts val="0"/>
                        </a:spcAft>
                      </a:pPr>
                      <a:r>
                        <a:rPr lang="en-US" sz="1600" u="none" dirty="0">
                          <a:effectLst/>
                        </a:rPr>
                        <a:t>Pipeline Transportation of Natural Gas</a:t>
                      </a:r>
                    </a:p>
                  </a:txBody>
                  <a:tcPr marL="68580" marR="68580" marT="0" marB="0" anchor="ctr"/>
                </a:tc>
                <a:tc>
                  <a:txBody>
                    <a:bodyPr/>
                    <a:lstStyle/>
                    <a:p>
                      <a:pPr marL="19050" marR="19050" algn="ctr">
                        <a:spcBef>
                          <a:spcPts val="0"/>
                        </a:spcBef>
                        <a:spcAft>
                          <a:spcPts val="0"/>
                        </a:spcAft>
                      </a:pPr>
                      <a:r>
                        <a:rPr lang="en-US" sz="1600" u="none" dirty="0">
                          <a:effectLst/>
                        </a:rPr>
                        <a:t>128</a:t>
                      </a:r>
                    </a:p>
                  </a:txBody>
                  <a:tcPr marL="68580" marR="68580" marT="0" marB="0" anchor="ctr"/>
                </a:tc>
                <a:tc>
                  <a:txBody>
                    <a:bodyPr/>
                    <a:lstStyle/>
                    <a:p>
                      <a:pPr marL="19050" marR="19050" algn="ctr">
                        <a:spcBef>
                          <a:spcPts val="0"/>
                        </a:spcBef>
                        <a:spcAft>
                          <a:spcPts val="0"/>
                        </a:spcAft>
                      </a:pPr>
                      <a:r>
                        <a:rPr lang="en-US" sz="1600" u="none" dirty="0">
                          <a:effectLst/>
                        </a:rPr>
                        <a:t>31.3 – 39.8%</a:t>
                      </a:r>
                    </a:p>
                  </a:txBody>
                  <a:tcPr marL="68580" marR="68580" marT="0" marB="0" anchor="ctr"/>
                </a:tc>
                <a:extLst>
                  <a:ext uri="{0D108BD9-81ED-4DB2-BD59-A6C34878D82A}">
                    <a16:rowId xmlns:a16="http://schemas.microsoft.com/office/drawing/2014/main" val="357980007"/>
                  </a:ext>
                </a:extLst>
              </a:tr>
            </a:tbl>
          </a:graphicData>
        </a:graphic>
      </p:graphicFrame>
      <p:sp>
        <p:nvSpPr>
          <p:cNvPr id="8" name="TextBox 7">
            <a:extLst>
              <a:ext uri="{FF2B5EF4-FFF2-40B4-BE49-F238E27FC236}">
                <a16:creationId xmlns:a16="http://schemas.microsoft.com/office/drawing/2014/main" id="{A6A76628-B7F2-480A-844D-32070622443A}"/>
              </a:ext>
            </a:extLst>
          </p:cNvPr>
          <p:cNvSpPr txBox="1"/>
          <p:nvPr/>
        </p:nvSpPr>
        <p:spPr>
          <a:xfrm>
            <a:off x="329784" y="5367334"/>
            <a:ext cx="8496582" cy="1015663"/>
          </a:xfrm>
          <a:prstGeom prst="rect">
            <a:avLst/>
          </a:prstGeom>
          <a:noFill/>
        </p:spPr>
        <p:txBody>
          <a:bodyPr wrap="square" rtlCol="0">
            <a:spAutoFit/>
          </a:bodyPr>
          <a:lstStyle/>
          <a:p>
            <a:r>
              <a:rPr lang="en-US" sz="1200" dirty="0"/>
              <a:t>Source: Statistics of U.S. Businesses, United States Census Bureau (</a:t>
            </a:r>
            <a:r>
              <a:rPr lang="en-US" sz="1200" dirty="0">
                <a:hlinkClick r:id="rId2"/>
              </a:rPr>
              <a:t>https://www.census.gov/data/tables/2018/econ/susb/2018-susb-annual.html</a:t>
            </a:r>
            <a:r>
              <a:rPr lang="en-US" sz="1200" dirty="0"/>
              <a:t>; </a:t>
            </a:r>
            <a:r>
              <a:rPr lang="en-US" sz="1200" dirty="0">
                <a:hlinkClick r:id="rId3"/>
              </a:rPr>
              <a:t>https://www.census.gov/data/tables/2017/econ/susb/2017-susb-annual.html</a:t>
            </a:r>
            <a:r>
              <a:rPr lang="en-US" sz="1200" dirty="0"/>
              <a:t>)</a:t>
            </a:r>
          </a:p>
          <a:p>
            <a:r>
              <a:rPr lang="en-US" sz="1200" dirty="0"/>
              <a:t>Notes: Data are from most recent year available, which is 2018 for NAICS codes 211120, 211130, and 213111 and 2017 for NAICS codes 213112 and 486210. Small business percentage ranges reflect overlap between the SUSB Enterprise Size ranges and the SBA size classifications.</a:t>
            </a:r>
          </a:p>
        </p:txBody>
      </p:sp>
      <p:sp>
        <p:nvSpPr>
          <p:cNvPr id="9" name="Content Placeholder 2">
            <a:extLst>
              <a:ext uri="{FF2B5EF4-FFF2-40B4-BE49-F238E27FC236}">
                <a16:creationId xmlns:a16="http://schemas.microsoft.com/office/drawing/2014/main" id="{652389FC-09B1-4FF3-943A-538D98AA1CC5}"/>
              </a:ext>
            </a:extLst>
          </p:cNvPr>
          <p:cNvSpPr txBox="1">
            <a:spLocks/>
          </p:cNvSpPr>
          <p:nvPr/>
        </p:nvSpPr>
        <p:spPr>
          <a:xfrm>
            <a:off x="329784" y="970865"/>
            <a:ext cx="8686800" cy="115820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accent1"/>
              </a:buClr>
              <a:buSzPct val="85000"/>
              <a:buFont typeface="Arial" pitchFamily="34" charset="0"/>
              <a:buChar char="►"/>
              <a:defRPr sz="2200" kern="1200">
                <a:solidFill>
                  <a:schemeClr val="tx1"/>
                </a:solidFill>
                <a:latin typeface="Calibri" panose="020F0502020204030204" pitchFamily="34" charset="0"/>
                <a:ea typeface="+mn-ea"/>
                <a:cs typeface="Arial" pitchFamily="34" charset="0"/>
              </a:defRPr>
            </a:lvl1pPr>
            <a:lvl2pPr marL="742950" indent="-285750" algn="l" defTabSz="914400" rtl="0" eaLnBrk="1" latinLnBrk="0" hangingPunct="1">
              <a:spcBef>
                <a:spcPct val="20000"/>
              </a:spcBef>
              <a:buClr>
                <a:schemeClr val="accent1">
                  <a:lumMod val="60000"/>
                  <a:lumOff val="40000"/>
                </a:schemeClr>
              </a:buClr>
              <a:buSzPct val="80000"/>
              <a:buFont typeface="Arial" pitchFamily="34" charset="0"/>
              <a:buChar char="►"/>
              <a:defRPr sz="2000" kern="1200">
                <a:solidFill>
                  <a:schemeClr val="tx1"/>
                </a:solidFill>
                <a:latin typeface="Calibri" panose="020F0502020204030204" pitchFamily="34" charset="0"/>
                <a:ea typeface="+mn-ea"/>
                <a:cs typeface="Arial" pitchFamily="34" charset="0"/>
              </a:defRPr>
            </a:lvl2pPr>
            <a:lvl3pPr marL="1143000" indent="-228600" algn="l" defTabSz="914400" rtl="0" eaLnBrk="1" latinLnBrk="0" hangingPunct="1">
              <a:spcBef>
                <a:spcPct val="20000"/>
              </a:spcBef>
              <a:buClr>
                <a:schemeClr val="accent1">
                  <a:lumMod val="75000"/>
                </a:schemeClr>
              </a:buClr>
              <a:buSzPct val="110000"/>
              <a:buFont typeface="Arial" pitchFamily="34" charset="0"/>
              <a:buChar char="•"/>
              <a:defRPr sz="1800" kern="1200">
                <a:solidFill>
                  <a:schemeClr val="tx1"/>
                </a:solidFill>
                <a:latin typeface="Calibri" panose="020F0502020204030204"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spcBef>
                <a:spcPts val="600"/>
              </a:spcBef>
            </a:pPr>
            <a:r>
              <a:rPr lang="en-US" sz="2000" dirty="0">
                <a:latin typeface="Calibri"/>
                <a:ea typeface="Arial"/>
                <a:cs typeface="Arial"/>
              </a:rPr>
              <a:t>Work is ongoing to determine affected facility counts for the NSPS</a:t>
            </a:r>
            <a:endParaRPr lang="en-US" sz="2000" dirty="0"/>
          </a:p>
          <a:p>
            <a:pPr>
              <a:lnSpc>
                <a:spcPct val="120000"/>
              </a:lnSpc>
              <a:spcBef>
                <a:spcPts val="600"/>
              </a:spcBef>
            </a:pPr>
            <a:r>
              <a:rPr lang="en-US" sz="2000" dirty="0">
                <a:latin typeface="Calibri"/>
                <a:ea typeface="Arial"/>
                <a:cs typeface="Arial"/>
              </a:rPr>
              <a:t>The following </a:t>
            </a:r>
            <a:r>
              <a:rPr lang="en-US" sz="2000" dirty="0"/>
              <a:t>table</a:t>
            </a:r>
            <a:r>
              <a:rPr lang="en-US" sz="2000" dirty="0">
                <a:latin typeface="Calibri"/>
                <a:ea typeface="Arial"/>
                <a:cs typeface="Arial"/>
              </a:rPr>
              <a:t> illustrates small business concentrations in the broader oil and natural gas industry</a:t>
            </a:r>
          </a:p>
        </p:txBody>
      </p:sp>
    </p:spTree>
    <p:extLst>
      <p:ext uri="{BB962C8B-B14F-4D97-AF65-F5344CB8AC3E}">
        <p14:creationId xmlns:p14="http://schemas.microsoft.com/office/powerpoint/2010/main" val="4225181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F0B0F-0578-4133-84D8-08677819BA66}"/>
              </a:ext>
            </a:extLst>
          </p:cNvPr>
          <p:cNvSpPr>
            <a:spLocks noGrp="1"/>
          </p:cNvSpPr>
          <p:nvPr>
            <p:ph type="title"/>
          </p:nvPr>
        </p:nvSpPr>
        <p:spPr/>
        <p:txBody>
          <a:bodyPr/>
          <a:lstStyle/>
          <a:p>
            <a:r>
              <a:rPr lang="en-US" dirty="0"/>
              <a:t>2021 Proposal</a:t>
            </a:r>
          </a:p>
        </p:txBody>
      </p:sp>
      <p:sp>
        <p:nvSpPr>
          <p:cNvPr id="3" name="Content Placeholder 2">
            <a:extLst>
              <a:ext uri="{FF2B5EF4-FFF2-40B4-BE49-F238E27FC236}">
                <a16:creationId xmlns:a16="http://schemas.microsoft.com/office/drawing/2014/main" id="{97169F2C-DF95-46C4-BE42-3F58C5C30C2A}"/>
              </a:ext>
            </a:extLst>
          </p:cNvPr>
          <p:cNvSpPr>
            <a:spLocks noGrp="1"/>
          </p:cNvSpPr>
          <p:nvPr>
            <p:ph idx="1"/>
          </p:nvPr>
        </p:nvSpPr>
        <p:spPr/>
        <p:txBody>
          <a:bodyPr>
            <a:normAutofit/>
          </a:bodyPr>
          <a:lstStyle/>
          <a:p>
            <a:r>
              <a:rPr lang="en-US" dirty="0"/>
              <a:t>As directed by Executive Order 13990, this proposal will include comprehensive new source performance standards for methane and volatile organic compound (VOC) emissions and emission guidelines for methane emissions</a:t>
            </a:r>
          </a:p>
          <a:p>
            <a:r>
              <a:rPr lang="en-US" dirty="0"/>
              <a:t>The proposal will cover exploration and production, transmission, processing, and storage segments </a:t>
            </a:r>
          </a:p>
          <a:p>
            <a:r>
              <a:rPr lang="en-US" dirty="0"/>
              <a:t>New studies and data are available that may indicate the need for EPA to reevaluate the emissions sources considered since the 2015 OOOOa proposal</a:t>
            </a:r>
          </a:p>
          <a:p>
            <a:r>
              <a:rPr lang="en-US" dirty="0"/>
              <a:t>While the Executive Order directs EPA to issue proposals for both new and existing sources, this Panel is focused only on the NSPS because it directly regulates small entities, while the proposed emission guidelines will only provide requirements to states</a:t>
            </a:r>
          </a:p>
          <a:p>
            <a:pPr lvl="1"/>
            <a:r>
              <a:rPr lang="en-US" dirty="0"/>
              <a:t>EPA may convene a separate SBAR Panel on the emission guidelines during development of a Federal Implementation Plan</a:t>
            </a:r>
          </a:p>
          <a:p>
            <a:endParaRPr lang="en-US" dirty="0"/>
          </a:p>
        </p:txBody>
      </p:sp>
      <p:sp>
        <p:nvSpPr>
          <p:cNvPr id="4" name="Slide Number Placeholder 3">
            <a:extLst>
              <a:ext uri="{FF2B5EF4-FFF2-40B4-BE49-F238E27FC236}">
                <a16:creationId xmlns:a16="http://schemas.microsoft.com/office/drawing/2014/main" id="{33C6FCF7-24A9-42F7-A842-AF5944C9F921}"/>
              </a:ext>
            </a:extLst>
          </p:cNvPr>
          <p:cNvSpPr>
            <a:spLocks noGrp="1"/>
          </p:cNvSpPr>
          <p:nvPr>
            <p:ph type="sldNum" sz="quarter" idx="12"/>
          </p:nvPr>
        </p:nvSpPr>
        <p:spPr/>
        <p:txBody>
          <a:bodyPr/>
          <a:lstStyle/>
          <a:p>
            <a:fld id="{43BE43C1-65F0-4FE4-BADA-C47078FE10C5}" type="slidenum">
              <a:rPr lang="en-US" smtClean="0"/>
              <a:pPr/>
              <a:t>16</a:t>
            </a:fld>
            <a:endParaRPr lang="en-US" dirty="0"/>
          </a:p>
        </p:txBody>
      </p:sp>
    </p:spTree>
    <p:extLst>
      <p:ext uri="{BB962C8B-B14F-4D97-AF65-F5344CB8AC3E}">
        <p14:creationId xmlns:p14="http://schemas.microsoft.com/office/powerpoint/2010/main" val="793516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28AF0-D61F-46DA-B765-B49AE1ED22B7}"/>
              </a:ext>
            </a:extLst>
          </p:cNvPr>
          <p:cNvSpPr>
            <a:spLocks noGrp="1"/>
          </p:cNvSpPr>
          <p:nvPr>
            <p:ph type="title"/>
          </p:nvPr>
        </p:nvSpPr>
        <p:spPr/>
        <p:txBody>
          <a:bodyPr/>
          <a:lstStyle/>
          <a:p>
            <a:r>
              <a:rPr lang="en-US" dirty="0"/>
              <a:t>Scope of the 2021 Proposal</a:t>
            </a:r>
          </a:p>
        </p:txBody>
      </p:sp>
      <p:sp>
        <p:nvSpPr>
          <p:cNvPr id="3" name="Content Placeholder 2">
            <a:extLst>
              <a:ext uri="{FF2B5EF4-FFF2-40B4-BE49-F238E27FC236}">
                <a16:creationId xmlns:a16="http://schemas.microsoft.com/office/drawing/2014/main" id="{8F3EBF4B-8FAC-400B-8189-B2CAC642112A}"/>
              </a:ext>
            </a:extLst>
          </p:cNvPr>
          <p:cNvSpPr>
            <a:spLocks noGrp="1"/>
          </p:cNvSpPr>
          <p:nvPr>
            <p:ph idx="1"/>
          </p:nvPr>
        </p:nvSpPr>
        <p:spPr/>
        <p:txBody>
          <a:bodyPr/>
          <a:lstStyle/>
          <a:p>
            <a:r>
              <a:rPr lang="en-US" sz="2800" dirty="0"/>
              <a:t>Fugitive Emissions</a:t>
            </a:r>
          </a:p>
          <a:p>
            <a:r>
              <a:rPr lang="en-US" sz="2800" dirty="0"/>
              <a:t>Centrifugal Compressors</a:t>
            </a:r>
          </a:p>
          <a:p>
            <a:r>
              <a:rPr lang="en-US" sz="2800" dirty="0"/>
              <a:t>Reciprocating Compressors</a:t>
            </a:r>
          </a:p>
          <a:p>
            <a:r>
              <a:rPr lang="en-US" sz="2800" dirty="0"/>
              <a:t>Pneumatic Controllers</a:t>
            </a:r>
          </a:p>
          <a:p>
            <a:r>
              <a:rPr lang="en-US" sz="2800" dirty="0"/>
              <a:t>Pneumatic Pumps</a:t>
            </a:r>
          </a:p>
          <a:p>
            <a:r>
              <a:rPr lang="en-US" sz="2800" dirty="0"/>
              <a:t>Equipment Leaks at Natural Gas Processing Plants</a:t>
            </a:r>
          </a:p>
          <a:p>
            <a:r>
              <a:rPr lang="en-US" sz="2800" dirty="0"/>
              <a:t>Storage Vessels</a:t>
            </a:r>
          </a:p>
          <a:p>
            <a:r>
              <a:rPr lang="en-US" sz="2800" dirty="0"/>
              <a:t>Well Completions</a:t>
            </a:r>
          </a:p>
          <a:p>
            <a:r>
              <a:rPr lang="en-US" sz="2800" dirty="0"/>
              <a:t>Reporting and Recordkeeping</a:t>
            </a:r>
          </a:p>
          <a:p>
            <a:endParaRPr lang="en-US" dirty="0"/>
          </a:p>
        </p:txBody>
      </p:sp>
      <p:sp>
        <p:nvSpPr>
          <p:cNvPr id="4" name="Slide Number Placeholder 3">
            <a:extLst>
              <a:ext uri="{FF2B5EF4-FFF2-40B4-BE49-F238E27FC236}">
                <a16:creationId xmlns:a16="http://schemas.microsoft.com/office/drawing/2014/main" id="{C7C0D191-6C06-4531-96B4-95100CFE91AA}"/>
              </a:ext>
            </a:extLst>
          </p:cNvPr>
          <p:cNvSpPr>
            <a:spLocks noGrp="1"/>
          </p:cNvSpPr>
          <p:nvPr>
            <p:ph type="sldNum" sz="quarter" idx="12"/>
          </p:nvPr>
        </p:nvSpPr>
        <p:spPr/>
        <p:txBody>
          <a:bodyPr/>
          <a:lstStyle/>
          <a:p>
            <a:fld id="{43BE43C1-65F0-4FE4-BADA-C47078FE10C5}" type="slidenum">
              <a:rPr lang="en-US" smtClean="0"/>
              <a:pPr/>
              <a:t>17</a:t>
            </a:fld>
            <a:endParaRPr lang="en-US" dirty="0"/>
          </a:p>
        </p:txBody>
      </p:sp>
    </p:spTree>
    <p:extLst>
      <p:ext uri="{BB962C8B-B14F-4D97-AF65-F5344CB8AC3E}">
        <p14:creationId xmlns:p14="http://schemas.microsoft.com/office/powerpoint/2010/main" val="4232945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Fugitive Emissions (part 1 of 2)</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p:txBody>
          <a:bodyPr vert="horz" lIns="91440" tIns="45720" rIns="91440" bIns="45720" rtlCol="0" anchor="t">
            <a:normAutofit fontScale="92500" lnSpcReduction="20000"/>
          </a:bodyPr>
          <a:lstStyle/>
          <a:p>
            <a:r>
              <a:rPr lang="en-US" dirty="0">
                <a:latin typeface="Calibri"/>
                <a:cs typeface="Arial"/>
              </a:rPr>
              <a:t>Applicability</a:t>
            </a:r>
          </a:p>
          <a:p>
            <a:pPr lvl="1"/>
            <a:r>
              <a:rPr lang="en-US" dirty="0">
                <a:latin typeface="Calibri"/>
                <a:cs typeface="Arial"/>
              </a:rPr>
              <a:t>New, modified or reconstructed well sites </a:t>
            </a:r>
          </a:p>
          <a:p>
            <a:pPr lvl="2"/>
            <a:r>
              <a:rPr lang="en-US" dirty="0">
                <a:latin typeface="Calibri"/>
                <a:cs typeface="Arial"/>
              </a:rPr>
              <a:t>Well sites are modified when a new well is drilled or an existing well is hydraulically fractured or refractured</a:t>
            </a:r>
          </a:p>
          <a:p>
            <a:pPr lvl="2"/>
            <a:r>
              <a:rPr lang="en-US" dirty="0">
                <a:latin typeface="Calibri"/>
                <a:cs typeface="Arial"/>
              </a:rPr>
              <a:t>Exempts wellhead only well sites</a:t>
            </a:r>
          </a:p>
          <a:p>
            <a:pPr lvl="1"/>
            <a:r>
              <a:rPr lang="en-US" dirty="0">
                <a:latin typeface="Calibri"/>
                <a:cs typeface="Arial"/>
              </a:rPr>
              <a:t>New, modified or reconstructed compressor stations</a:t>
            </a:r>
          </a:p>
          <a:p>
            <a:pPr lvl="2"/>
            <a:r>
              <a:rPr lang="en-US" dirty="0">
                <a:latin typeface="Calibri"/>
                <a:cs typeface="Arial"/>
              </a:rPr>
              <a:t>Compressor stations are modified when an additional compressor is installed or an existing compressor is replaced with by one with greater horsepower</a:t>
            </a:r>
          </a:p>
          <a:p>
            <a:pPr lvl="2"/>
            <a:r>
              <a:rPr lang="en-US" dirty="0">
                <a:latin typeface="Calibri"/>
                <a:cs typeface="Arial"/>
              </a:rPr>
              <a:t>Excludes compressors at well sites or processing plants from the definition of a compressor station</a:t>
            </a:r>
          </a:p>
          <a:p>
            <a:r>
              <a:rPr lang="en-US" dirty="0">
                <a:latin typeface="Calibri"/>
                <a:cs typeface="Arial"/>
              </a:rPr>
              <a:t>Current requirements</a:t>
            </a:r>
          </a:p>
          <a:p>
            <a:pPr lvl="1"/>
            <a:r>
              <a:rPr lang="en-US" dirty="0">
                <a:latin typeface="Calibri"/>
                <a:cs typeface="Arial"/>
              </a:rPr>
              <a:t>Develop an emissions monitoring plan </a:t>
            </a:r>
          </a:p>
          <a:p>
            <a:pPr lvl="1"/>
            <a:r>
              <a:rPr lang="en-US" dirty="0">
                <a:latin typeface="Calibri"/>
                <a:cs typeface="Arial"/>
              </a:rPr>
              <a:t>Monitoring can be done using optical gas imaging (OGI) or Method 21</a:t>
            </a:r>
          </a:p>
          <a:p>
            <a:pPr lvl="1"/>
            <a:r>
              <a:rPr lang="en-US" dirty="0">
                <a:latin typeface="Calibri"/>
                <a:cs typeface="Arial"/>
              </a:rPr>
              <a:t>Monitoring surveys must be done semi-annually except for facilities on the Alaska North Slope, which have annual monitoring requirements</a:t>
            </a:r>
          </a:p>
          <a:p>
            <a:pPr lvl="1"/>
            <a:r>
              <a:rPr lang="en-US" dirty="0">
                <a:latin typeface="Calibri"/>
                <a:cs typeface="Arial"/>
              </a:rPr>
              <a:t>Exempts low production wells (less than 15 barrels per day)</a:t>
            </a:r>
          </a:p>
          <a:p>
            <a:pPr lvl="1"/>
            <a:r>
              <a:rPr lang="en-US" dirty="0">
                <a:latin typeface="Calibri"/>
                <a:cs typeface="Arial"/>
              </a:rPr>
              <a:t>Leaks must be repaired and resurveyed </a:t>
            </a:r>
          </a:p>
          <a:p>
            <a:pPr lvl="1"/>
            <a:r>
              <a:rPr lang="en-US" dirty="0">
                <a:latin typeface="Calibri"/>
                <a:cs typeface="Arial"/>
              </a:rPr>
              <a:t>EPA has deemed that compliance with state programs in California, Colorado, Ohio, Pennsylvania, Texas, and Utah is equivalent to OOOOa, provided certain conditions are met</a:t>
            </a:r>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18</a:t>
            </a:fld>
            <a:endParaRPr lang="en-US" dirty="0"/>
          </a:p>
        </p:txBody>
      </p:sp>
    </p:spTree>
    <p:extLst>
      <p:ext uri="{BB962C8B-B14F-4D97-AF65-F5344CB8AC3E}">
        <p14:creationId xmlns:p14="http://schemas.microsoft.com/office/powerpoint/2010/main" val="3196554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Fugitive Emissions (part 2 of 2)</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p:txBody>
          <a:bodyPr vert="horz" lIns="91440" tIns="45720" rIns="91440" bIns="45720" rtlCol="0" anchor="t">
            <a:normAutofit/>
          </a:bodyPr>
          <a:lstStyle/>
          <a:p>
            <a:r>
              <a:rPr lang="en-US" dirty="0"/>
              <a:t>Potential control strategies</a:t>
            </a:r>
          </a:p>
          <a:p>
            <a:pPr lvl="1"/>
            <a:r>
              <a:rPr lang="en-US" dirty="0">
                <a:latin typeface="Calibri"/>
                <a:cs typeface="Calibri"/>
              </a:rPr>
              <a:t>Consider new technologies that may identify large emission events (e.g., aircraft, satellites) to target site-level monitoring</a:t>
            </a:r>
            <a:endParaRPr lang="en-US" dirty="0">
              <a:latin typeface="Calibri"/>
              <a:cs typeface="Arial"/>
            </a:endParaRPr>
          </a:p>
          <a:p>
            <a:pPr lvl="1">
              <a:buClr>
                <a:srgbClr val="95B3D7"/>
              </a:buClr>
            </a:pPr>
            <a:r>
              <a:rPr lang="en-US" dirty="0">
                <a:latin typeface="Calibri"/>
                <a:cs typeface="Calibri"/>
              </a:rPr>
              <a:t>Use site-level emissions to guide monitoring frequency (frequency based on different emission levels instead of production-based frequencies)</a:t>
            </a:r>
          </a:p>
          <a:p>
            <a:r>
              <a:rPr lang="en-US" sz="2000" dirty="0">
                <a:latin typeface="Calibri"/>
                <a:cs typeface="Arial"/>
              </a:rPr>
              <a:t>Unit-level cost estimates from </a:t>
            </a:r>
            <a:r>
              <a:rPr lang="en-US" sz="2000" dirty="0"/>
              <a:t>selected regulatory options </a:t>
            </a:r>
            <a:r>
              <a:rPr lang="en-US" sz="2000" dirty="0">
                <a:latin typeface="Calibri"/>
                <a:cs typeface="Arial"/>
              </a:rPr>
              <a:t>in OOOOa</a:t>
            </a:r>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19</a:t>
            </a:fld>
            <a:endParaRPr lang="en-US" dirty="0"/>
          </a:p>
        </p:txBody>
      </p:sp>
      <p:graphicFrame>
        <p:nvGraphicFramePr>
          <p:cNvPr id="5" name="Table 4">
            <a:extLst>
              <a:ext uri="{FF2B5EF4-FFF2-40B4-BE49-F238E27FC236}">
                <a16:creationId xmlns:a16="http://schemas.microsoft.com/office/drawing/2014/main" id="{B8C0AF34-A6A9-4B93-B762-7D02C239F5A6}"/>
              </a:ext>
            </a:extLst>
          </p:cNvPr>
          <p:cNvGraphicFramePr>
            <a:graphicFrameLocks noGrp="1"/>
          </p:cNvGraphicFramePr>
          <p:nvPr>
            <p:extLst>
              <p:ext uri="{D42A27DB-BD31-4B8C-83A1-F6EECF244321}">
                <p14:modId xmlns:p14="http://schemas.microsoft.com/office/powerpoint/2010/main" val="3603371917"/>
              </p:ext>
            </p:extLst>
          </p:nvPr>
        </p:nvGraphicFramePr>
        <p:xfrm>
          <a:off x="610704" y="3370258"/>
          <a:ext cx="7755628" cy="1341120"/>
        </p:xfrm>
        <a:graphic>
          <a:graphicData uri="http://schemas.openxmlformats.org/drawingml/2006/table">
            <a:tbl>
              <a:tblPr firstRow="1" bandRow="1">
                <a:tableStyleId>{5C22544A-7EE6-4342-B048-85BDC9FD1C3A}</a:tableStyleId>
              </a:tblPr>
              <a:tblGrid>
                <a:gridCol w="2132496">
                  <a:extLst>
                    <a:ext uri="{9D8B030D-6E8A-4147-A177-3AD203B41FA5}">
                      <a16:colId xmlns:a16="http://schemas.microsoft.com/office/drawing/2014/main" val="3912718177"/>
                    </a:ext>
                  </a:extLst>
                </a:gridCol>
                <a:gridCol w="1392965">
                  <a:extLst>
                    <a:ext uri="{9D8B030D-6E8A-4147-A177-3AD203B41FA5}">
                      <a16:colId xmlns:a16="http://schemas.microsoft.com/office/drawing/2014/main" val="1191150122"/>
                    </a:ext>
                  </a:extLst>
                </a:gridCol>
                <a:gridCol w="1580972">
                  <a:extLst>
                    <a:ext uri="{9D8B030D-6E8A-4147-A177-3AD203B41FA5}">
                      <a16:colId xmlns:a16="http://schemas.microsoft.com/office/drawing/2014/main" val="3521351543"/>
                    </a:ext>
                  </a:extLst>
                </a:gridCol>
                <a:gridCol w="1298960">
                  <a:extLst>
                    <a:ext uri="{9D8B030D-6E8A-4147-A177-3AD203B41FA5}">
                      <a16:colId xmlns:a16="http://schemas.microsoft.com/office/drawing/2014/main" val="2436404587"/>
                    </a:ext>
                  </a:extLst>
                </a:gridCol>
                <a:gridCol w="1350235">
                  <a:extLst>
                    <a:ext uri="{9D8B030D-6E8A-4147-A177-3AD203B41FA5}">
                      <a16:colId xmlns:a16="http://schemas.microsoft.com/office/drawing/2014/main" val="2617846238"/>
                    </a:ext>
                  </a:extLst>
                </a:gridCol>
              </a:tblGrid>
              <a:tr h="270543">
                <a:tc>
                  <a:txBody>
                    <a:bodyPr/>
                    <a:lstStyle/>
                    <a:p>
                      <a:endParaRPr lang="en-US" sz="1400" dirty="0"/>
                    </a:p>
                  </a:txBody>
                  <a:tcPr/>
                </a:tc>
                <a:tc>
                  <a:txBody>
                    <a:bodyPr/>
                    <a:lstStyle/>
                    <a:p>
                      <a:pPr algn="ctr"/>
                      <a:r>
                        <a:rPr lang="en-US" sz="1400" dirty="0"/>
                        <a:t>Capital Cost</a:t>
                      </a:r>
                    </a:p>
                  </a:txBody>
                  <a:tcPr/>
                </a:tc>
                <a:tc>
                  <a:txBody>
                    <a:bodyPr/>
                    <a:lstStyle/>
                    <a:p>
                      <a:pPr algn="ct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29161">
                <a:tc>
                  <a:txBody>
                    <a:bodyPr/>
                    <a:lstStyle/>
                    <a:p>
                      <a:r>
                        <a:rPr lang="en-US" sz="1400" dirty="0"/>
                        <a:t>Non-low Production </a:t>
                      </a:r>
                    </a:p>
                    <a:p>
                      <a:r>
                        <a:rPr lang="en-US" sz="1400" dirty="0"/>
                        <a:t>Well sites</a:t>
                      </a:r>
                    </a:p>
                  </a:txBody>
                  <a:tcPr/>
                </a:tc>
                <a:tc>
                  <a:txBody>
                    <a:bodyPr/>
                    <a:lstStyle/>
                    <a:p>
                      <a:pPr marL="0" algn="ctr" rtl="0" eaLnBrk="1" fontAlgn="b" latinLnBrk="0" hangingPunct="1"/>
                      <a:r>
                        <a:rPr lang="en-US" sz="1400" kern="1200" dirty="0">
                          <a:solidFill>
                            <a:schemeClr val="tx1"/>
                          </a:solidFill>
                          <a:latin typeface="+mn-lt"/>
                          <a:ea typeface="+mn-ea"/>
                          <a:cs typeface="+mn-cs"/>
                        </a:rPr>
                        <a:t> $1,026</a:t>
                      </a:r>
                      <a:r>
                        <a:rPr lang="en-US" sz="1400" kern="1200" dirty="0">
                          <a:solidFill>
                            <a:srgbClr val="FF0000"/>
                          </a:solidFill>
                          <a:latin typeface="+mn-lt"/>
                          <a:ea typeface="+mn-ea"/>
                          <a:cs typeface="+mn-cs"/>
                        </a:rPr>
                        <a:t> </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$2,527</a:t>
                      </a:r>
                    </a:p>
                  </a:txBody>
                  <a:tcPr marL="9525" marR="9525" marT="9525" marB="0" anchor="ctr"/>
                </a:tc>
                <a:tc>
                  <a:txBody>
                    <a:bodyPr/>
                    <a:lstStyle/>
                    <a:p>
                      <a:pPr marL="0" algn="ctr" rtl="0" eaLnBrk="1" fontAlgn="b" latinLnBrk="0" hangingPunct="1"/>
                      <a:r>
                        <a:rPr lang="en-US" sz="1400" kern="1200" dirty="0">
                          <a:solidFill>
                            <a:schemeClr val="tx1"/>
                          </a:solidFill>
                          <a:latin typeface="+mn-lt"/>
                          <a:ea typeface="+mn-ea"/>
                          <a:cs typeface="+mn-cs"/>
                        </a:rPr>
                        <a:t> $4,324 </a:t>
                      </a:r>
                    </a:p>
                  </a:txBody>
                  <a:tcPr marL="9525" marR="9525" marT="9525" marB="0" anchor="ctr"/>
                </a:tc>
                <a:tc>
                  <a:txBody>
                    <a:bodyPr/>
                    <a:lstStyle/>
                    <a:p>
                      <a:pPr marL="0" algn="ctr" rtl="0" eaLnBrk="1" fontAlgn="b" latinLnBrk="0" hangingPunct="1"/>
                      <a:r>
                        <a:rPr lang="en-US" sz="1400" kern="1200" dirty="0">
                          <a:solidFill>
                            <a:schemeClr val="tx1"/>
                          </a:solidFill>
                          <a:latin typeface="+mn-lt"/>
                          <a:ea typeface="+mn-ea"/>
                          <a:cs typeface="+mn-cs"/>
                        </a:rPr>
                        <a:t> $1,202 </a:t>
                      </a:r>
                    </a:p>
                  </a:txBody>
                  <a:tcPr marL="9525" marR="9525" marT="9525" marB="0" anchor="ctr"/>
                </a:tc>
                <a:extLst>
                  <a:ext uri="{0D108BD9-81ED-4DB2-BD59-A6C34878D82A}">
                    <a16:rowId xmlns:a16="http://schemas.microsoft.com/office/drawing/2014/main" val="2936881413"/>
                  </a:ext>
                </a:extLst>
              </a:tr>
              <a:tr h="329161">
                <a:tc>
                  <a:txBody>
                    <a:bodyPr/>
                    <a:lstStyle/>
                    <a:p>
                      <a:r>
                        <a:rPr lang="en-US" sz="1400" dirty="0"/>
                        <a:t>Gathering and Boosting Compressor Stations</a:t>
                      </a:r>
                    </a:p>
                  </a:txBody>
                  <a:tcPr/>
                </a:tc>
                <a:tc>
                  <a:txBody>
                    <a:bodyPr/>
                    <a:lstStyle/>
                    <a:p>
                      <a:pPr marL="0" algn="ctr" rtl="0" eaLnBrk="1" fontAlgn="b" latinLnBrk="0" hangingPunct="1"/>
                      <a:r>
                        <a:rPr lang="en-US" sz="1400" kern="1200" dirty="0">
                          <a:solidFill>
                            <a:schemeClr val="tx1"/>
                          </a:solidFill>
                          <a:latin typeface="+mn-lt"/>
                          <a:ea typeface="+mn-ea"/>
                          <a:cs typeface="+mn-cs"/>
                        </a:rPr>
                        <a:t>$3,087</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$12,629</a:t>
                      </a:r>
                    </a:p>
                  </a:txBody>
                  <a:tcPr marL="9525" marR="9525" marT="9525" marB="0" anchor="ctr"/>
                </a:tc>
                <a:tc>
                  <a:txBody>
                    <a:bodyPr/>
                    <a:lstStyle/>
                    <a:p>
                      <a:pPr marL="0" algn="ctr" rtl="0" eaLnBrk="1" fontAlgn="b" latinLnBrk="0" hangingPunct="1"/>
                      <a:r>
                        <a:rPr lang="en-US" sz="1400" kern="1200" dirty="0">
                          <a:solidFill>
                            <a:schemeClr val="tx1"/>
                          </a:solidFill>
                          <a:latin typeface="+mn-lt"/>
                          <a:ea typeface="+mn-ea"/>
                          <a:cs typeface="+mn-cs"/>
                        </a:rPr>
                        <a:t> $2,632 </a:t>
                      </a:r>
                    </a:p>
                  </a:txBody>
                  <a:tcPr marL="9525" marR="9525" marT="9525" marB="0" anchor="ctr"/>
                </a:tc>
                <a:tc>
                  <a:txBody>
                    <a:bodyPr/>
                    <a:lstStyle/>
                    <a:p>
                      <a:pPr marL="0" algn="ctr" rtl="0" eaLnBrk="1" fontAlgn="b" latinLnBrk="0" hangingPunct="1"/>
                      <a:r>
                        <a:rPr lang="en-US" sz="1400" kern="1200" dirty="0">
                          <a:solidFill>
                            <a:schemeClr val="tx1"/>
                          </a:solidFill>
                          <a:latin typeface="+mn-lt"/>
                          <a:ea typeface="+mn-ea"/>
                          <a:cs typeface="+mn-cs"/>
                        </a:rPr>
                        <a:t> $732 </a:t>
                      </a:r>
                    </a:p>
                  </a:txBody>
                  <a:tcPr marL="9525" marR="9525" marT="9525" marB="0" anchor="ctr"/>
                </a:tc>
                <a:extLst>
                  <a:ext uri="{0D108BD9-81ED-4DB2-BD59-A6C34878D82A}">
                    <a16:rowId xmlns:a16="http://schemas.microsoft.com/office/drawing/2014/main" val="1609119357"/>
                  </a:ext>
                </a:extLst>
              </a:tr>
            </a:tbl>
          </a:graphicData>
        </a:graphic>
      </p:graphicFrame>
      <p:sp>
        <p:nvSpPr>
          <p:cNvPr id="6" name="TextBox 5">
            <a:extLst>
              <a:ext uri="{FF2B5EF4-FFF2-40B4-BE49-F238E27FC236}">
                <a16:creationId xmlns:a16="http://schemas.microsoft.com/office/drawing/2014/main" id="{A86C44EE-44A8-4B37-BAD6-A2939B72F3CC}"/>
              </a:ext>
            </a:extLst>
          </p:cNvPr>
          <p:cNvSpPr txBox="1"/>
          <p:nvPr/>
        </p:nvSpPr>
        <p:spPr>
          <a:xfrm>
            <a:off x="610704" y="4829185"/>
            <a:ext cx="7952182" cy="523220"/>
          </a:xfrm>
          <a:prstGeom prst="rect">
            <a:avLst/>
          </a:prstGeom>
          <a:noFill/>
        </p:spPr>
        <p:txBody>
          <a:bodyPr wrap="square" rtlCol="0">
            <a:spAutoFit/>
          </a:bodyPr>
          <a:lstStyle/>
          <a:p>
            <a:r>
              <a:rPr lang="en-US" sz="1400" dirty="0"/>
              <a:t>* Includes monitoring surveys, cost of repair and resurvey, recordkeeping and reporting costs, and the amortized capital cost over 8 years at 7 percent interest</a:t>
            </a:r>
          </a:p>
        </p:txBody>
      </p:sp>
    </p:spTree>
    <p:extLst>
      <p:ext uri="{BB962C8B-B14F-4D97-AF65-F5344CB8AC3E}">
        <p14:creationId xmlns:p14="http://schemas.microsoft.com/office/powerpoint/2010/main" val="50347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304800" y="981341"/>
            <a:ext cx="8686800" cy="5654676"/>
          </a:xfrm>
        </p:spPr>
        <p:txBody>
          <a:bodyPr vert="horz" lIns="91440" tIns="45720" rIns="91440" bIns="45720" rtlCol="0" anchor="t">
            <a:normAutofit lnSpcReduction="10000"/>
          </a:bodyPr>
          <a:lstStyle/>
          <a:p>
            <a:r>
              <a:rPr lang="en-US" dirty="0"/>
              <a:t>Background</a:t>
            </a:r>
          </a:p>
          <a:p>
            <a:pPr lvl="1"/>
            <a:r>
              <a:rPr lang="en-US" dirty="0"/>
              <a:t>Consultation with Small Entity Representatives</a:t>
            </a:r>
          </a:p>
          <a:p>
            <a:pPr lvl="1"/>
            <a:r>
              <a:rPr lang="en-US" dirty="0"/>
              <a:t>Clean Air Act Section 111 – Emissions Standards</a:t>
            </a:r>
          </a:p>
          <a:p>
            <a:pPr lvl="1"/>
            <a:r>
              <a:rPr lang="en-US" dirty="0">
                <a:latin typeface="Calibri"/>
                <a:cs typeface="Arial"/>
              </a:rPr>
              <a:t>Regulatory History </a:t>
            </a:r>
          </a:p>
          <a:p>
            <a:pPr lvl="1"/>
            <a:r>
              <a:rPr lang="en-US" dirty="0">
                <a:latin typeface="Calibri"/>
                <a:cs typeface="Arial"/>
              </a:rPr>
              <a:t>Executive Order on Protecting Public Health and the Environment</a:t>
            </a:r>
          </a:p>
          <a:p>
            <a:pPr lvl="1"/>
            <a:r>
              <a:rPr lang="en-US" dirty="0">
                <a:latin typeface="Calibri"/>
                <a:cs typeface="Arial"/>
              </a:rPr>
              <a:t>Sector Overview</a:t>
            </a:r>
          </a:p>
          <a:p>
            <a:pPr lvl="1"/>
            <a:r>
              <a:rPr lang="en-US" dirty="0">
                <a:latin typeface="Calibri"/>
                <a:cs typeface="Arial"/>
              </a:rPr>
              <a:t>Methane Emissions in the Oil and Natural Gas Sector</a:t>
            </a:r>
          </a:p>
          <a:p>
            <a:pPr lvl="1"/>
            <a:r>
              <a:rPr lang="en-US" dirty="0">
                <a:latin typeface="Calibri"/>
                <a:cs typeface="Arial"/>
              </a:rPr>
              <a:t>Small Business Size Definitions </a:t>
            </a:r>
          </a:p>
          <a:p>
            <a:r>
              <a:rPr lang="en-US" dirty="0"/>
              <a:t>Scope of the 2021 Proposal </a:t>
            </a:r>
          </a:p>
          <a:p>
            <a:pPr lvl="1"/>
            <a:r>
              <a:rPr lang="en-US" dirty="0"/>
              <a:t>Current Applicability and Requirements</a:t>
            </a:r>
          </a:p>
          <a:p>
            <a:pPr lvl="1"/>
            <a:r>
              <a:rPr lang="en-US" dirty="0"/>
              <a:t>Potential Control Strategies</a:t>
            </a:r>
          </a:p>
          <a:p>
            <a:pPr lvl="1"/>
            <a:r>
              <a:rPr lang="en-US" dirty="0"/>
              <a:t>Cost Estimates (2019$)</a:t>
            </a:r>
          </a:p>
          <a:p>
            <a:r>
              <a:rPr lang="en-US" dirty="0"/>
              <a:t>Other Federal Regulations</a:t>
            </a:r>
          </a:p>
          <a:p>
            <a:r>
              <a:rPr lang="en-US" dirty="0"/>
              <a:t>Schedule </a:t>
            </a:r>
          </a:p>
          <a:p>
            <a:r>
              <a:rPr lang="en-US" dirty="0"/>
              <a:t>Input Requested</a:t>
            </a:r>
          </a:p>
          <a:p>
            <a:r>
              <a:rPr lang="en-US" dirty="0"/>
              <a:t>Contact information</a:t>
            </a:r>
          </a:p>
          <a:p>
            <a:endParaRPr lang="en-US" dirty="0">
              <a:latin typeface="Calibri"/>
              <a:cs typeface="Arial"/>
            </a:endParaRPr>
          </a:p>
          <a:p>
            <a:pPr lvl="1"/>
            <a:endParaRPr lang="en-US" dirty="0"/>
          </a:p>
        </p:txBody>
      </p:sp>
      <p:sp>
        <p:nvSpPr>
          <p:cNvPr id="4" name="Slide Number Placeholder 3"/>
          <p:cNvSpPr>
            <a:spLocks noGrp="1"/>
          </p:cNvSpPr>
          <p:nvPr>
            <p:ph type="sldNum" sz="quarter" idx="12"/>
          </p:nvPr>
        </p:nvSpPr>
        <p:spPr/>
        <p:txBody>
          <a:bodyPr/>
          <a:lstStyle/>
          <a:p>
            <a:fld id="{43BE43C1-65F0-4FE4-BADA-C47078FE10C5}" type="slidenum">
              <a:rPr lang="en-US" smtClean="0"/>
              <a:pPr/>
              <a:t>2</a:t>
            </a:fld>
            <a:endParaRPr lang="en-US" dirty="0"/>
          </a:p>
        </p:txBody>
      </p:sp>
    </p:spTree>
    <p:extLst>
      <p:ext uri="{BB962C8B-B14F-4D97-AF65-F5344CB8AC3E}">
        <p14:creationId xmlns:p14="http://schemas.microsoft.com/office/powerpoint/2010/main" val="3587334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Centrifugal Compressors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p:txBody>
          <a:bodyPr vert="horz" lIns="91440" tIns="45720" rIns="91440" bIns="45720" rtlCol="0" anchor="t">
            <a:normAutofit/>
          </a:bodyPr>
          <a:lstStyle/>
          <a:p>
            <a:r>
              <a:rPr lang="en-US" sz="1800" dirty="0"/>
              <a:t>Current requirements</a:t>
            </a:r>
          </a:p>
          <a:p>
            <a:pPr lvl="1">
              <a:buClr>
                <a:srgbClr val="95B3D7"/>
              </a:buClr>
            </a:pPr>
            <a:r>
              <a:rPr lang="en-US" sz="1600" dirty="0">
                <a:latin typeface="Calibri"/>
                <a:cs typeface="Calibri"/>
              </a:rPr>
              <a:t>Centrifugal compressors using wet seals must reduce emissions from the w</a:t>
            </a:r>
            <a:r>
              <a:rPr lang="nb-NO" sz="1600"/>
              <a:t>et seal fluid degassing system by r</a:t>
            </a:r>
            <a:r>
              <a:rPr lang="en-US" sz="1600" dirty="0">
                <a:latin typeface="Calibri"/>
                <a:cs typeface="Calibri"/>
              </a:rPr>
              <a:t>outing to a control device or process</a:t>
            </a:r>
          </a:p>
          <a:p>
            <a:pPr lvl="1">
              <a:buClr>
                <a:srgbClr val="95B3D7"/>
              </a:buClr>
            </a:pPr>
            <a:r>
              <a:rPr lang="en-US" sz="1600" dirty="0">
                <a:latin typeface="Calibri"/>
                <a:cs typeface="Calibri"/>
              </a:rPr>
              <a:t>Control devices can include combustion control devices, flares, boilers, process heaters, thermal or catalytic vapor incinerators, and</a:t>
            </a:r>
            <a:r>
              <a:rPr lang="en-US" sz="1600" dirty="0"/>
              <a:t> carbon adsorption systems </a:t>
            </a:r>
            <a:endParaRPr lang="en-US" sz="1600" dirty="0">
              <a:latin typeface="Calibri"/>
              <a:cs typeface="Calibri"/>
            </a:endParaRPr>
          </a:p>
          <a:p>
            <a:pPr lvl="1">
              <a:buClr>
                <a:srgbClr val="95B3D7"/>
              </a:buClr>
            </a:pPr>
            <a:r>
              <a:rPr lang="en-US" sz="1600" dirty="0">
                <a:latin typeface="Calibri"/>
                <a:cs typeface="Calibri"/>
              </a:rPr>
              <a:t>Exempt compressors located at well sites</a:t>
            </a:r>
            <a:r>
              <a:rPr lang="en-US" sz="1600" dirty="0">
                <a:solidFill>
                  <a:srgbClr val="FF0000"/>
                </a:solidFill>
                <a:latin typeface="Calibri"/>
                <a:cs typeface="Calibri"/>
              </a:rPr>
              <a:t> </a:t>
            </a:r>
            <a:endParaRPr lang="en-US" sz="1600" dirty="0">
              <a:solidFill>
                <a:srgbClr val="FF0000"/>
              </a:solidFill>
            </a:endParaRPr>
          </a:p>
          <a:p>
            <a:r>
              <a:rPr lang="en-US" sz="1800" dirty="0"/>
              <a:t>Potential control strategies</a:t>
            </a:r>
          </a:p>
          <a:p>
            <a:pPr lvl="1"/>
            <a:r>
              <a:rPr lang="en-US" sz="1600" dirty="0">
                <a:latin typeface="Calibri"/>
                <a:cs typeface="Calibri"/>
              </a:rPr>
              <a:t>Reevaluating the current requirements to determine if they continue to be the best system of emission reduction</a:t>
            </a:r>
          </a:p>
          <a:p>
            <a:pPr lvl="1"/>
            <a:r>
              <a:rPr lang="en-US" sz="1600" dirty="0"/>
              <a:t>Considering whether applicability is appropriately defined</a:t>
            </a:r>
          </a:p>
          <a:p>
            <a:r>
              <a:rPr lang="en-US" sz="1800" dirty="0"/>
              <a:t>Unit-level cost estimates from selected regulatory options in OOOO and OOOOa</a:t>
            </a:r>
          </a:p>
          <a:p>
            <a:pPr lvl="1">
              <a:buClr>
                <a:srgbClr val="95B3D7"/>
              </a:buClr>
            </a:pPr>
            <a:endParaRPr lang="en-US" dirty="0"/>
          </a:p>
          <a:p>
            <a:pPr lvl="1"/>
            <a:endParaRPr lang="en-US" dirty="0"/>
          </a:p>
          <a:p>
            <a:pPr lvl="1">
              <a:buClr>
                <a:srgbClr val="95B3D7"/>
              </a:buClr>
            </a:pPr>
            <a:endParaRPr lang="en-US" dirty="0"/>
          </a:p>
          <a:p>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20</a:t>
            </a:fld>
            <a:endParaRPr lang="en-US" dirty="0"/>
          </a:p>
        </p:txBody>
      </p:sp>
      <p:graphicFrame>
        <p:nvGraphicFramePr>
          <p:cNvPr id="6" name="Table 5">
            <a:extLst>
              <a:ext uri="{FF2B5EF4-FFF2-40B4-BE49-F238E27FC236}">
                <a16:creationId xmlns:a16="http://schemas.microsoft.com/office/drawing/2014/main" id="{51995E99-1ADD-46B1-8523-BBB41C7A436E}"/>
              </a:ext>
            </a:extLst>
          </p:cNvPr>
          <p:cNvGraphicFramePr>
            <a:graphicFrameLocks noGrp="1"/>
          </p:cNvGraphicFramePr>
          <p:nvPr>
            <p:extLst>
              <p:ext uri="{D42A27DB-BD31-4B8C-83A1-F6EECF244321}">
                <p14:modId xmlns:p14="http://schemas.microsoft.com/office/powerpoint/2010/main" val="2109723469"/>
              </p:ext>
            </p:extLst>
          </p:nvPr>
        </p:nvGraphicFramePr>
        <p:xfrm>
          <a:off x="726735" y="4341060"/>
          <a:ext cx="7535281" cy="1292283"/>
        </p:xfrm>
        <a:graphic>
          <a:graphicData uri="http://schemas.openxmlformats.org/drawingml/2006/table">
            <a:tbl>
              <a:tblPr firstRow="1" bandRow="1">
                <a:tableStyleId>{5C22544A-7EE6-4342-B048-85BDC9FD1C3A}</a:tableStyleId>
              </a:tblPr>
              <a:tblGrid>
                <a:gridCol w="1816890">
                  <a:extLst>
                    <a:ext uri="{9D8B030D-6E8A-4147-A177-3AD203B41FA5}">
                      <a16:colId xmlns:a16="http://schemas.microsoft.com/office/drawing/2014/main" val="3912718177"/>
                    </a:ext>
                  </a:extLst>
                </a:gridCol>
                <a:gridCol w="1197223">
                  <a:extLst>
                    <a:ext uri="{9D8B030D-6E8A-4147-A177-3AD203B41FA5}">
                      <a16:colId xmlns:a16="http://schemas.microsoft.com/office/drawing/2014/main" val="1191150122"/>
                    </a:ext>
                  </a:extLst>
                </a:gridCol>
                <a:gridCol w="1507056">
                  <a:extLst>
                    <a:ext uri="{9D8B030D-6E8A-4147-A177-3AD203B41FA5}">
                      <a16:colId xmlns:a16="http://schemas.microsoft.com/office/drawing/2014/main" val="1653501487"/>
                    </a:ext>
                  </a:extLst>
                </a:gridCol>
                <a:gridCol w="1507056">
                  <a:extLst>
                    <a:ext uri="{9D8B030D-6E8A-4147-A177-3AD203B41FA5}">
                      <a16:colId xmlns:a16="http://schemas.microsoft.com/office/drawing/2014/main" val="2436404587"/>
                    </a:ext>
                  </a:extLst>
                </a:gridCol>
                <a:gridCol w="1507056">
                  <a:extLst>
                    <a:ext uri="{9D8B030D-6E8A-4147-A177-3AD203B41FA5}">
                      <a16:colId xmlns:a16="http://schemas.microsoft.com/office/drawing/2014/main" val="2617846238"/>
                    </a:ext>
                  </a:extLst>
                </a:gridCol>
              </a:tblGrid>
              <a:tr h="270543">
                <a:tc>
                  <a:txBody>
                    <a:bodyPr/>
                    <a:lstStyle/>
                    <a:p>
                      <a:endParaRPr lang="en-US" sz="1400" dirty="0"/>
                    </a:p>
                  </a:txBody>
                  <a:tcPr/>
                </a:tc>
                <a:tc>
                  <a:txBody>
                    <a:bodyPr/>
                    <a:lstStyle/>
                    <a:p>
                      <a:pPr algn="ctr"/>
                      <a:r>
                        <a:rPr lang="en-US" sz="1400" dirty="0"/>
                        <a:t>Capital Cost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29161">
                <a:tc>
                  <a:txBody>
                    <a:bodyPr/>
                    <a:lstStyle/>
                    <a:p>
                      <a:r>
                        <a:rPr lang="en-US" sz="1400" dirty="0"/>
                        <a:t>Processing</a:t>
                      </a:r>
                    </a:p>
                  </a:txBody>
                  <a:tcPr/>
                </a:tc>
                <a:tc>
                  <a:txBody>
                    <a:bodyPr/>
                    <a:lstStyle/>
                    <a:p>
                      <a:pPr algn="ctr"/>
                      <a:r>
                        <a:rPr lang="en-US" sz="1400" dirty="0">
                          <a:solidFill>
                            <a:schemeClr val="tx1"/>
                          </a:solidFill>
                        </a:rPr>
                        <a:t>$80,822</a:t>
                      </a:r>
                    </a:p>
                  </a:txBody>
                  <a:tcPr/>
                </a:tc>
                <a:tc>
                  <a:txBody>
                    <a:bodyPr/>
                    <a:lstStyle/>
                    <a:p>
                      <a:pPr algn="ctr"/>
                      <a:r>
                        <a:rPr lang="en-US" sz="1400" dirty="0">
                          <a:solidFill>
                            <a:schemeClr val="tx1"/>
                          </a:solidFill>
                        </a:rPr>
                        <a:t>$123,011</a:t>
                      </a:r>
                    </a:p>
                  </a:txBody>
                  <a:tcPr/>
                </a:tc>
                <a:tc>
                  <a:txBody>
                    <a:bodyPr/>
                    <a:lstStyle/>
                    <a:p>
                      <a:pPr algn="ctr"/>
                      <a:r>
                        <a:rPr lang="en-US" sz="1400" dirty="0">
                          <a:solidFill>
                            <a:schemeClr val="tx1"/>
                          </a:solidFill>
                        </a:rPr>
                        <a:t>$6,306</a:t>
                      </a:r>
                    </a:p>
                  </a:txBody>
                  <a:tcPr/>
                </a:tc>
                <a:tc>
                  <a:txBody>
                    <a:bodyPr/>
                    <a:lstStyle/>
                    <a:p>
                      <a:pPr algn="ctr"/>
                      <a:r>
                        <a:rPr lang="en-US" sz="1400" dirty="0">
                          <a:solidFill>
                            <a:schemeClr val="tx1"/>
                          </a:solidFill>
                        </a:rPr>
                        <a:t>$569</a:t>
                      </a:r>
                    </a:p>
                  </a:txBody>
                  <a:tcPr/>
                </a:tc>
                <a:extLst>
                  <a:ext uri="{0D108BD9-81ED-4DB2-BD59-A6C34878D82A}">
                    <a16:rowId xmlns:a16="http://schemas.microsoft.com/office/drawing/2014/main" val="2936881413"/>
                  </a:ext>
                </a:extLst>
              </a:tr>
              <a:tr h="329161">
                <a:tc>
                  <a:txBody>
                    <a:bodyPr/>
                    <a:lstStyle/>
                    <a:p>
                      <a:r>
                        <a:rPr lang="en-US" sz="1400" dirty="0"/>
                        <a:t>Transmission </a:t>
                      </a:r>
                    </a:p>
                  </a:txBody>
                  <a:tcPr/>
                </a:tc>
                <a:tc>
                  <a:txBody>
                    <a:bodyPr/>
                    <a:lstStyle/>
                    <a:p>
                      <a:pPr algn="ctr"/>
                      <a:r>
                        <a:rPr lang="en-US" sz="1400" dirty="0">
                          <a:solidFill>
                            <a:schemeClr val="tx1"/>
                          </a:solidFill>
                        </a:rPr>
                        <a:t>$80,397</a:t>
                      </a:r>
                    </a:p>
                  </a:txBody>
                  <a:tcPr/>
                </a:tc>
                <a:tc>
                  <a:txBody>
                    <a:bodyPr/>
                    <a:lstStyle/>
                    <a:p>
                      <a:pPr algn="ctr"/>
                      <a:r>
                        <a:rPr lang="en-US" sz="1400" dirty="0">
                          <a:solidFill>
                            <a:schemeClr val="tx1"/>
                          </a:solidFill>
                        </a:rPr>
                        <a:t>$127,844</a:t>
                      </a:r>
                    </a:p>
                  </a:txBody>
                  <a:tcPr/>
                </a:tc>
                <a:tc>
                  <a:txBody>
                    <a:bodyPr/>
                    <a:lstStyle/>
                    <a:p>
                      <a:pPr algn="ctr"/>
                      <a:r>
                        <a:rPr lang="en-US" sz="1400" dirty="0">
                          <a:solidFill>
                            <a:schemeClr val="tx1"/>
                          </a:solidFill>
                        </a:rPr>
                        <a:t>$31,030</a:t>
                      </a:r>
                    </a:p>
                  </a:txBody>
                  <a:tcPr/>
                </a:tc>
                <a:tc>
                  <a:txBody>
                    <a:bodyPr/>
                    <a:lstStyle/>
                    <a:p>
                      <a:pPr algn="ctr"/>
                      <a:r>
                        <a:rPr lang="en-US" sz="1400" dirty="0">
                          <a:solidFill>
                            <a:schemeClr val="tx1"/>
                          </a:solidFill>
                        </a:rPr>
                        <a:t>$859</a:t>
                      </a:r>
                    </a:p>
                  </a:txBody>
                  <a:tcPr/>
                </a:tc>
                <a:extLst>
                  <a:ext uri="{0D108BD9-81ED-4DB2-BD59-A6C34878D82A}">
                    <a16:rowId xmlns:a16="http://schemas.microsoft.com/office/drawing/2014/main" val="1609119357"/>
                  </a:ext>
                </a:extLst>
              </a:tr>
              <a:tr h="329161">
                <a:tc>
                  <a:txBody>
                    <a:bodyPr/>
                    <a:lstStyle/>
                    <a:p>
                      <a:r>
                        <a:rPr lang="en-US" sz="1400" dirty="0"/>
                        <a:t>Storage</a:t>
                      </a:r>
                    </a:p>
                  </a:txBody>
                  <a:tcPr/>
                </a:tc>
                <a:tc>
                  <a:txBody>
                    <a:bodyPr/>
                    <a:lstStyle/>
                    <a:p>
                      <a:pPr algn="ctr"/>
                      <a:r>
                        <a:rPr lang="en-US" sz="1400" dirty="0">
                          <a:solidFill>
                            <a:schemeClr val="tx1"/>
                          </a:solidFill>
                        </a:rPr>
                        <a:t>$80,397</a:t>
                      </a:r>
                    </a:p>
                  </a:txBody>
                  <a:tcPr/>
                </a:tc>
                <a:tc>
                  <a:txBody>
                    <a:bodyPr/>
                    <a:lstStyle/>
                    <a:p>
                      <a:pPr algn="ctr"/>
                      <a:r>
                        <a:rPr lang="en-US" sz="1400" dirty="0">
                          <a:solidFill>
                            <a:schemeClr val="tx1"/>
                          </a:solidFill>
                        </a:rPr>
                        <a:t>$127,844</a:t>
                      </a:r>
                    </a:p>
                  </a:txBody>
                  <a:tcPr/>
                </a:tc>
                <a:tc>
                  <a:txBody>
                    <a:bodyPr/>
                    <a:lstStyle/>
                    <a:p>
                      <a:pPr algn="ctr"/>
                      <a:r>
                        <a:rPr lang="en-US" sz="1400" dirty="0">
                          <a:solidFill>
                            <a:schemeClr val="tx1"/>
                          </a:solidFill>
                        </a:rPr>
                        <a:t>$41,558</a:t>
                      </a:r>
                    </a:p>
                  </a:txBody>
                  <a:tcPr/>
                </a:tc>
                <a:tc>
                  <a:txBody>
                    <a:bodyPr/>
                    <a:lstStyle/>
                    <a:p>
                      <a:pPr algn="ctr"/>
                      <a:r>
                        <a:rPr lang="en-US" sz="1400" dirty="0">
                          <a:solidFill>
                            <a:schemeClr val="tx1"/>
                          </a:solidFill>
                        </a:rPr>
                        <a:t>$1,151</a:t>
                      </a:r>
                    </a:p>
                  </a:txBody>
                  <a:tcPr/>
                </a:tc>
                <a:extLst>
                  <a:ext uri="{0D108BD9-81ED-4DB2-BD59-A6C34878D82A}">
                    <a16:rowId xmlns:a16="http://schemas.microsoft.com/office/drawing/2014/main" val="2723843103"/>
                  </a:ext>
                </a:extLst>
              </a:tr>
            </a:tbl>
          </a:graphicData>
        </a:graphic>
      </p:graphicFrame>
      <p:sp>
        <p:nvSpPr>
          <p:cNvPr id="7" name="TextBox 6">
            <a:extLst>
              <a:ext uri="{FF2B5EF4-FFF2-40B4-BE49-F238E27FC236}">
                <a16:creationId xmlns:a16="http://schemas.microsoft.com/office/drawing/2014/main" id="{492F0EB1-905A-4E4B-8E1B-048BC8A1C845}"/>
              </a:ext>
            </a:extLst>
          </p:cNvPr>
          <p:cNvSpPr txBox="1"/>
          <p:nvPr/>
        </p:nvSpPr>
        <p:spPr>
          <a:xfrm>
            <a:off x="672269" y="5692408"/>
            <a:ext cx="7951862" cy="307777"/>
          </a:xfrm>
          <a:prstGeom prst="rect">
            <a:avLst/>
          </a:prstGeom>
          <a:noFill/>
        </p:spPr>
        <p:txBody>
          <a:bodyPr wrap="square" rtlCol="0">
            <a:spAutoFit/>
          </a:bodyPr>
          <a:lstStyle/>
          <a:p>
            <a:r>
              <a:rPr lang="en-US" sz="1400" dirty="0"/>
              <a:t>* Assumes a 7 percent interest rate over equipment lifetime</a:t>
            </a:r>
          </a:p>
        </p:txBody>
      </p:sp>
    </p:spTree>
    <p:extLst>
      <p:ext uri="{BB962C8B-B14F-4D97-AF65-F5344CB8AC3E}">
        <p14:creationId xmlns:p14="http://schemas.microsoft.com/office/powerpoint/2010/main" val="2496358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Reciprocating Compressors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a:xfrm>
            <a:off x="228600" y="982033"/>
            <a:ext cx="8686800" cy="5334000"/>
          </a:xfrm>
        </p:spPr>
        <p:txBody>
          <a:bodyPr vert="horz" lIns="91440" tIns="45720" rIns="91440" bIns="45720" rtlCol="0" anchor="t">
            <a:normAutofit/>
          </a:bodyPr>
          <a:lstStyle/>
          <a:p>
            <a:r>
              <a:rPr lang="en-US" sz="2000" dirty="0"/>
              <a:t>Current requirements</a:t>
            </a:r>
          </a:p>
          <a:p>
            <a:pPr lvl="1">
              <a:buClr>
                <a:srgbClr val="95B3D7"/>
              </a:buClr>
            </a:pPr>
            <a:r>
              <a:rPr lang="en-US" sz="1800" dirty="0">
                <a:latin typeface="Calibri"/>
                <a:cs typeface="Calibri"/>
              </a:rPr>
              <a:t>Replace rod packing every 26,000 hours or 36 months, or collect emissions under negative pressure and route to a process </a:t>
            </a:r>
          </a:p>
          <a:p>
            <a:pPr lvl="1">
              <a:buClr>
                <a:srgbClr val="95B3D7"/>
              </a:buClr>
            </a:pPr>
            <a:r>
              <a:rPr lang="en-US" sz="1800" dirty="0">
                <a:latin typeface="Calibri"/>
                <a:cs typeface="Calibri"/>
              </a:rPr>
              <a:t>Exempt compressors located at well sites</a:t>
            </a:r>
            <a:r>
              <a:rPr lang="en-US" sz="1800" dirty="0">
                <a:solidFill>
                  <a:srgbClr val="FF0000"/>
                </a:solidFill>
                <a:latin typeface="Calibri"/>
                <a:cs typeface="Calibri"/>
              </a:rPr>
              <a:t> </a:t>
            </a:r>
            <a:endParaRPr lang="en-US" sz="1800" dirty="0">
              <a:latin typeface="Calibri"/>
              <a:cs typeface="Calibri"/>
            </a:endParaRPr>
          </a:p>
          <a:p>
            <a:r>
              <a:rPr lang="en-US" sz="2000" dirty="0"/>
              <a:t>Potential control strategies</a:t>
            </a:r>
          </a:p>
          <a:p>
            <a:pPr lvl="1"/>
            <a:r>
              <a:rPr lang="en-US" sz="1800" dirty="0">
                <a:latin typeface="Calibri"/>
                <a:cs typeface="Calibri"/>
              </a:rPr>
              <a:t>Reevaluating the current requirements to determine if they continue to be the best system of emission reduction</a:t>
            </a:r>
          </a:p>
          <a:p>
            <a:pPr lvl="1"/>
            <a:r>
              <a:rPr lang="en-US" sz="1800" dirty="0"/>
              <a:t>Considering whether applicability is appropriately defined</a:t>
            </a:r>
            <a:endParaRPr lang="en-US" sz="1800" dirty="0">
              <a:latin typeface="Calibri"/>
              <a:cs typeface="Calibri"/>
            </a:endParaRPr>
          </a:p>
          <a:p>
            <a:r>
              <a:rPr lang="en-US" sz="1800" dirty="0"/>
              <a:t>Unit-level cost estimates from selected regulatory options in OOOO and OOOOa</a:t>
            </a:r>
          </a:p>
          <a:p>
            <a:pPr lvl="1"/>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21</a:t>
            </a:fld>
            <a:endParaRPr lang="en-US" dirty="0"/>
          </a:p>
        </p:txBody>
      </p:sp>
      <p:graphicFrame>
        <p:nvGraphicFramePr>
          <p:cNvPr id="5" name="Table 5">
            <a:extLst>
              <a:ext uri="{FF2B5EF4-FFF2-40B4-BE49-F238E27FC236}">
                <a16:creationId xmlns:a16="http://schemas.microsoft.com/office/drawing/2014/main" id="{942AA372-A6DF-45F8-A5FD-A8317D1217B3}"/>
              </a:ext>
            </a:extLst>
          </p:cNvPr>
          <p:cNvGraphicFramePr>
            <a:graphicFrameLocks noGrp="1"/>
          </p:cNvGraphicFramePr>
          <p:nvPr>
            <p:extLst>
              <p:ext uri="{D42A27DB-BD31-4B8C-83A1-F6EECF244321}">
                <p14:modId xmlns:p14="http://schemas.microsoft.com/office/powerpoint/2010/main" val="2591303486"/>
              </p:ext>
            </p:extLst>
          </p:nvPr>
        </p:nvGraphicFramePr>
        <p:xfrm>
          <a:off x="780196" y="3977973"/>
          <a:ext cx="7458270" cy="1935480"/>
        </p:xfrm>
        <a:graphic>
          <a:graphicData uri="http://schemas.openxmlformats.org/drawingml/2006/table">
            <a:tbl>
              <a:tblPr firstRow="1" bandRow="1">
                <a:tableStyleId>{5C22544A-7EE6-4342-B048-85BDC9FD1C3A}</a:tableStyleId>
              </a:tblPr>
              <a:tblGrid>
                <a:gridCol w="1491654">
                  <a:extLst>
                    <a:ext uri="{9D8B030D-6E8A-4147-A177-3AD203B41FA5}">
                      <a16:colId xmlns:a16="http://schemas.microsoft.com/office/drawing/2014/main" val="3912718177"/>
                    </a:ext>
                  </a:extLst>
                </a:gridCol>
                <a:gridCol w="1491654">
                  <a:extLst>
                    <a:ext uri="{9D8B030D-6E8A-4147-A177-3AD203B41FA5}">
                      <a16:colId xmlns:a16="http://schemas.microsoft.com/office/drawing/2014/main" val="1191150122"/>
                    </a:ext>
                  </a:extLst>
                </a:gridCol>
                <a:gridCol w="1491654">
                  <a:extLst>
                    <a:ext uri="{9D8B030D-6E8A-4147-A177-3AD203B41FA5}">
                      <a16:colId xmlns:a16="http://schemas.microsoft.com/office/drawing/2014/main" val="1248544732"/>
                    </a:ext>
                  </a:extLst>
                </a:gridCol>
                <a:gridCol w="1491654">
                  <a:extLst>
                    <a:ext uri="{9D8B030D-6E8A-4147-A177-3AD203B41FA5}">
                      <a16:colId xmlns:a16="http://schemas.microsoft.com/office/drawing/2014/main" val="2436404587"/>
                    </a:ext>
                  </a:extLst>
                </a:gridCol>
                <a:gridCol w="1491654">
                  <a:extLst>
                    <a:ext uri="{9D8B030D-6E8A-4147-A177-3AD203B41FA5}">
                      <a16:colId xmlns:a16="http://schemas.microsoft.com/office/drawing/2014/main" val="2617846238"/>
                    </a:ext>
                  </a:extLst>
                </a:gridCol>
              </a:tblGrid>
              <a:tr h="0">
                <a:tc>
                  <a:txBody>
                    <a:bodyPr/>
                    <a:lstStyle/>
                    <a:p>
                      <a:endParaRPr lang="en-US" sz="1400" dirty="0"/>
                    </a:p>
                  </a:txBody>
                  <a:tcPr/>
                </a:tc>
                <a:tc>
                  <a:txBody>
                    <a:bodyPr/>
                    <a:lstStyle/>
                    <a:p>
                      <a:pPr algn="ctr"/>
                      <a:r>
                        <a:rPr lang="en-US" sz="1400" dirty="0"/>
                        <a:t>Capital Cost</a:t>
                      </a:r>
                    </a:p>
                  </a:txBody>
                  <a:tcPr/>
                </a:tc>
                <a:tc>
                  <a:txBody>
                    <a:bodyPr/>
                    <a:lstStyle/>
                    <a:p>
                      <a:pPr algn="ct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70840">
                <a:tc>
                  <a:txBody>
                    <a:bodyPr/>
                    <a:lstStyle/>
                    <a:p>
                      <a:r>
                        <a:rPr lang="en-US" sz="1400" dirty="0"/>
                        <a:t>Gathering &amp; Boosting</a:t>
                      </a:r>
                    </a:p>
                  </a:txBody>
                  <a:tcPr/>
                </a:tc>
                <a:tc>
                  <a:txBody>
                    <a:bodyPr/>
                    <a:lstStyle/>
                    <a:p>
                      <a:pPr algn="ctr"/>
                      <a:r>
                        <a:rPr lang="en-US" sz="1400" dirty="0">
                          <a:solidFill>
                            <a:schemeClr val="tx1"/>
                          </a:solidFill>
                        </a:rPr>
                        <a:t>$6,362</a:t>
                      </a:r>
                    </a:p>
                  </a:txBody>
                  <a:tcPr/>
                </a:tc>
                <a:tc>
                  <a:txBody>
                    <a:bodyPr/>
                    <a:lstStyle/>
                    <a:p>
                      <a:pPr algn="ctr"/>
                      <a:r>
                        <a:rPr lang="en-US" sz="1400" dirty="0">
                          <a:solidFill>
                            <a:schemeClr val="tx1"/>
                          </a:solidFill>
                        </a:rPr>
                        <a:t>$1,986</a:t>
                      </a:r>
                    </a:p>
                  </a:txBody>
                  <a:tcPr/>
                </a:tc>
                <a:tc>
                  <a:txBody>
                    <a:bodyPr/>
                    <a:lstStyle/>
                    <a:p>
                      <a:pPr algn="ctr"/>
                      <a:r>
                        <a:rPr lang="en-US" sz="1400" dirty="0">
                          <a:solidFill>
                            <a:schemeClr val="tx1"/>
                          </a:solidFill>
                        </a:rPr>
                        <a:t>$1,044</a:t>
                      </a:r>
                    </a:p>
                  </a:txBody>
                  <a:tcPr/>
                </a:tc>
                <a:tc>
                  <a:txBody>
                    <a:bodyPr/>
                    <a:lstStyle/>
                    <a:p>
                      <a:pPr algn="ctr"/>
                      <a:r>
                        <a:rPr lang="en-US" sz="1400" dirty="0">
                          <a:solidFill>
                            <a:schemeClr val="tx1"/>
                          </a:solidFill>
                        </a:rPr>
                        <a:t>$290</a:t>
                      </a:r>
                    </a:p>
                  </a:txBody>
                  <a:tcPr/>
                </a:tc>
                <a:extLst>
                  <a:ext uri="{0D108BD9-81ED-4DB2-BD59-A6C34878D82A}">
                    <a16:rowId xmlns:a16="http://schemas.microsoft.com/office/drawing/2014/main" val="2997628480"/>
                  </a:ext>
                </a:extLst>
              </a:tr>
              <a:tr h="370840">
                <a:tc>
                  <a:txBody>
                    <a:bodyPr/>
                    <a:lstStyle/>
                    <a:p>
                      <a:r>
                        <a:rPr lang="en-US" sz="1400" dirty="0"/>
                        <a:t>Processing</a:t>
                      </a:r>
                    </a:p>
                  </a:txBody>
                  <a:tcPr/>
                </a:tc>
                <a:tc>
                  <a:txBody>
                    <a:bodyPr/>
                    <a:lstStyle/>
                    <a:p>
                      <a:pPr algn="ctr"/>
                      <a:r>
                        <a:rPr lang="en-US" sz="1400" dirty="0">
                          <a:solidFill>
                            <a:schemeClr val="tx1"/>
                          </a:solidFill>
                        </a:rPr>
                        <a:t>$4,820</a:t>
                      </a:r>
                    </a:p>
                  </a:txBody>
                  <a:tcPr/>
                </a:tc>
                <a:tc>
                  <a:txBody>
                    <a:bodyPr/>
                    <a:lstStyle/>
                    <a:p>
                      <a:pPr algn="ctr"/>
                      <a:r>
                        <a:rPr lang="en-US" sz="1400" dirty="0">
                          <a:solidFill>
                            <a:schemeClr val="tx1"/>
                          </a:solidFill>
                        </a:rPr>
                        <a:t>$1,681</a:t>
                      </a:r>
                    </a:p>
                  </a:txBody>
                  <a:tcPr/>
                </a:tc>
                <a:tc>
                  <a:txBody>
                    <a:bodyPr/>
                    <a:lstStyle/>
                    <a:p>
                      <a:pPr algn="ctr"/>
                      <a:r>
                        <a:rPr lang="en-US" sz="1400" dirty="0">
                          <a:solidFill>
                            <a:schemeClr val="tx1"/>
                          </a:solidFill>
                        </a:rPr>
                        <a:t>$325</a:t>
                      </a:r>
                    </a:p>
                  </a:txBody>
                  <a:tcPr/>
                </a:tc>
                <a:tc>
                  <a:txBody>
                    <a:bodyPr/>
                    <a:lstStyle/>
                    <a:p>
                      <a:pPr algn="ctr"/>
                      <a:r>
                        <a:rPr lang="en-US" sz="1400" dirty="0">
                          <a:solidFill>
                            <a:schemeClr val="tx1"/>
                          </a:solidFill>
                        </a:rPr>
                        <a:t>$90</a:t>
                      </a:r>
                    </a:p>
                  </a:txBody>
                  <a:tcPr/>
                </a:tc>
                <a:extLst>
                  <a:ext uri="{0D108BD9-81ED-4DB2-BD59-A6C34878D82A}">
                    <a16:rowId xmlns:a16="http://schemas.microsoft.com/office/drawing/2014/main" val="3011290570"/>
                  </a:ext>
                </a:extLst>
              </a:tr>
              <a:tr h="370840">
                <a:tc>
                  <a:txBody>
                    <a:bodyPr/>
                    <a:lstStyle/>
                    <a:p>
                      <a:r>
                        <a:rPr lang="en-US" sz="1400" dirty="0"/>
                        <a:t>Transmission</a:t>
                      </a:r>
                    </a:p>
                  </a:txBody>
                  <a:tcPr/>
                </a:tc>
                <a:tc>
                  <a:txBody>
                    <a:bodyPr/>
                    <a:lstStyle/>
                    <a:p>
                      <a:pPr algn="ctr"/>
                      <a:r>
                        <a:rPr lang="en-US" sz="1400" dirty="0">
                          <a:solidFill>
                            <a:schemeClr val="tx1"/>
                          </a:solidFill>
                        </a:rPr>
                        <a:t>$6,328</a:t>
                      </a:r>
                    </a:p>
                  </a:txBody>
                  <a:tcPr/>
                </a:tc>
                <a:tc>
                  <a:txBody>
                    <a:bodyPr/>
                    <a:lstStyle/>
                    <a:p>
                      <a:pPr algn="ctr"/>
                      <a:r>
                        <a:rPr lang="en-US" sz="1400" dirty="0">
                          <a:solidFill>
                            <a:schemeClr val="tx1"/>
                          </a:solidFill>
                        </a:rPr>
                        <a:t>$1,958</a:t>
                      </a:r>
                    </a:p>
                  </a:txBody>
                  <a:tcPr/>
                </a:tc>
                <a:tc>
                  <a:txBody>
                    <a:bodyPr/>
                    <a:lstStyle/>
                    <a:p>
                      <a:pPr algn="ctr"/>
                      <a:r>
                        <a:rPr lang="en-US" sz="1400" dirty="0">
                          <a:solidFill>
                            <a:schemeClr val="tx1"/>
                          </a:solidFill>
                        </a:rPr>
                        <a:t>$3,259</a:t>
                      </a:r>
                    </a:p>
                  </a:txBody>
                  <a:tcPr/>
                </a:tc>
                <a:tc>
                  <a:txBody>
                    <a:bodyPr/>
                    <a:lstStyle/>
                    <a:p>
                      <a:pPr algn="ctr"/>
                      <a:r>
                        <a:rPr lang="en-US" sz="1400" dirty="0">
                          <a:solidFill>
                            <a:schemeClr val="tx1"/>
                          </a:solidFill>
                        </a:rPr>
                        <a:t>$91</a:t>
                      </a:r>
                    </a:p>
                  </a:txBody>
                  <a:tcPr/>
                </a:tc>
                <a:extLst>
                  <a:ext uri="{0D108BD9-81ED-4DB2-BD59-A6C34878D82A}">
                    <a16:rowId xmlns:a16="http://schemas.microsoft.com/office/drawing/2014/main" val="8600905"/>
                  </a:ext>
                </a:extLst>
              </a:tr>
              <a:tr h="370840">
                <a:tc>
                  <a:txBody>
                    <a:bodyPr/>
                    <a:lstStyle/>
                    <a:p>
                      <a:r>
                        <a:rPr lang="en-US" sz="1400" dirty="0"/>
                        <a:t>Storage</a:t>
                      </a:r>
                    </a:p>
                  </a:txBody>
                  <a:tcPr/>
                </a:tc>
                <a:tc>
                  <a:txBody>
                    <a:bodyPr/>
                    <a:lstStyle/>
                    <a:p>
                      <a:pPr algn="ctr"/>
                      <a:r>
                        <a:rPr lang="en-US" sz="1400" dirty="0">
                          <a:solidFill>
                            <a:schemeClr val="tx1"/>
                          </a:solidFill>
                        </a:rPr>
                        <a:t>$8,630</a:t>
                      </a:r>
                    </a:p>
                  </a:txBody>
                  <a:tcPr/>
                </a:tc>
                <a:tc>
                  <a:txBody>
                    <a:bodyPr/>
                    <a:lstStyle/>
                    <a:p>
                      <a:pPr algn="ctr"/>
                      <a:r>
                        <a:rPr lang="en-US" sz="1400" dirty="0">
                          <a:solidFill>
                            <a:schemeClr val="tx1"/>
                          </a:solidFill>
                        </a:rPr>
                        <a:t>$2,326</a:t>
                      </a:r>
                    </a:p>
                  </a:txBody>
                  <a:tcPr/>
                </a:tc>
                <a:tc>
                  <a:txBody>
                    <a:bodyPr/>
                    <a:lstStyle/>
                    <a:p>
                      <a:pPr algn="ctr"/>
                      <a:r>
                        <a:rPr lang="en-US" sz="1400" dirty="0">
                          <a:solidFill>
                            <a:schemeClr val="tx1"/>
                          </a:solidFill>
                        </a:rPr>
                        <a:t>$3,846</a:t>
                      </a:r>
                    </a:p>
                  </a:txBody>
                  <a:tcPr/>
                </a:tc>
                <a:tc>
                  <a:txBody>
                    <a:bodyPr/>
                    <a:lstStyle/>
                    <a:p>
                      <a:pPr algn="ctr"/>
                      <a:r>
                        <a:rPr lang="en-US" sz="1400" dirty="0">
                          <a:solidFill>
                            <a:schemeClr val="tx1"/>
                          </a:solidFill>
                        </a:rPr>
                        <a:t>$106</a:t>
                      </a:r>
                    </a:p>
                  </a:txBody>
                  <a:tcPr/>
                </a:tc>
                <a:extLst>
                  <a:ext uri="{0D108BD9-81ED-4DB2-BD59-A6C34878D82A}">
                    <a16:rowId xmlns:a16="http://schemas.microsoft.com/office/drawing/2014/main" val="3934154788"/>
                  </a:ext>
                </a:extLst>
              </a:tr>
            </a:tbl>
          </a:graphicData>
        </a:graphic>
      </p:graphicFrame>
      <p:sp>
        <p:nvSpPr>
          <p:cNvPr id="6" name="TextBox 5">
            <a:extLst>
              <a:ext uri="{FF2B5EF4-FFF2-40B4-BE49-F238E27FC236}">
                <a16:creationId xmlns:a16="http://schemas.microsoft.com/office/drawing/2014/main" id="{FF79741A-E190-4808-8E78-10EB79516A8F}"/>
              </a:ext>
            </a:extLst>
          </p:cNvPr>
          <p:cNvSpPr txBox="1"/>
          <p:nvPr/>
        </p:nvSpPr>
        <p:spPr>
          <a:xfrm>
            <a:off x="734938" y="5913453"/>
            <a:ext cx="7951862" cy="307777"/>
          </a:xfrm>
          <a:prstGeom prst="rect">
            <a:avLst/>
          </a:prstGeom>
          <a:noFill/>
        </p:spPr>
        <p:txBody>
          <a:bodyPr wrap="square" rtlCol="0">
            <a:spAutoFit/>
          </a:bodyPr>
          <a:lstStyle/>
          <a:p>
            <a:r>
              <a:rPr lang="en-US" sz="1400" dirty="0"/>
              <a:t>* Assumes a 7 percent interest rate over equipment lifetime</a:t>
            </a:r>
          </a:p>
        </p:txBody>
      </p:sp>
    </p:spTree>
    <p:extLst>
      <p:ext uri="{BB962C8B-B14F-4D97-AF65-F5344CB8AC3E}">
        <p14:creationId xmlns:p14="http://schemas.microsoft.com/office/powerpoint/2010/main" val="91722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Pneumatic Controllers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a:xfrm>
            <a:off x="304799" y="930275"/>
            <a:ext cx="8686800" cy="3884321"/>
          </a:xfrm>
        </p:spPr>
        <p:txBody>
          <a:bodyPr>
            <a:normAutofit lnSpcReduction="10000"/>
          </a:bodyPr>
          <a:lstStyle/>
          <a:p>
            <a:r>
              <a:rPr lang="en-US" dirty="0"/>
              <a:t>Current requirements</a:t>
            </a:r>
          </a:p>
          <a:p>
            <a:pPr lvl="1"/>
            <a:r>
              <a:rPr lang="en-US" dirty="0"/>
              <a:t>Continuous bleed pneumatic controllers must be zero emissions at natural gas processing plants, and low bleed (&lt;6 scf/hr) at all other locations</a:t>
            </a:r>
          </a:p>
          <a:p>
            <a:pPr lvl="1"/>
            <a:r>
              <a:rPr lang="en-US" dirty="0"/>
              <a:t>Exempt controllers required for functional needs (</a:t>
            </a:r>
            <a:r>
              <a:rPr lang="en-US" i="1" dirty="0"/>
              <a:t>e.g.</a:t>
            </a:r>
            <a:r>
              <a:rPr lang="en-US" dirty="0"/>
              <a:t>, response time, safety, positive actuation); however, these controllers have recordkeeping and reporting requirements</a:t>
            </a:r>
          </a:p>
          <a:p>
            <a:r>
              <a:rPr lang="en-US" dirty="0"/>
              <a:t>Potential control strategies</a:t>
            </a:r>
          </a:p>
          <a:p>
            <a:pPr lvl="1"/>
            <a:r>
              <a:rPr lang="en-US" dirty="0">
                <a:latin typeface="Calibri"/>
                <a:cs typeface="Calibri"/>
              </a:rPr>
              <a:t>Reevaluating the current requirements to determine if they continue to be the best system of emission reduction</a:t>
            </a:r>
          </a:p>
          <a:p>
            <a:pPr lvl="1"/>
            <a:r>
              <a:rPr lang="en-US" dirty="0"/>
              <a:t>Considering whether applicability is appropriately defined</a:t>
            </a:r>
          </a:p>
          <a:p>
            <a:r>
              <a:rPr lang="en-US" sz="2000" dirty="0"/>
              <a:t>Unit-level cost estimates from selected regulatory options in OOOO and OOOOa</a:t>
            </a:r>
          </a:p>
          <a:p>
            <a:pPr lvl="1"/>
            <a:endParaRPr lang="en-US" dirty="0">
              <a:solidFill>
                <a:srgbClr val="FF0000"/>
              </a:solidFill>
            </a:endParaRPr>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22</a:t>
            </a:fld>
            <a:endParaRPr lang="en-US" dirty="0"/>
          </a:p>
        </p:txBody>
      </p:sp>
      <p:graphicFrame>
        <p:nvGraphicFramePr>
          <p:cNvPr id="5" name="Table 4">
            <a:extLst>
              <a:ext uri="{FF2B5EF4-FFF2-40B4-BE49-F238E27FC236}">
                <a16:creationId xmlns:a16="http://schemas.microsoft.com/office/drawing/2014/main" id="{C19DE23C-56F9-4ADE-AFB0-00E994320254}"/>
              </a:ext>
            </a:extLst>
          </p:cNvPr>
          <p:cNvGraphicFramePr>
            <a:graphicFrameLocks noGrp="1"/>
          </p:cNvGraphicFramePr>
          <p:nvPr>
            <p:extLst>
              <p:ext uri="{D42A27DB-BD31-4B8C-83A1-F6EECF244321}">
                <p14:modId xmlns:p14="http://schemas.microsoft.com/office/powerpoint/2010/main" val="2290959814"/>
              </p:ext>
            </p:extLst>
          </p:nvPr>
        </p:nvGraphicFramePr>
        <p:xfrm>
          <a:off x="609603" y="4737684"/>
          <a:ext cx="8229598" cy="1481282"/>
        </p:xfrm>
        <a:graphic>
          <a:graphicData uri="http://schemas.openxmlformats.org/drawingml/2006/table">
            <a:tbl>
              <a:tblPr firstRow="1" bandRow="1">
                <a:tableStyleId>{5C22544A-7EE6-4342-B048-85BDC9FD1C3A}</a:tableStyleId>
              </a:tblPr>
              <a:tblGrid>
                <a:gridCol w="2747473">
                  <a:extLst>
                    <a:ext uri="{9D8B030D-6E8A-4147-A177-3AD203B41FA5}">
                      <a16:colId xmlns:a16="http://schemas.microsoft.com/office/drawing/2014/main" val="3912718177"/>
                    </a:ext>
                  </a:extLst>
                </a:gridCol>
                <a:gridCol w="1230594">
                  <a:extLst>
                    <a:ext uri="{9D8B030D-6E8A-4147-A177-3AD203B41FA5}">
                      <a16:colId xmlns:a16="http://schemas.microsoft.com/office/drawing/2014/main" val="1191150122"/>
                    </a:ext>
                  </a:extLst>
                </a:gridCol>
                <a:gridCol w="1555335">
                  <a:extLst>
                    <a:ext uri="{9D8B030D-6E8A-4147-A177-3AD203B41FA5}">
                      <a16:colId xmlns:a16="http://schemas.microsoft.com/office/drawing/2014/main" val="3582976442"/>
                    </a:ext>
                  </a:extLst>
                </a:gridCol>
                <a:gridCol w="1222048">
                  <a:extLst>
                    <a:ext uri="{9D8B030D-6E8A-4147-A177-3AD203B41FA5}">
                      <a16:colId xmlns:a16="http://schemas.microsoft.com/office/drawing/2014/main" val="2436404587"/>
                    </a:ext>
                  </a:extLst>
                </a:gridCol>
                <a:gridCol w="1474148">
                  <a:extLst>
                    <a:ext uri="{9D8B030D-6E8A-4147-A177-3AD203B41FA5}">
                      <a16:colId xmlns:a16="http://schemas.microsoft.com/office/drawing/2014/main" val="2617846238"/>
                    </a:ext>
                  </a:extLst>
                </a:gridCol>
              </a:tblGrid>
              <a:tr h="263910">
                <a:tc>
                  <a:txBody>
                    <a:bodyPr/>
                    <a:lstStyle/>
                    <a:p>
                      <a:endParaRPr lang="en-US" sz="1400" dirty="0"/>
                    </a:p>
                  </a:txBody>
                  <a:tcPr/>
                </a:tc>
                <a:tc>
                  <a:txBody>
                    <a:bodyPr/>
                    <a:lstStyle/>
                    <a:p>
                      <a:pPr algn="ctr"/>
                      <a:r>
                        <a:rPr lang="en-US" sz="1400" dirty="0"/>
                        <a:t>Capital Cost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29161">
                <a:tc>
                  <a:txBody>
                    <a:bodyPr/>
                    <a:lstStyle/>
                    <a:p>
                      <a:r>
                        <a:rPr lang="en-US" sz="1400" dirty="0"/>
                        <a:t>Production (Incremental Cost)</a:t>
                      </a:r>
                    </a:p>
                  </a:txBody>
                  <a:tcPr/>
                </a:tc>
                <a:tc>
                  <a:txBody>
                    <a:bodyPr/>
                    <a:lstStyle/>
                    <a:p>
                      <a:pPr algn="ctr"/>
                      <a:r>
                        <a:rPr lang="en-US" sz="1400" dirty="0">
                          <a:solidFill>
                            <a:schemeClr val="tx1"/>
                          </a:solidFill>
                        </a:rPr>
                        <a:t>$196</a:t>
                      </a:r>
                    </a:p>
                  </a:txBody>
                  <a:tcPr/>
                </a:tc>
                <a:tc>
                  <a:txBody>
                    <a:bodyPr/>
                    <a:lstStyle/>
                    <a:p>
                      <a:pPr algn="ctr"/>
                      <a:r>
                        <a:rPr lang="en-US" sz="1400" dirty="0">
                          <a:solidFill>
                            <a:schemeClr val="tx1"/>
                          </a:solidFill>
                        </a:rPr>
                        <a:t>$28</a:t>
                      </a:r>
                    </a:p>
                  </a:txBody>
                  <a:tcPr/>
                </a:tc>
                <a:tc>
                  <a:txBody>
                    <a:bodyPr/>
                    <a:lstStyle/>
                    <a:p>
                      <a:pPr algn="ctr"/>
                      <a:r>
                        <a:rPr lang="en-US" sz="1400" dirty="0">
                          <a:solidFill>
                            <a:schemeClr val="tx1"/>
                          </a:solidFill>
                        </a:rPr>
                        <a:t>$15</a:t>
                      </a:r>
                    </a:p>
                  </a:txBody>
                  <a:tcPr/>
                </a:tc>
                <a:tc>
                  <a:txBody>
                    <a:bodyPr/>
                    <a:lstStyle/>
                    <a:p>
                      <a:pPr algn="ctr"/>
                      <a:r>
                        <a:rPr lang="en-US" sz="1400" dirty="0">
                          <a:solidFill>
                            <a:schemeClr val="tx1"/>
                          </a:solidFill>
                        </a:rPr>
                        <a:t>$5</a:t>
                      </a:r>
                    </a:p>
                  </a:txBody>
                  <a:tcPr/>
                </a:tc>
                <a:extLst>
                  <a:ext uri="{0D108BD9-81ED-4DB2-BD59-A6C34878D82A}">
                    <a16:rowId xmlns:a16="http://schemas.microsoft.com/office/drawing/2014/main" val="2936881413"/>
                  </a:ext>
                </a:extLst>
              </a:tr>
              <a:tr h="329161">
                <a:tc>
                  <a:txBody>
                    <a:bodyPr/>
                    <a:lstStyle/>
                    <a:p>
                      <a:r>
                        <a:rPr lang="en-US" sz="1400" dirty="0"/>
                        <a:t>Processing (Instrument Air System)</a:t>
                      </a:r>
                    </a:p>
                  </a:txBody>
                  <a:tcPr/>
                </a:tc>
                <a:tc>
                  <a:txBody>
                    <a:bodyPr/>
                    <a:lstStyle/>
                    <a:p>
                      <a:pPr algn="ctr"/>
                      <a:r>
                        <a:rPr lang="en-US" sz="1400" dirty="0">
                          <a:solidFill>
                            <a:schemeClr val="tx1"/>
                          </a:solidFill>
                        </a:rPr>
                        <a:t>$20,197</a:t>
                      </a:r>
                    </a:p>
                  </a:txBody>
                  <a:tcPr/>
                </a:tc>
                <a:tc>
                  <a:txBody>
                    <a:bodyPr/>
                    <a:lstStyle/>
                    <a:p>
                      <a:pPr algn="ctr"/>
                      <a:r>
                        <a:rPr lang="en-US" sz="1400" dirty="0">
                          <a:solidFill>
                            <a:schemeClr val="tx1"/>
                          </a:solidFill>
                        </a:rPr>
                        <a:t>$13,197</a:t>
                      </a:r>
                    </a:p>
                  </a:txBody>
                  <a:tcPr/>
                </a:tc>
                <a:tc>
                  <a:txBody>
                    <a:bodyPr/>
                    <a:lstStyle/>
                    <a:p>
                      <a:pPr algn="ctr"/>
                      <a:r>
                        <a:rPr lang="en-US" sz="1400" dirty="0">
                          <a:solidFill>
                            <a:schemeClr val="tx1"/>
                          </a:solidFill>
                        </a:rPr>
                        <a:t>$3,161</a:t>
                      </a:r>
                    </a:p>
                  </a:txBody>
                  <a:tcPr/>
                </a:tc>
                <a:tc>
                  <a:txBody>
                    <a:bodyPr/>
                    <a:lstStyle/>
                    <a:p>
                      <a:pPr algn="ctr"/>
                      <a:r>
                        <a:rPr lang="en-US" sz="1400" dirty="0">
                          <a:solidFill>
                            <a:schemeClr val="tx1"/>
                          </a:solidFill>
                        </a:rPr>
                        <a:t>$878</a:t>
                      </a:r>
                    </a:p>
                  </a:txBody>
                  <a:tcPr/>
                </a:tc>
                <a:extLst>
                  <a:ext uri="{0D108BD9-81ED-4DB2-BD59-A6C34878D82A}">
                    <a16:rowId xmlns:a16="http://schemas.microsoft.com/office/drawing/2014/main" val="1609119357"/>
                  </a:ext>
                </a:extLst>
              </a:tr>
              <a:tr h="329161">
                <a:tc>
                  <a:txBody>
                    <a:bodyPr/>
                    <a:lstStyle/>
                    <a:p>
                      <a:r>
                        <a:rPr lang="en-US" sz="1400" dirty="0"/>
                        <a:t>Transmission &amp; Storage (Incremental Cost) </a:t>
                      </a:r>
                    </a:p>
                  </a:txBody>
                  <a:tcPr/>
                </a:tc>
                <a:tc>
                  <a:txBody>
                    <a:bodyPr/>
                    <a:lstStyle/>
                    <a:p>
                      <a:pPr algn="ctr"/>
                      <a:r>
                        <a:rPr lang="en-US" sz="1400" dirty="0">
                          <a:solidFill>
                            <a:schemeClr val="tx1"/>
                          </a:solidFill>
                        </a:rPr>
                        <a:t>$254</a:t>
                      </a:r>
                    </a:p>
                  </a:txBody>
                  <a:tcPr anchor="ctr"/>
                </a:tc>
                <a:tc>
                  <a:txBody>
                    <a:bodyPr/>
                    <a:lstStyle/>
                    <a:p>
                      <a:pPr algn="ctr"/>
                      <a:r>
                        <a:rPr lang="en-US" sz="1400" dirty="0">
                          <a:solidFill>
                            <a:schemeClr val="tx1"/>
                          </a:solidFill>
                        </a:rPr>
                        <a:t>$28</a:t>
                      </a:r>
                    </a:p>
                  </a:txBody>
                  <a:tcPr anchor="ctr"/>
                </a:tc>
                <a:tc>
                  <a:txBody>
                    <a:bodyPr/>
                    <a:lstStyle/>
                    <a:p>
                      <a:pPr algn="ctr"/>
                      <a:r>
                        <a:rPr lang="en-US" sz="1400" dirty="0">
                          <a:solidFill>
                            <a:schemeClr val="tx1"/>
                          </a:solidFill>
                        </a:rPr>
                        <a:t>$362</a:t>
                      </a:r>
                    </a:p>
                  </a:txBody>
                  <a:tcPr anchor="ctr"/>
                </a:tc>
                <a:tc>
                  <a:txBody>
                    <a:bodyPr/>
                    <a:lstStyle/>
                    <a:p>
                      <a:pPr algn="ctr"/>
                      <a:r>
                        <a:rPr lang="en-US" sz="1400" dirty="0">
                          <a:solidFill>
                            <a:schemeClr val="tx1"/>
                          </a:solidFill>
                        </a:rPr>
                        <a:t>$10</a:t>
                      </a:r>
                    </a:p>
                  </a:txBody>
                  <a:tcPr anchor="ctr"/>
                </a:tc>
                <a:extLst>
                  <a:ext uri="{0D108BD9-81ED-4DB2-BD59-A6C34878D82A}">
                    <a16:rowId xmlns:a16="http://schemas.microsoft.com/office/drawing/2014/main" val="2723843103"/>
                  </a:ext>
                </a:extLst>
              </a:tr>
            </a:tbl>
          </a:graphicData>
        </a:graphic>
      </p:graphicFrame>
      <p:sp>
        <p:nvSpPr>
          <p:cNvPr id="6" name="TextBox 5">
            <a:extLst>
              <a:ext uri="{FF2B5EF4-FFF2-40B4-BE49-F238E27FC236}">
                <a16:creationId xmlns:a16="http://schemas.microsoft.com/office/drawing/2014/main" id="{D674B541-D0D7-4484-B832-BE1D2725E442}"/>
              </a:ext>
            </a:extLst>
          </p:cNvPr>
          <p:cNvSpPr txBox="1"/>
          <p:nvPr/>
        </p:nvSpPr>
        <p:spPr>
          <a:xfrm>
            <a:off x="582535" y="6185527"/>
            <a:ext cx="7951862" cy="307777"/>
          </a:xfrm>
          <a:prstGeom prst="rect">
            <a:avLst/>
          </a:prstGeom>
          <a:noFill/>
        </p:spPr>
        <p:txBody>
          <a:bodyPr wrap="square" rtlCol="0">
            <a:spAutoFit/>
          </a:bodyPr>
          <a:lstStyle/>
          <a:p>
            <a:r>
              <a:rPr lang="en-US" sz="1400" dirty="0"/>
              <a:t>* Assumes a 7 percent interest rate over equipment lifetime</a:t>
            </a:r>
          </a:p>
        </p:txBody>
      </p:sp>
    </p:spTree>
    <p:extLst>
      <p:ext uri="{BB962C8B-B14F-4D97-AF65-F5344CB8AC3E}">
        <p14:creationId xmlns:p14="http://schemas.microsoft.com/office/powerpoint/2010/main" val="722036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Pneumatic Pumps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a:xfrm>
            <a:off x="304800" y="1066800"/>
            <a:ext cx="8686800" cy="4367645"/>
          </a:xfrm>
        </p:spPr>
        <p:txBody>
          <a:bodyPr>
            <a:normAutofit/>
          </a:bodyPr>
          <a:lstStyle/>
          <a:p>
            <a:r>
              <a:rPr lang="en-US" sz="2000" dirty="0"/>
              <a:t>Current requirements</a:t>
            </a:r>
          </a:p>
          <a:p>
            <a:pPr lvl="1"/>
            <a:r>
              <a:rPr lang="en-US" dirty="0"/>
              <a:t>Natural gas-driven diaphragm pumps must be zero emissions at natural gas processing plants</a:t>
            </a:r>
          </a:p>
          <a:p>
            <a:pPr lvl="1"/>
            <a:r>
              <a:rPr lang="en-US" dirty="0"/>
              <a:t>Pumps at well sites must route emissions to a control device or process, if one is available on site, unless it is technically infeasible  </a:t>
            </a:r>
          </a:p>
          <a:p>
            <a:pPr lvl="1"/>
            <a:r>
              <a:rPr lang="en-US" dirty="0"/>
              <a:t>Exempt limited use pumps at well sites</a:t>
            </a:r>
          </a:p>
          <a:p>
            <a:r>
              <a:rPr lang="en-US" sz="2000" dirty="0"/>
              <a:t>Potential control strategies</a:t>
            </a:r>
          </a:p>
          <a:p>
            <a:pPr lvl="1"/>
            <a:r>
              <a:rPr lang="en-US" dirty="0">
                <a:latin typeface="Calibri"/>
                <a:cs typeface="Calibri"/>
              </a:rPr>
              <a:t>Reevaluating the current requirements to determine if they continue to be the best system of emission reduction</a:t>
            </a:r>
          </a:p>
          <a:p>
            <a:pPr lvl="1"/>
            <a:r>
              <a:rPr lang="en-US" dirty="0"/>
              <a:t>Considering whether applicability is appropriately defined</a:t>
            </a:r>
          </a:p>
          <a:p>
            <a:r>
              <a:rPr lang="en-US" sz="2000" dirty="0"/>
              <a:t>Unit-level cost estimates from selected regulatory options in OOOOa</a:t>
            </a:r>
          </a:p>
          <a:p>
            <a:pPr lvl="1"/>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23</a:t>
            </a:fld>
            <a:endParaRPr lang="en-US" dirty="0"/>
          </a:p>
        </p:txBody>
      </p:sp>
      <p:graphicFrame>
        <p:nvGraphicFramePr>
          <p:cNvPr id="5" name="Table 4">
            <a:extLst>
              <a:ext uri="{FF2B5EF4-FFF2-40B4-BE49-F238E27FC236}">
                <a16:creationId xmlns:a16="http://schemas.microsoft.com/office/drawing/2014/main" id="{E8E0065A-580B-492A-94DA-2EC43E25FEF7}"/>
              </a:ext>
            </a:extLst>
          </p:cNvPr>
          <p:cNvGraphicFramePr>
            <a:graphicFrameLocks noGrp="1"/>
          </p:cNvGraphicFramePr>
          <p:nvPr>
            <p:extLst>
              <p:ext uri="{D42A27DB-BD31-4B8C-83A1-F6EECF244321}">
                <p14:modId xmlns:p14="http://schemas.microsoft.com/office/powerpoint/2010/main" val="2454992414"/>
              </p:ext>
            </p:extLst>
          </p:nvPr>
        </p:nvGraphicFramePr>
        <p:xfrm>
          <a:off x="619558" y="4952884"/>
          <a:ext cx="7865704" cy="963122"/>
        </p:xfrm>
        <a:graphic>
          <a:graphicData uri="http://schemas.openxmlformats.org/drawingml/2006/table">
            <a:tbl>
              <a:tblPr firstRow="1" bandRow="1">
                <a:tableStyleId>{5C22544A-7EE6-4342-B048-85BDC9FD1C3A}</a:tableStyleId>
              </a:tblPr>
              <a:tblGrid>
                <a:gridCol w="1677475">
                  <a:extLst>
                    <a:ext uri="{9D8B030D-6E8A-4147-A177-3AD203B41FA5}">
                      <a16:colId xmlns:a16="http://schemas.microsoft.com/office/drawing/2014/main" val="3912718177"/>
                    </a:ext>
                  </a:extLst>
                </a:gridCol>
                <a:gridCol w="1717705">
                  <a:extLst>
                    <a:ext uri="{9D8B030D-6E8A-4147-A177-3AD203B41FA5}">
                      <a16:colId xmlns:a16="http://schemas.microsoft.com/office/drawing/2014/main" val="1191150122"/>
                    </a:ext>
                  </a:extLst>
                </a:gridCol>
                <a:gridCol w="1748077">
                  <a:extLst>
                    <a:ext uri="{9D8B030D-6E8A-4147-A177-3AD203B41FA5}">
                      <a16:colId xmlns:a16="http://schemas.microsoft.com/office/drawing/2014/main" val="2754580702"/>
                    </a:ext>
                  </a:extLst>
                </a:gridCol>
                <a:gridCol w="1345755">
                  <a:extLst>
                    <a:ext uri="{9D8B030D-6E8A-4147-A177-3AD203B41FA5}">
                      <a16:colId xmlns:a16="http://schemas.microsoft.com/office/drawing/2014/main" val="2436404587"/>
                    </a:ext>
                  </a:extLst>
                </a:gridCol>
                <a:gridCol w="1376692">
                  <a:extLst>
                    <a:ext uri="{9D8B030D-6E8A-4147-A177-3AD203B41FA5}">
                      <a16:colId xmlns:a16="http://schemas.microsoft.com/office/drawing/2014/main" val="2617846238"/>
                    </a:ext>
                  </a:extLst>
                </a:gridCol>
              </a:tblGrid>
              <a:tr h="0">
                <a:tc>
                  <a:txBody>
                    <a:bodyPr/>
                    <a:lstStyle/>
                    <a:p>
                      <a:endParaRPr lang="en-US" sz="1400" dirty="0"/>
                    </a:p>
                  </a:txBody>
                  <a:tcPr/>
                </a:tc>
                <a:tc>
                  <a:txBody>
                    <a:bodyPr/>
                    <a:lstStyle/>
                    <a:p>
                      <a:pPr algn="ctr"/>
                      <a:r>
                        <a:rPr lang="en-US" sz="1400" dirty="0"/>
                        <a:t>Capital Cost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29161">
                <a:tc>
                  <a:txBody>
                    <a:bodyPr/>
                    <a:lstStyle/>
                    <a:p>
                      <a:r>
                        <a:rPr lang="en-US" sz="1400" dirty="0"/>
                        <a:t>Production</a:t>
                      </a:r>
                    </a:p>
                  </a:txBody>
                  <a:tcPr/>
                </a:tc>
                <a:tc>
                  <a:txBody>
                    <a:bodyPr/>
                    <a:lstStyle/>
                    <a:p>
                      <a:pPr algn="ctr"/>
                      <a:r>
                        <a:rPr lang="en-US" sz="1400" dirty="0"/>
                        <a:t>$6,085</a:t>
                      </a:r>
                    </a:p>
                  </a:txBody>
                  <a:tcPr/>
                </a:tc>
                <a:tc>
                  <a:txBody>
                    <a:bodyPr/>
                    <a:lstStyle/>
                    <a:p>
                      <a:pPr algn="ctr"/>
                      <a:r>
                        <a:rPr lang="en-US" sz="1400" dirty="0"/>
                        <a:t>$867</a:t>
                      </a:r>
                    </a:p>
                  </a:txBody>
                  <a:tcPr/>
                </a:tc>
                <a:tc>
                  <a:txBody>
                    <a:bodyPr/>
                    <a:lstStyle/>
                    <a:p>
                      <a:pPr algn="ctr"/>
                      <a:r>
                        <a:rPr lang="en-US" sz="1400" dirty="0"/>
                        <a:t>$263</a:t>
                      </a:r>
                    </a:p>
                  </a:txBody>
                  <a:tcPr/>
                </a:tc>
                <a:tc>
                  <a:txBody>
                    <a:bodyPr/>
                    <a:lstStyle/>
                    <a:p>
                      <a:pPr algn="ctr"/>
                      <a:r>
                        <a:rPr lang="en-US" sz="1400" dirty="0"/>
                        <a:t>$949</a:t>
                      </a:r>
                    </a:p>
                  </a:txBody>
                  <a:tcPr/>
                </a:tc>
                <a:extLst>
                  <a:ext uri="{0D108BD9-81ED-4DB2-BD59-A6C34878D82A}">
                    <a16:rowId xmlns:a16="http://schemas.microsoft.com/office/drawing/2014/main" val="2936881413"/>
                  </a:ext>
                </a:extLst>
              </a:tr>
              <a:tr h="329161">
                <a:tc>
                  <a:txBody>
                    <a:bodyPr/>
                    <a:lstStyle/>
                    <a:p>
                      <a:r>
                        <a:rPr lang="en-US" sz="1400" dirty="0"/>
                        <a:t>Processing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$2,024 - $5,994</a:t>
                      </a:r>
                    </a:p>
                  </a:txBody>
                  <a:tcPr/>
                </a:tc>
                <a:tc>
                  <a:txBody>
                    <a:bodyPr/>
                    <a:lstStyle/>
                    <a:p>
                      <a:pPr algn="ctr"/>
                      <a:r>
                        <a:rPr lang="en-US" sz="1400" dirty="0"/>
                        <a:t>$2,240 - $4,676</a:t>
                      </a:r>
                    </a:p>
                  </a:txBody>
                  <a:tcPr/>
                </a:tc>
                <a:tc>
                  <a:txBody>
                    <a:bodyPr/>
                    <a:lstStyle/>
                    <a:p>
                      <a:pPr algn="ctr"/>
                      <a:r>
                        <a:rPr lang="en-US" sz="1400" dirty="0"/>
                        <a:t>$370 - $1,113</a:t>
                      </a:r>
                    </a:p>
                  </a:txBody>
                  <a:tcPr/>
                </a:tc>
                <a:tc>
                  <a:txBody>
                    <a:bodyPr/>
                    <a:lstStyle/>
                    <a:p>
                      <a:pPr algn="ctr"/>
                      <a:r>
                        <a:rPr lang="en-US" sz="1400" dirty="0"/>
                        <a:t>$103 - $309</a:t>
                      </a:r>
                    </a:p>
                  </a:txBody>
                  <a:tcPr/>
                </a:tc>
                <a:extLst>
                  <a:ext uri="{0D108BD9-81ED-4DB2-BD59-A6C34878D82A}">
                    <a16:rowId xmlns:a16="http://schemas.microsoft.com/office/drawing/2014/main" val="1609119357"/>
                  </a:ext>
                </a:extLst>
              </a:tr>
            </a:tbl>
          </a:graphicData>
        </a:graphic>
      </p:graphicFrame>
      <p:sp>
        <p:nvSpPr>
          <p:cNvPr id="6" name="TextBox 5">
            <a:extLst>
              <a:ext uri="{FF2B5EF4-FFF2-40B4-BE49-F238E27FC236}">
                <a16:creationId xmlns:a16="http://schemas.microsoft.com/office/drawing/2014/main" id="{40808554-F9CA-4B2F-9AA6-9D7A7F3BF081}"/>
              </a:ext>
            </a:extLst>
          </p:cNvPr>
          <p:cNvSpPr txBox="1"/>
          <p:nvPr/>
        </p:nvSpPr>
        <p:spPr>
          <a:xfrm>
            <a:off x="576479" y="5916006"/>
            <a:ext cx="7951862" cy="307777"/>
          </a:xfrm>
          <a:prstGeom prst="rect">
            <a:avLst/>
          </a:prstGeom>
          <a:noFill/>
        </p:spPr>
        <p:txBody>
          <a:bodyPr wrap="square" rtlCol="0">
            <a:spAutoFit/>
          </a:bodyPr>
          <a:lstStyle/>
          <a:p>
            <a:r>
              <a:rPr lang="en-US" sz="1400" dirty="0"/>
              <a:t>* Assumes a 7 percent interest rate over equipment lifetime</a:t>
            </a:r>
          </a:p>
        </p:txBody>
      </p:sp>
    </p:spTree>
    <p:extLst>
      <p:ext uri="{BB962C8B-B14F-4D97-AF65-F5344CB8AC3E}">
        <p14:creationId xmlns:p14="http://schemas.microsoft.com/office/powerpoint/2010/main" val="304973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normAutofit fontScale="90000"/>
          </a:bodyPr>
          <a:lstStyle/>
          <a:p>
            <a:r>
              <a:rPr lang="en-US" dirty="0"/>
              <a:t>Equipment Leaks at Natural Gas Processing Plants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p:txBody>
          <a:bodyPr vert="horz" lIns="91440" tIns="45720" rIns="91440" bIns="45720" rtlCol="0" anchor="t">
            <a:normAutofit/>
          </a:bodyPr>
          <a:lstStyle/>
          <a:p>
            <a:r>
              <a:rPr lang="en-US" sz="2400" dirty="0">
                <a:latin typeface="Calibri"/>
                <a:cs typeface="Arial"/>
              </a:rPr>
              <a:t>Current requirements</a:t>
            </a:r>
          </a:p>
          <a:p>
            <a:pPr lvl="1"/>
            <a:r>
              <a:rPr lang="en-US" sz="2400" dirty="0">
                <a:latin typeface="Calibri"/>
                <a:cs typeface="Arial"/>
              </a:rPr>
              <a:t>NSPS VVa Method 21 monitoring on components in VOC service (&lt;10% by weight VOC) at frequencies based on component type (e.g., quarterly for valves)</a:t>
            </a:r>
          </a:p>
          <a:p>
            <a:pPr lvl="1">
              <a:buClr>
                <a:srgbClr val="95B3D7"/>
              </a:buClr>
            </a:pPr>
            <a:r>
              <a:rPr lang="en-US" sz="2400" dirty="0">
                <a:latin typeface="Calibri"/>
                <a:cs typeface="Arial"/>
              </a:rPr>
              <a:t>Repair leaks above 500 ppm</a:t>
            </a:r>
          </a:p>
          <a:p>
            <a:r>
              <a:rPr lang="en-US" sz="2400" dirty="0">
                <a:latin typeface="Calibri"/>
                <a:cs typeface="Arial"/>
              </a:rPr>
              <a:t>Potential control strategies</a:t>
            </a:r>
          </a:p>
          <a:p>
            <a:pPr lvl="1"/>
            <a:r>
              <a:rPr lang="en-US" sz="2400" dirty="0">
                <a:latin typeface="Calibri"/>
                <a:cs typeface="Arial"/>
              </a:rPr>
              <a:t>NSPS VVa Method 21 or OGI program for all components</a:t>
            </a:r>
          </a:p>
          <a:p>
            <a:r>
              <a:rPr lang="en-US" sz="2400" dirty="0"/>
              <a:t>Unit-level cost estimates from selected regulatory options in OOOO </a:t>
            </a:r>
          </a:p>
          <a:p>
            <a:pPr marL="457200" lvl="1" indent="0">
              <a:buClr>
                <a:srgbClr val="95B3D7"/>
              </a:buClr>
              <a:buNone/>
            </a:pPr>
            <a:endParaRPr lang="en-US" dirty="0"/>
          </a:p>
          <a:p>
            <a:pPr lvl="1">
              <a:buClr>
                <a:srgbClr val="95B3D7"/>
              </a:buClr>
            </a:pPr>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24</a:t>
            </a:fld>
            <a:endParaRPr lang="en-US" dirty="0"/>
          </a:p>
        </p:txBody>
      </p:sp>
      <p:graphicFrame>
        <p:nvGraphicFramePr>
          <p:cNvPr id="5" name="Table 4">
            <a:extLst>
              <a:ext uri="{FF2B5EF4-FFF2-40B4-BE49-F238E27FC236}">
                <a16:creationId xmlns:a16="http://schemas.microsoft.com/office/drawing/2014/main" id="{15C36E4F-CFA1-4FB9-AFBF-AFCBF60F10E7}"/>
              </a:ext>
            </a:extLst>
          </p:cNvPr>
          <p:cNvGraphicFramePr>
            <a:graphicFrameLocks noGrp="1"/>
          </p:cNvGraphicFramePr>
          <p:nvPr>
            <p:extLst>
              <p:ext uri="{D42A27DB-BD31-4B8C-83A1-F6EECF244321}">
                <p14:modId xmlns:p14="http://schemas.microsoft.com/office/powerpoint/2010/main" val="3490948830"/>
              </p:ext>
            </p:extLst>
          </p:nvPr>
        </p:nvGraphicFramePr>
        <p:xfrm>
          <a:off x="1190131" y="4970211"/>
          <a:ext cx="6552357" cy="670560"/>
        </p:xfrm>
        <a:graphic>
          <a:graphicData uri="http://schemas.openxmlformats.org/drawingml/2006/table">
            <a:tbl>
              <a:tblPr firstRow="1" bandRow="1">
                <a:tableStyleId>{5C22544A-7EE6-4342-B048-85BDC9FD1C3A}</a:tableStyleId>
              </a:tblPr>
              <a:tblGrid>
                <a:gridCol w="1722043">
                  <a:extLst>
                    <a:ext uri="{9D8B030D-6E8A-4147-A177-3AD203B41FA5}">
                      <a16:colId xmlns:a16="http://schemas.microsoft.com/office/drawing/2014/main" val="3912718177"/>
                    </a:ext>
                  </a:extLst>
                </a:gridCol>
                <a:gridCol w="1668371">
                  <a:extLst>
                    <a:ext uri="{9D8B030D-6E8A-4147-A177-3AD203B41FA5}">
                      <a16:colId xmlns:a16="http://schemas.microsoft.com/office/drawing/2014/main" val="1191150122"/>
                    </a:ext>
                  </a:extLst>
                </a:gridCol>
                <a:gridCol w="1946037">
                  <a:extLst>
                    <a:ext uri="{9D8B030D-6E8A-4147-A177-3AD203B41FA5}">
                      <a16:colId xmlns:a16="http://schemas.microsoft.com/office/drawing/2014/main" val="4054793414"/>
                    </a:ext>
                  </a:extLst>
                </a:gridCol>
                <a:gridCol w="1215906">
                  <a:extLst>
                    <a:ext uri="{9D8B030D-6E8A-4147-A177-3AD203B41FA5}">
                      <a16:colId xmlns:a16="http://schemas.microsoft.com/office/drawing/2014/main" val="2436404587"/>
                    </a:ext>
                  </a:extLst>
                </a:gridCol>
              </a:tblGrid>
              <a:tr h="0">
                <a:tc>
                  <a:txBody>
                    <a:bodyPr/>
                    <a:lstStyle/>
                    <a:p>
                      <a:endParaRPr lang="en-US" sz="1600" dirty="0"/>
                    </a:p>
                  </a:txBody>
                  <a:tcPr/>
                </a:tc>
                <a:tc>
                  <a:txBody>
                    <a:bodyPr/>
                    <a:lstStyle/>
                    <a:p>
                      <a:pPr algn="ctr"/>
                      <a:r>
                        <a:rPr lang="en-US" sz="1600" dirty="0"/>
                        <a:t>Capital Cost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Annual Cost*</a:t>
                      </a:r>
                    </a:p>
                  </a:txBody>
                  <a:tcPr/>
                </a:tc>
                <a:tc>
                  <a:txBody>
                    <a:bodyPr/>
                    <a:lstStyle/>
                    <a:p>
                      <a:pPr algn="ctr"/>
                      <a:r>
                        <a:rPr lang="en-US" sz="1600" dirty="0"/>
                        <a:t>VOC $/ton</a:t>
                      </a:r>
                    </a:p>
                  </a:txBody>
                  <a:tcPr/>
                </a:tc>
                <a:extLst>
                  <a:ext uri="{0D108BD9-81ED-4DB2-BD59-A6C34878D82A}">
                    <a16:rowId xmlns:a16="http://schemas.microsoft.com/office/drawing/2014/main" val="960495916"/>
                  </a:ext>
                </a:extLst>
              </a:tr>
              <a:tr h="329161">
                <a:tc>
                  <a:txBody>
                    <a:bodyPr/>
                    <a:lstStyle/>
                    <a:p>
                      <a:r>
                        <a:rPr lang="en-US" sz="1600" dirty="0"/>
                        <a:t>Processing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$9,596</a:t>
                      </a:r>
                    </a:p>
                  </a:txBody>
                  <a:tcPr/>
                </a:tc>
                <a:tc>
                  <a:txBody>
                    <a:bodyPr/>
                    <a:lstStyle/>
                    <a:p>
                      <a:pPr algn="ctr"/>
                      <a:r>
                        <a:rPr lang="en-US" sz="1600" dirty="0"/>
                        <a:t>$14,591</a:t>
                      </a:r>
                    </a:p>
                  </a:txBody>
                  <a:tcPr/>
                </a:tc>
                <a:tc>
                  <a:txBody>
                    <a:bodyPr/>
                    <a:lstStyle/>
                    <a:p>
                      <a:pPr algn="ctr"/>
                      <a:r>
                        <a:rPr lang="en-US" sz="1600" dirty="0"/>
                        <a:t>$3,202</a:t>
                      </a:r>
                    </a:p>
                  </a:txBody>
                  <a:tcPr/>
                </a:tc>
                <a:extLst>
                  <a:ext uri="{0D108BD9-81ED-4DB2-BD59-A6C34878D82A}">
                    <a16:rowId xmlns:a16="http://schemas.microsoft.com/office/drawing/2014/main" val="1609119357"/>
                  </a:ext>
                </a:extLst>
              </a:tr>
            </a:tbl>
          </a:graphicData>
        </a:graphic>
      </p:graphicFrame>
      <p:sp>
        <p:nvSpPr>
          <p:cNvPr id="6" name="TextBox 5">
            <a:extLst>
              <a:ext uri="{FF2B5EF4-FFF2-40B4-BE49-F238E27FC236}">
                <a16:creationId xmlns:a16="http://schemas.microsoft.com/office/drawing/2014/main" id="{E7A2FB53-E728-4BF4-8D45-FB0C01EA362A}"/>
              </a:ext>
            </a:extLst>
          </p:cNvPr>
          <p:cNvSpPr txBox="1"/>
          <p:nvPr/>
        </p:nvSpPr>
        <p:spPr>
          <a:xfrm>
            <a:off x="1190131" y="5640771"/>
            <a:ext cx="6552357" cy="523220"/>
          </a:xfrm>
          <a:prstGeom prst="rect">
            <a:avLst/>
          </a:prstGeom>
          <a:noFill/>
        </p:spPr>
        <p:txBody>
          <a:bodyPr wrap="square" rtlCol="0">
            <a:spAutoFit/>
          </a:bodyPr>
          <a:lstStyle/>
          <a:p>
            <a:r>
              <a:rPr lang="en-US" sz="1400" dirty="0"/>
              <a:t>*Includes initial monitoring and setup, ongoing monitoring surveys, administrative and training costs, and assumes a 7 percent interest rate over equipment lifetime</a:t>
            </a:r>
          </a:p>
        </p:txBody>
      </p:sp>
    </p:spTree>
    <p:extLst>
      <p:ext uri="{BB962C8B-B14F-4D97-AF65-F5344CB8AC3E}">
        <p14:creationId xmlns:p14="http://schemas.microsoft.com/office/powerpoint/2010/main" val="2403176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Storage Vessels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a:xfrm>
            <a:off x="304800" y="1066800"/>
            <a:ext cx="8686800" cy="4484914"/>
          </a:xfrm>
        </p:spPr>
        <p:txBody>
          <a:bodyPr vert="horz" lIns="91440" tIns="45720" rIns="91440" bIns="45720" rtlCol="0" anchor="t">
            <a:normAutofit lnSpcReduction="10000"/>
          </a:bodyPr>
          <a:lstStyle/>
          <a:p>
            <a:r>
              <a:rPr lang="en-US" dirty="0"/>
              <a:t>Current requirements</a:t>
            </a:r>
          </a:p>
          <a:p>
            <a:pPr lvl="1"/>
            <a:r>
              <a:rPr lang="en-US" dirty="0">
                <a:latin typeface="Calibri"/>
                <a:cs typeface="Arial"/>
              </a:rPr>
              <a:t>Storage vessels with a potential to emit (PTE) greater than 6 tons per year of VOC must route emissions to a control device or process</a:t>
            </a:r>
          </a:p>
          <a:p>
            <a:pPr lvl="1"/>
            <a:r>
              <a:rPr lang="en-US" dirty="0">
                <a:latin typeface="Calibri"/>
                <a:cs typeface="Arial"/>
              </a:rPr>
              <a:t>Must determine PTE using the m</a:t>
            </a:r>
            <a:r>
              <a:rPr lang="en-US" dirty="0"/>
              <a:t>aximum average daily throughput - the earliest calculation of daily average throughput during the 30-day PTE evaluation period employing generally accepted methods </a:t>
            </a:r>
            <a:r>
              <a:rPr lang="en-US" dirty="0">
                <a:latin typeface="Calibri"/>
                <a:cs typeface="Arial"/>
              </a:rPr>
              <a:t> </a:t>
            </a:r>
          </a:p>
          <a:p>
            <a:pPr lvl="1"/>
            <a:r>
              <a:rPr lang="en-US" dirty="0">
                <a:latin typeface="Calibri"/>
                <a:cs typeface="Arial"/>
              </a:rPr>
              <a:t>Exempt storage vessels with a capacity greater than 100,000 gallons used to recycle water </a:t>
            </a:r>
          </a:p>
          <a:p>
            <a:r>
              <a:rPr lang="en-US" dirty="0"/>
              <a:t>Potential control strategies</a:t>
            </a:r>
          </a:p>
          <a:p>
            <a:pPr lvl="1"/>
            <a:r>
              <a:rPr lang="en-US" dirty="0">
                <a:latin typeface="Calibri"/>
                <a:cs typeface="Calibri"/>
              </a:rPr>
              <a:t>Reevaluating the current requirements to determine if they continue to be the best system of emission reduction</a:t>
            </a:r>
          </a:p>
          <a:p>
            <a:pPr lvl="1"/>
            <a:r>
              <a:rPr lang="en-US" dirty="0"/>
              <a:t>Considering whether applicability is appropriately defined</a:t>
            </a:r>
            <a:endParaRPr lang="en-US" dirty="0">
              <a:latin typeface="Calibri"/>
              <a:cs typeface="Calibri"/>
            </a:endParaRPr>
          </a:p>
          <a:p>
            <a:r>
              <a:rPr lang="en-US" sz="2000" dirty="0"/>
              <a:t>Unit-level cost estimates from selected regulatory options in OOOO </a:t>
            </a:r>
          </a:p>
          <a:p>
            <a:pPr lvl="1"/>
            <a:endParaRPr lang="en-US" dirty="0">
              <a:latin typeface="Calibri"/>
              <a:cs typeface="Arial"/>
            </a:endParaRPr>
          </a:p>
          <a:p>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25</a:t>
            </a:fld>
            <a:endParaRPr lang="en-US" dirty="0"/>
          </a:p>
        </p:txBody>
      </p:sp>
      <p:graphicFrame>
        <p:nvGraphicFramePr>
          <p:cNvPr id="5" name="Table 4">
            <a:extLst>
              <a:ext uri="{FF2B5EF4-FFF2-40B4-BE49-F238E27FC236}">
                <a16:creationId xmlns:a16="http://schemas.microsoft.com/office/drawing/2014/main" id="{7841539F-E741-461A-97D9-82D4218E82B5}"/>
              </a:ext>
            </a:extLst>
          </p:cNvPr>
          <p:cNvGraphicFramePr>
            <a:graphicFrameLocks noGrp="1"/>
          </p:cNvGraphicFramePr>
          <p:nvPr>
            <p:extLst>
              <p:ext uri="{D42A27DB-BD31-4B8C-83A1-F6EECF244321}">
                <p14:modId xmlns:p14="http://schemas.microsoft.com/office/powerpoint/2010/main" val="3916515480"/>
              </p:ext>
            </p:extLst>
          </p:nvPr>
        </p:nvGraphicFramePr>
        <p:xfrm>
          <a:off x="1384419" y="5320070"/>
          <a:ext cx="5426579" cy="670560"/>
        </p:xfrm>
        <a:graphic>
          <a:graphicData uri="http://schemas.openxmlformats.org/drawingml/2006/table">
            <a:tbl>
              <a:tblPr firstRow="1" bandRow="1">
                <a:tableStyleId>{5C22544A-7EE6-4342-B048-85BDC9FD1C3A}</a:tableStyleId>
              </a:tblPr>
              <a:tblGrid>
                <a:gridCol w="1813932">
                  <a:extLst>
                    <a:ext uri="{9D8B030D-6E8A-4147-A177-3AD203B41FA5}">
                      <a16:colId xmlns:a16="http://schemas.microsoft.com/office/drawing/2014/main" val="1191150122"/>
                    </a:ext>
                  </a:extLst>
                </a:gridCol>
                <a:gridCol w="2083784">
                  <a:extLst>
                    <a:ext uri="{9D8B030D-6E8A-4147-A177-3AD203B41FA5}">
                      <a16:colId xmlns:a16="http://schemas.microsoft.com/office/drawing/2014/main" val="3479726153"/>
                    </a:ext>
                  </a:extLst>
                </a:gridCol>
                <a:gridCol w="1528863">
                  <a:extLst>
                    <a:ext uri="{9D8B030D-6E8A-4147-A177-3AD203B41FA5}">
                      <a16:colId xmlns:a16="http://schemas.microsoft.com/office/drawing/2014/main" val="2436404587"/>
                    </a:ext>
                  </a:extLst>
                </a:gridCol>
              </a:tblGrid>
              <a:tr h="0">
                <a:tc>
                  <a:txBody>
                    <a:bodyPr/>
                    <a:lstStyle/>
                    <a:p>
                      <a:pPr algn="ctr"/>
                      <a:r>
                        <a:rPr lang="en-US" sz="1600" dirty="0"/>
                        <a:t>Capital Cost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Annual Cost*</a:t>
                      </a:r>
                    </a:p>
                  </a:txBody>
                  <a:tcPr/>
                </a:tc>
                <a:tc>
                  <a:txBody>
                    <a:bodyPr/>
                    <a:lstStyle/>
                    <a:p>
                      <a:pPr algn="ctr"/>
                      <a:r>
                        <a:rPr lang="en-US" sz="1600" dirty="0"/>
                        <a:t>VOC $/ton</a:t>
                      </a:r>
                    </a:p>
                  </a:txBody>
                  <a:tcPr/>
                </a:tc>
                <a:extLst>
                  <a:ext uri="{0D108BD9-81ED-4DB2-BD59-A6C34878D82A}">
                    <a16:rowId xmlns:a16="http://schemas.microsoft.com/office/drawing/2014/main" val="960495916"/>
                  </a:ext>
                </a:extLst>
              </a:tr>
              <a:tr h="3291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$77,639</a:t>
                      </a:r>
                    </a:p>
                  </a:txBody>
                  <a:tcPr/>
                </a:tc>
                <a:tc>
                  <a:txBody>
                    <a:bodyPr/>
                    <a:lstStyle/>
                    <a:p>
                      <a:pPr algn="ctr"/>
                      <a:r>
                        <a:rPr lang="en-US" sz="1600" dirty="0"/>
                        <a:t>$23,638</a:t>
                      </a:r>
                    </a:p>
                  </a:txBody>
                  <a:tcPr/>
                </a:tc>
                <a:tc>
                  <a:txBody>
                    <a:bodyPr/>
                    <a:lstStyle/>
                    <a:p>
                      <a:pPr algn="ctr"/>
                      <a:r>
                        <a:rPr lang="en-US" sz="1600" dirty="0"/>
                        <a:t>$242</a:t>
                      </a:r>
                    </a:p>
                  </a:txBody>
                  <a:tcPr/>
                </a:tc>
                <a:extLst>
                  <a:ext uri="{0D108BD9-81ED-4DB2-BD59-A6C34878D82A}">
                    <a16:rowId xmlns:a16="http://schemas.microsoft.com/office/drawing/2014/main" val="1609119357"/>
                  </a:ext>
                </a:extLst>
              </a:tr>
            </a:tbl>
          </a:graphicData>
        </a:graphic>
      </p:graphicFrame>
      <p:sp>
        <p:nvSpPr>
          <p:cNvPr id="6" name="TextBox 5">
            <a:extLst>
              <a:ext uri="{FF2B5EF4-FFF2-40B4-BE49-F238E27FC236}">
                <a16:creationId xmlns:a16="http://schemas.microsoft.com/office/drawing/2014/main" id="{7AA985D0-AF2B-48C5-9705-FA3A00B017E2}"/>
              </a:ext>
            </a:extLst>
          </p:cNvPr>
          <p:cNvSpPr txBox="1"/>
          <p:nvPr/>
        </p:nvSpPr>
        <p:spPr>
          <a:xfrm>
            <a:off x="1384419" y="5973567"/>
            <a:ext cx="7951862" cy="307777"/>
          </a:xfrm>
          <a:prstGeom prst="rect">
            <a:avLst/>
          </a:prstGeom>
          <a:noFill/>
        </p:spPr>
        <p:txBody>
          <a:bodyPr wrap="square" rtlCol="0">
            <a:spAutoFit/>
          </a:bodyPr>
          <a:lstStyle/>
          <a:p>
            <a:r>
              <a:rPr lang="en-US" sz="1400" dirty="0"/>
              <a:t>* Assumes a 7 percent interest rate over equipment lifetime</a:t>
            </a:r>
          </a:p>
        </p:txBody>
      </p:sp>
    </p:spTree>
    <p:extLst>
      <p:ext uri="{BB962C8B-B14F-4D97-AF65-F5344CB8AC3E}">
        <p14:creationId xmlns:p14="http://schemas.microsoft.com/office/powerpoint/2010/main" val="997805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8116-F37B-4A5C-A95E-110300BA11D0}"/>
              </a:ext>
            </a:extLst>
          </p:cNvPr>
          <p:cNvSpPr>
            <a:spLocks noGrp="1"/>
          </p:cNvSpPr>
          <p:nvPr>
            <p:ph type="title"/>
          </p:nvPr>
        </p:nvSpPr>
        <p:spPr/>
        <p:txBody>
          <a:bodyPr/>
          <a:lstStyle/>
          <a:p>
            <a:r>
              <a:rPr lang="en-US" dirty="0"/>
              <a:t>Well Completions</a:t>
            </a:r>
          </a:p>
        </p:txBody>
      </p:sp>
      <p:sp>
        <p:nvSpPr>
          <p:cNvPr id="3" name="Content Placeholder 2">
            <a:extLst>
              <a:ext uri="{FF2B5EF4-FFF2-40B4-BE49-F238E27FC236}">
                <a16:creationId xmlns:a16="http://schemas.microsoft.com/office/drawing/2014/main" id="{D28FA439-CCCD-4A34-A1EA-5CBB2FE9A1C0}"/>
              </a:ext>
            </a:extLst>
          </p:cNvPr>
          <p:cNvSpPr>
            <a:spLocks noGrp="1"/>
          </p:cNvSpPr>
          <p:nvPr>
            <p:ph idx="1"/>
          </p:nvPr>
        </p:nvSpPr>
        <p:spPr>
          <a:xfrm>
            <a:off x="304800" y="912976"/>
            <a:ext cx="8686800" cy="4587551"/>
          </a:xfrm>
        </p:spPr>
        <p:txBody>
          <a:bodyPr vert="horz" lIns="91440" tIns="45720" rIns="91440" bIns="45720" rtlCol="0" anchor="t">
            <a:normAutofit fontScale="92500" lnSpcReduction="10000"/>
          </a:bodyPr>
          <a:lstStyle/>
          <a:p>
            <a:r>
              <a:rPr lang="en-US" dirty="0"/>
              <a:t>Current requirements</a:t>
            </a:r>
          </a:p>
          <a:p>
            <a:pPr lvl="1"/>
            <a:r>
              <a:rPr lang="en-US" dirty="0">
                <a:latin typeface="Calibri"/>
                <a:cs typeface="Arial"/>
              </a:rPr>
              <a:t>Subcategory 1 (non-wildcat, non-delineation) wells must conduct a reduced emissions completion (REC) using a completion combustion device, and have a separator onsite during the flowback period of a well completion operation following hydraulic fracturing or refracturing</a:t>
            </a:r>
            <a:endParaRPr lang="en-US" dirty="0"/>
          </a:p>
          <a:p>
            <a:pPr lvl="1">
              <a:buClr>
                <a:srgbClr val="95B3D7"/>
              </a:buClr>
            </a:pPr>
            <a:r>
              <a:rPr lang="en-US" dirty="0">
                <a:latin typeface="Calibri"/>
                <a:cs typeface="Arial"/>
              </a:rPr>
              <a:t>Subcategory 2 (wildcat, delineation, or low pressure) wells must use a completion combustion device during a well completion operation following hydraulic fracturing or refracturing</a:t>
            </a:r>
          </a:p>
          <a:p>
            <a:pPr lvl="1">
              <a:buClr>
                <a:srgbClr val="95B3D7"/>
              </a:buClr>
            </a:pPr>
            <a:r>
              <a:rPr lang="en-US" dirty="0">
                <a:latin typeface="Calibri"/>
                <a:cs typeface="Arial"/>
              </a:rPr>
              <a:t>Heavy oil wells are exempt from well completion requirements</a:t>
            </a:r>
          </a:p>
          <a:p>
            <a:r>
              <a:rPr lang="en-US" dirty="0"/>
              <a:t>Potential control strategies</a:t>
            </a:r>
          </a:p>
          <a:p>
            <a:pPr lvl="1"/>
            <a:r>
              <a:rPr lang="en-US" dirty="0">
                <a:latin typeface="Calibri"/>
                <a:cs typeface="Calibri"/>
              </a:rPr>
              <a:t>Reevaluating the current requirements to determine if they continue to be the best system of emission reduction</a:t>
            </a:r>
          </a:p>
          <a:p>
            <a:pPr lvl="1"/>
            <a:r>
              <a:rPr lang="en-US" dirty="0"/>
              <a:t>Considering whether applicability is appropriately defined</a:t>
            </a:r>
          </a:p>
          <a:p>
            <a:r>
              <a:rPr lang="en-US" sz="2000" dirty="0"/>
              <a:t>Unit-level cost estimates from selected regulatory options in OOOO and OOOOa</a:t>
            </a:r>
            <a:r>
              <a:rPr lang="en-US" dirty="0"/>
              <a:t>	</a:t>
            </a:r>
          </a:p>
          <a:p>
            <a:pPr lvl="1"/>
            <a:endParaRPr lang="en-US" dirty="0"/>
          </a:p>
        </p:txBody>
      </p:sp>
      <p:sp>
        <p:nvSpPr>
          <p:cNvPr id="4" name="Slide Number Placeholder 3">
            <a:extLst>
              <a:ext uri="{FF2B5EF4-FFF2-40B4-BE49-F238E27FC236}">
                <a16:creationId xmlns:a16="http://schemas.microsoft.com/office/drawing/2014/main" id="{52F9A5C1-6132-481B-A764-3462052B429B}"/>
              </a:ext>
            </a:extLst>
          </p:cNvPr>
          <p:cNvSpPr>
            <a:spLocks noGrp="1"/>
          </p:cNvSpPr>
          <p:nvPr>
            <p:ph type="sldNum" sz="quarter" idx="12"/>
          </p:nvPr>
        </p:nvSpPr>
        <p:spPr/>
        <p:txBody>
          <a:bodyPr/>
          <a:lstStyle/>
          <a:p>
            <a:fld id="{43BE43C1-65F0-4FE4-BADA-C47078FE10C5}" type="slidenum">
              <a:rPr lang="en-US" smtClean="0"/>
              <a:pPr/>
              <a:t>26</a:t>
            </a:fld>
            <a:endParaRPr lang="en-US" dirty="0"/>
          </a:p>
        </p:txBody>
      </p:sp>
      <p:graphicFrame>
        <p:nvGraphicFramePr>
          <p:cNvPr id="6" name="Table 5">
            <a:extLst>
              <a:ext uri="{FF2B5EF4-FFF2-40B4-BE49-F238E27FC236}">
                <a16:creationId xmlns:a16="http://schemas.microsoft.com/office/drawing/2014/main" id="{B8FF553C-762D-4D37-A96A-08F55EF03A18}"/>
              </a:ext>
            </a:extLst>
          </p:cNvPr>
          <p:cNvGraphicFramePr>
            <a:graphicFrameLocks noGrp="1"/>
          </p:cNvGraphicFramePr>
          <p:nvPr>
            <p:extLst>
              <p:ext uri="{D42A27DB-BD31-4B8C-83A1-F6EECF244321}">
                <p14:modId xmlns:p14="http://schemas.microsoft.com/office/powerpoint/2010/main" val="2141490568"/>
              </p:ext>
            </p:extLst>
          </p:nvPr>
        </p:nvGraphicFramePr>
        <p:xfrm>
          <a:off x="1014317" y="5102987"/>
          <a:ext cx="7115365" cy="1152121"/>
        </p:xfrm>
        <a:graphic>
          <a:graphicData uri="http://schemas.openxmlformats.org/drawingml/2006/table">
            <a:tbl>
              <a:tblPr firstRow="1" bandRow="1">
                <a:tableStyleId>{5C22544A-7EE6-4342-B048-85BDC9FD1C3A}</a:tableStyleId>
              </a:tblPr>
              <a:tblGrid>
                <a:gridCol w="2874236">
                  <a:extLst>
                    <a:ext uri="{9D8B030D-6E8A-4147-A177-3AD203B41FA5}">
                      <a16:colId xmlns:a16="http://schemas.microsoft.com/office/drawing/2014/main" val="3912718177"/>
                    </a:ext>
                  </a:extLst>
                </a:gridCol>
                <a:gridCol w="1402959">
                  <a:extLst>
                    <a:ext uri="{9D8B030D-6E8A-4147-A177-3AD203B41FA5}">
                      <a16:colId xmlns:a16="http://schemas.microsoft.com/office/drawing/2014/main" val="3707725997"/>
                    </a:ext>
                  </a:extLst>
                </a:gridCol>
                <a:gridCol w="1402959">
                  <a:extLst>
                    <a:ext uri="{9D8B030D-6E8A-4147-A177-3AD203B41FA5}">
                      <a16:colId xmlns:a16="http://schemas.microsoft.com/office/drawing/2014/main" val="2436404587"/>
                    </a:ext>
                  </a:extLst>
                </a:gridCol>
                <a:gridCol w="1435211">
                  <a:extLst>
                    <a:ext uri="{9D8B030D-6E8A-4147-A177-3AD203B41FA5}">
                      <a16:colId xmlns:a16="http://schemas.microsoft.com/office/drawing/2014/main" val="2617846238"/>
                    </a:ext>
                  </a:extLst>
                </a:gridCol>
              </a:tblGrid>
              <a:tr h="0">
                <a:tc>
                  <a:txBody>
                    <a:bodyPr/>
                    <a:lstStyle/>
                    <a:p>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Annual Cost*</a:t>
                      </a:r>
                    </a:p>
                  </a:txBody>
                  <a:tcPr/>
                </a:tc>
                <a:tc>
                  <a:txBody>
                    <a:bodyPr/>
                    <a:lstStyle/>
                    <a:p>
                      <a:pPr algn="ctr"/>
                      <a:r>
                        <a:rPr lang="en-US" sz="1400" dirty="0"/>
                        <a:t>VOC $/ton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Methane $/ton</a:t>
                      </a:r>
                    </a:p>
                  </a:txBody>
                  <a:tcPr/>
                </a:tc>
                <a:extLst>
                  <a:ext uri="{0D108BD9-81ED-4DB2-BD59-A6C34878D82A}">
                    <a16:rowId xmlns:a16="http://schemas.microsoft.com/office/drawing/2014/main" val="960495916"/>
                  </a:ext>
                </a:extLst>
              </a:tr>
              <a:tr h="329161">
                <a:tc>
                  <a:txBody>
                    <a:bodyPr/>
                    <a:lstStyle/>
                    <a:p>
                      <a:r>
                        <a:rPr lang="en-US" sz="1400" dirty="0"/>
                        <a:t>Reduced Emissions Completion (REC) </a:t>
                      </a:r>
                    </a:p>
                  </a:txBody>
                  <a:tcPr/>
                </a:tc>
                <a:tc>
                  <a:txBody>
                    <a:bodyPr/>
                    <a:lstStyle/>
                    <a:p>
                      <a:pPr algn="ctr"/>
                      <a:r>
                        <a:rPr lang="en-US" sz="1400" dirty="0"/>
                        <a:t>$15,074</a:t>
                      </a:r>
                    </a:p>
                  </a:txBody>
                  <a:tcPr/>
                </a:tc>
                <a:tc>
                  <a:txBody>
                    <a:bodyPr/>
                    <a:lstStyle/>
                    <a:p>
                      <a:pPr algn="ctr"/>
                      <a:r>
                        <a:rPr lang="en-US" sz="1400" dirty="0"/>
                        <a:t>$2,057</a:t>
                      </a:r>
                    </a:p>
                  </a:txBody>
                  <a:tcPr/>
                </a:tc>
                <a:tc>
                  <a:txBody>
                    <a:bodyPr/>
                    <a:lstStyle/>
                    <a:p>
                      <a:pPr algn="ctr"/>
                      <a:r>
                        <a:rPr lang="en-US" sz="1400" dirty="0"/>
                        <a:t>$1,724</a:t>
                      </a:r>
                    </a:p>
                  </a:txBody>
                  <a:tcPr/>
                </a:tc>
                <a:extLst>
                  <a:ext uri="{0D108BD9-81ED-4DB2-BD59-A6C34878D82A}">
                    <a16:rowId xmlns:a16="http://schemas.microsoft.com/office/drawing/2014/main" val="2936881413"/>
                  </a:ext>
                </a:extLst>
              </a:tr>
              <a:tr h="329161">
                <a:tc>
                  <a:txBody>
                    <a:bodyPr/>
                    <a:lstStyle/>
                    <a:p>
                      <a:r>
                        <a:rPr lang="en-US" sz="1400" dirty="0"/>
                        <a:t>REC and Completion Combustion Device</a:t>
                      </a:r>
                    </a:p>
                  </a:txBody>
                  <a:tcPr/>
                </a:tc>
                <a:tc>
                  <a:txBody>
                    <a:bodyPr/>
                    <a:lstStyle/>
                    <a:p>
                      <a:pPr algn="ctr"/>
                      <a:r>
                        <a:rPr lang="en-US" sz="1400" dirty="0"/>
                        <a:t>$19,245</a:t>
                      </a:r>
                    </a:p>
                  </a:txBody>
                  <a:tcPr/>
                </a:tc>
                <a:tc>
                  <a:txBody>
                    <a:bodyPr/>
                    <a:lstStyle/>
                    <a:p>
                      <a:pPr algn="ctr"/>
                      <a:r>
                        <a:rPr lang="en-US" sz="1400" dirty="0"/>
                        <a:t>$2,489</a:t>
                      </a:r>
                    </a:p>
                  </a:txBody>
                  <a:tcPr/>
                </a:tc>
                <a:tc>
                  <a:txBody>
                    <a:bodyPr/>
                    <a:lstStyle/>
                    <a:p>
                      <a:pPr algn="ctr"/>
                      <a:r>
                        <a:rPr lang="en-US" sz="1400" dirty="0"/>
                        <a:t>$2,084</a:t>
                      </a:r>
                    </a:p>
                  </a:txBody>
                  <a:tcPr/>
                </a:tc>
                <a:extLst>
                  <a:ext uri="{0D108BD9-81ED-4DB2-BD59-A6C34878D82A}">
                    <a16:rowId xmlns:a16="http://schemas.microsoft.com/office/drawing/2014/main" val="1609119357"/>
                  </a:ext>
                </a:extLst>
              </a:tr>
            </a:tbl>
          </a:graphicData>
        </a:graphic>
      </p:graphicFrame>
      <p:sp>
        <p:nvSpPr>
          <p:cNvPr id="7" name="TextBox 6">
            <a:extLst>
              <a:ext uri="{FF2B5EF4-FFF2-40B4-BE49-F238E27FC236}">
                <a16:creationId xmlns:a16="http://schemas.microsoft.com/office/drawing/2014/main" id="{EF2EAA72-B712-4944-830D-0CFB1EE121D2}"/>
              </a:ext>
            </a:extLst>
          </p:cNvPr>
          <p:cNvSpPr txBox="1"/>
          <p:nvPr/>
        </p:nvSpPr>
        <p:spPr>
          <a:xfrm>
            <a:off x="931492" y="6255108"/>
            <a:ext cx="7951862" cy="307777"/>
          </a:xfrm>
          <a:prstGeom prst="rect">
            <a:avLst/>
          </a:prstGeom>
          <a:noFill/>
        </p:spPr>
        <p:txBody>
          <a:bodyPr wrap="square" rtlCol="0">
            <a:spAutoFit/>
          </a:bodyPr>
          <a:lstStyle/>
          <a:p>
            <a:r>
              <a:rPr lang="en-US" sz="1400" dirty="0"/>
              <a:t>*One-time event. Annual costs are assumed to be the same as capital costs.</a:t>
            </a:r>
          </a:p>
        </p:txBody>
      </p:sp>
    </p:spTree>
    <p:extLst>
      <p:ext uri="{BB962C8B-B14F-4D97-AF65-F5344CB8AC3E}">
        <p14:creationId xmlns:p14="http://schemas.microsoft.com/office/powerpoint/2010/main" val="941489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03DB-6207-46D8-ABCC-FF1899BA6721}"/>
              </a:ext>
            </a:extLst>
          </p:cNvPr>
          <p:cNvSpPr>
            <a:spLocks noGrp="1"/>
          </p:cNvSpPr>
          <p:nvPr>
            <p:ph type="title"/>
          </p:nvPr>
        </p:nvSpPr>
        <p:spPr/>
        <p:txBody>
          <a:bodyPr>
            <a:normAutofit/>
          </a:bodyPr>
          <a:lstStyle/>
          <a:p>
            <a:r>
              <a:rPr lang="en-US" dirty="0"/>
              <a:t>Reporting and Recordkeeping</a:t>
            </a:r>
          </a:p>
        </p:txBody>
      </p:sp>
      <p:sp>
        <p:nvSpPr>
          <p:cNvPr id="3" name="Content Placeholder 2">
            <a:extLst>
              <a:ext uri="{FF2B5EF4-FFF2-40B4-BE49-F238E27FC236}">
                <a16:creationId xmlns:a16="http://schemas.microsoft.com/office/drawing/2014/main" id="{CE438F7A-1ACD-4193-9C6A-D6BC6563A9D9}"/>
              </a:ext>
            </a:extLst>
          </p:cNvPr>
          <p:cNvSpPr>
            <a:spLocks noGrp="1"/>
          </p:cNvSpPr>
          <p:nvPr>
            <p:ph idx="1"/>
          </p:nvPr>
        </p:nvSpPr>
        <p:spPr/>
        <p:txBody>
          <a:bodyPr vert="horz" lIns="91440" tIns="45720" rIns="91440" bIns="45720" rtlCol="0" anchor="t">
            <a:noAutofit/>
          </a:bodyPr>
          <a:lstStyle/>
          <a:p>
            <a:r>
              <a:rPr lang="en-US" sz="2000" dirty="0">
                <a:latin typeface="Calibri"/>
                <a:cs typeface="Arial"/>
              </a:rPr>
              <a:t>The </a:t>
            </a:r>
            <a:r>
              <a:rPr lang="en-US" sz="2000" dirty="0"/>
              <a:t>2020 Technical Rule successfully reduced recordkeeping and reporting burden by streamlining and removing several requirements:</a:t>
            </a:r>
            <a:endParaRPr lang="en-US" sz="2000" dirty="0">
              <a:latin typeface="Calibri"/>
              <a:cs typeface="Arial"/>
            </a:endParaRPr>
          </a:p>
          <a:p>
            <a:pPr lvl="1"/>
            <a:r>
              <a:rPr lang="en-US" sz="1800" dirty="0"/>
              <a:t>Recordkeeping and reporting requirements for well completions</a:t>
            </a:r>
          </a:p>
          <a:p>
            <a:pPr lvl="1"/>
            <a:r>
              <a:rPr lang="en-US" sz="1800" dirty="0"/>
              <a:t>Digital photo for each monitoring survey performed</a:t>
            </a:r>
          </a:p>
          <a:p>
            <a:pPr lvl="1"/>
            <a:r>
              <a:rPr lang="en-US" sz="1800" dirty="0"/>
              <a:t>Number and type of fugitive emissions components or digital photo of fugitive emissions components that are not repaired during the monitoring survey </a:t>
            </a:r>
          </a:p>
          <a:p>
            <a:pPr lvl="1" fontAlgn="base"/>
            <a:r>
              <a:rPr lang="en-US" sz="1800" dirty="0"/>
              <a:t>Name or ID of operator</a:t>
            </a:r>
          </a:p>
          <a:p>
            <a:pPr lvl="1" fontAlgn="base"/>
            <a:r>
              <a:rPr lang="en-US" sz="1800" dirty="0"/>
              <a:t>Number and type of difficult-to-monitor and unsafe-to-monitor components</a:t>
            </a:r>
          </a:p>
          <a:p>
            <a:pPr lvl="1" fontAlgn="base"/>
            <a:r>
              <a:rPr lang="en-US" sz="1800" dirty="0"/>
              <a:t>Ambient temperature, sky conditions, and maximum wind speed</a:t>
            </a:r>
          </a:p>
          <a:p>
            <a:pPr lvl="1" fontAlgn="base"/>
            <a:r>
              <a:rPr lang="en-US" sz="1800" dirty="0"/>
              <a:t>Date of successful repair</a:t>
            </a:r>
          </a:p>
          <a:p>
            <a:pPr lvl="1" fontAlgn="base"/>
            <a:r>
              <a:rPr lang="en-US" sz="1800" dirty="0"/>
              <a:t>Type of instrument used for resurvey</a:t>
            </a:r>
            <a:endParaRPr lang="en-US" sz="2000" dirty="0">
              <a:latin typeface="Calibri"/>
              <a:cs typeface="Arial"/>
            </a:endParaRPr>
          </a:p>
          <a:p>
            <a:r>
              <a:rPr lang="en-US" sz="2000" dirty="0">
                <a:latin typeface="Calibri"/>
                <a:cs typeface="Arial"/>
              </a:rPr>
              <a:t>This streamlining resulted in an annualized reduction of burden of approximately 30 percent for well sites and gathering and boosting stations </a:t>
            </a:r>
            <a:endParaRPr lang="en-US" sz="2000" dirty="0"/>
          </a:p>
          <a:p>
            <a:pPr>
              <a:buClr>
                <a:srgbClr val="95B3D7"/>
              </a:buClr>
            </a:pPr>
            <a:r>
              <a:rPr lang="en-US" sz="2000" dirty="0">
                <a:latin typeface="Calibri"/>
                <a:cs typeface="Arial"/>
              </a:rPr>
              <a:t>EPA finalized the E-reporting template in April 2021</a:t>
            </a:r>
          </a:p>
          <a:p>
            <a:pPr lvl="1">
              <a:buClr>
                <a:srgbClr val="95B3D7"/>
              </a:buClr>
            </a:pPr>
            <a:r>
              <a:rPr lang="en-US" sz="1800" dirty="0">
                <a:latin typeface="Calibri"/>
                <a:cs typeface="Arial"/>
                <a:hlinkClick r:id="rId2"/>
              </a:rPr>
              <a:t>https://www.epa.gov/controlling-air-pollution-oil-and-natural-gas-industry/implementation-oil-and-natural-gas-air#report</a:t>
            </a:r>
            <a:r>
              <a:rPr lang="en-US" sz="1800" dirty="0">
                <a:latin typeface="Calibri"/>
                <a:cs typeface="Arial"/>
              </a:rPr>
              <a:t>    </a:t>
            </a:r>
            <a:endParaRPr lang="en-US" sz="1800" dirty="0">
              <a:highlight>
                <a:srgbClr val="FFFF00"/>
              </a:highlight>
              <a:latin typeface="Calibri"/>
              <a:cs typeface="Arial"/>
            </a:endParaRPr>
          </a:p>
          <a:p>
            <a:pPr lvl="1"/>
            <a:endParaRPr lang="en-US" sz="400" dirty="0"/>
          </a:p>
          <a:p>
            <a:endParaRPr lang="en-US" sz="500" dirty="0"/>
          </a:p>
          <a:p>
            <a:endParaRPr lang="en-US" sz="500" dirty="0"/>
          </a:p>
        </p:txBody>
      </p:sp>
      <p:sp>
        <p:nvSpPr>
          <p:cNvPr id="4" name="Slide Number Placeholder 3">
            <a:extLst>
              <a:ext uri="{FF2B5EF4-FFF2-40B4-BE49-F238E27FC236}">
                <a16:creationId xmlns:a16="http://schemas.microsoft.com/office/drawing/2014/main" id="{A754C4C9-7F2E-4267-A7D8-1C46E8ADCB27}"/>
              </a:ext>
            </a:extLst>
          </p:cNvPr>
          <p:cNvSpPr>
            <a:spLocks noGrp="1"/>
          </p:cNvSpPr>
          <p:nvPr>
            <p:ph type="sldNum" sz="quarter" idx="12"/>
          </p:nvPr>
        </p:nvSpPr>
        <p:spPr/>
        <p:txBody>
          <a:bodyPr/>
          <a:lstStyle/>
          <a:p>
            <a:fld id="{43BE43C1-65F0-4FE4-BADA-C47078FE10C5}" type="slidenum">
              <a:rPr lang="en-US" smtClean="0"/>
              <a:pPr/>
              <a:t>27</a:t>
            </a:fld>
            <a:endParaRPr lang="en-US" dirty="0"/>
          </a:p>
        </p:txBody>
      </p:sp>
    </p:spTree>
    <p:extLst>
      <p:ext uri="{BB962C8B-B14F-4D97-AF65-F5344CB8AC3E}">
        <p14:creationId xmlns:p14="http://schemas.microsoft.com/office/powerpoint/2010/main" val="2894392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75F0-D2EF-4FEB-8A4D-7F9CA0B77F99}"/>
              </a:ext>
            </a:extLst>
          </p:cNvPr>
          <p:cNvSpPr>
            <a:spLocks noGrp="1"/>
          </p:cNvSpPr>
          <p:nvPr>
            <p:ph type="title"/>
          </p:nvPr>
        </p:nvSpPr>
        <p:spPr/>
        <p:txBody>
          <a:bodyPr>
            <a:normAutofit/>
          </a:bodyPr>
          <a:lstStyle/>
          <a:p>
            <a:r>
              <a:rPr lang="en-US" dirty="0">
                <a:latin typeface="Calibri"/>
                <a:cs typeface="Arial"/>
              </a:rPr>
              <a:t>Other Federal Regulations</a:t>
            </a:r>
            <a:endParaRPr lang="en-US" dirty="0"/>
          </a:p>
        </p:txBody>
      </p:sp>
      <p:sp>
        <p:nvSpPr>
          <p:cNvPr id="3" name="Content Placeholder 2">
            <a:extLst>
              <a:ext uri="{FF2B5EF4-FFF2-40B4-BE49-F238E27FC236}">
                <a16:creationId xmlns:a16="http://schemas.microsoft.com/office/drawing/2014/main" id="{E6650FD2-07D1-4603-AD49-7D0BEB5E4168}"/>
              </a:ext>
            </a:extLst>
          </p:cNvPr>
          <p:cNvSpPr>
            <a:spLocks noGrp="1"/>
          </p:cNvSpPr>
          <p:nvPr>
            <p:ph idx="1"/>
          </p:nvPr>
        </p:nvSpPr>
        <p:spPr>
          <a:xfrm>
            <a:off x="325348" y="1233980"/>
            <a:ext cx="8686800" cy="4676932"/>
          </a:xfrm>
        </p:spPr>
        <p:txBody>
          <a:bodyPr vert="horz" lIns="91440" tIns="45720" rIns="91440" bIns="45720" rtlCol="0" anchor="t">
            <a:noAutofit/>
          </a:bodyPr>
          <a:lstStyle/>
          <a:p>
            <a:r>
              <a:rPr lang="en-US" dirty="0">
                <a:latin typeface="Calibri"/>
                <a:cs typeface="Arial"/>
              </a:rPr>
              <a:t>Several federal agencies have regulations that impact oil and gas development, but we haven’t identified any overlap or conflict with OOOO and OOOOa</a:t>
            </a:r>
          </a:p>
          <a:p>
            <a:pPr lvl="1"/>
            <a:r>
              <a:rPr lang="en-US" dirty="0">
                <a:latin typeface="Calibri"/>
                <a:cs typeface="Arial"/>
              </a:rPr>
              <a:t>Department of the Interior - Bureau of Land Management</a:t>
            </a:r>
          </a:p>
          <a:p>
            <a:pPr lvl="1"/>
            <a:r>
              <a:rPr lang="en-US" dirty="0">
                <a:latin typeface="Calibri"/>
                <a:cs typeface="Arial"/>
              </a:rPr>
              <a:t>Department of Transportation - Pipeline and Hazard Materials Safety Administration</a:t>
            </a:r>
          </a:p>
          <a:p>
            <a:pPr lvl="1"/>
            <a:r>
              <a:rPr lang="en-US" dirty="0">
                <a:latin typeface="Calibri"/>
                <a:cs typeface="Arial"/>
              </a:rPr>
              <a:t>Department of Energy - Federal Energy Regulatory Commission </a:t>
            </a:r>
          </a:p>
          <a:p>
            <a:r>
              <a:rPr lang="en-US" dirty="0"/>
              <a:t>Are there other federal rules that apply to small businesses that may overlap with this action?</a:t>
            </a:r>
          </a:p>
          <a:p>
            <a:r>
              <a:rPr lang="en-US" dirty="0"/>
              <a:t>Are there any other federal agencies that impact your business (e.g., </a:t>
            </a:r>
            <a:r>
              <a:rPr lang="en-US" dirty="0">
                <a:latin typeface="Calibri"/>
                <a:cs typeface="Arial"/>
              </a:rPr>
              <a:t>Department of Labor – Occupational Safety and Health Administration requirements for equipment)?</a:t>
            </a:r>
          </a:p>
          <a:p>
            <a:endParaRPr lang="en-US" dirty="0">
              <a:latin typeface="Calibri"/>
              <a:cs typeface="Arial"/>
            </a:endParaRPr>
          </a:p>
        </p:txBody>
      </p:sp>
      <p:sp>
        <p:nvSpPr>
          <p:cNvPr id="4" name="Slide Number Placeholder 3">
            <a:extLst>
              <a:ext uri="{FF2B5EF4-FFF2-40B4-BE49-F238E27FC236}">
                <a16:creationId xmlns:a16="http://schemas.microsoft.com/office/drawing/2014/main" id="{12555A63-AB08-42F2-8C8B-A58924019645}"/>
              </a:ext>
            </a:extLst>
          </p:cNvPr>
          <p:cNvSpPr>
            <a:spLocks noGrp="1"/>
          </p:cNvSpPr>
          <p:nvPr>
            <p:ph type="sldNum" sz="quarter" idx="12"/>
          </p:nvPr>
        </p:nvSpPr>
        <p:spPr/>
        <p:txBody>
          <a:bodyPr/>
          <a:lstStyle/>
          <a:p>
            <a:fld id="{43BE43C1-65F0-4FE4-BADA-C47078FE10C5}" type="slidenum">
              <a:rPr lang="en-US" smtClean="0"/>
              <a:pPr/>
              <a:t>28</a:t>
            </a:fld>
            <a:endParaRPr lang="en-US" dirty="0"/>
          </a:p>
        </p:txBody>
      </p:sp>
    </p:spTree>
    <p:extLst>
      <p:ext uri="{BB962C8B-B14F-4D97-AF65-F5344CB8AC3E}">
        <p14:creationId xmlns:p14="http://schemas.microsoft.com/office/powerpoint/2010/main" val="1642400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B4E33-8B41-41D1-97E9-3DFC1BA99BB2}"/>
              </a:ext>
            </a:extLst>
          </p:cNvPr>
          <p:cNvSpPr>
            <a:spLocks noGrp="1"/>
          </p:cNvSpPr>
          <p:nvPr>
            <p:ph type="title"/>
          </p:nvPr>
        </p:nvSpPr>
        <p:spPr/>
        <p:txBody>
          <a:bodyPr/>
          <a:lstStyle/>
          <a:p>
            <a:r>
              <a:rPr lang="en-US" dirty="0"/>
              <a:t>Preliminary Schedule</a:t>
            </a:r>
          </a:p>
        </p:txBody>
      </p:sp>
      <p:graphicFrame>
        <p:nvGraphicFramePr>
          <p:cNvPr id="5" name="Table 5">
            <a:extLst>
              <a:ext uri="{FF2B5EF4-FFF2-40B4-BE49-F238E27FC236}">
                <a16:creationId xmlns:a16="http://schemas.microsoft.com/office/drawing/2014/main" id="{FB75FF50-BC50-441F-988E-14AE7122949C}"/>
              </a:ext>
            </a:extLst>
          </p:cNvPr>
          <p:cNvGraphicFramePr>
            <a:graphicFrameLocks noGrp="1"/>
          </p:cNvGraphicFramePr>
          <p:nvPr>
            <p:ph idx="1"/>
            <p:extLst>
              <p:ext uri="{D42A27DB-BD31-4B8C-83A1-F6EECF244321}">
                <p14:modId xmlns:p14="http://schemas.microsoft.com/office/powerpoint/2010/main" val="2623029990"/>
              </p:ext>
            </p:extLst>
          </p:nvPr>
        </p:nvGraphicFramePr>
        <p:xfrm>
          <a:off x="1716055" y="1743075"/>
          <a:ext cx="5711890" cy="1849120"/>
        </p:xfrm>
        <a:graphic>
          <a:graphicData uri="http://schemas.openxmlformats.org/drawingml/2006/table">
            <a:tbl>
              <a:tblPr firstRow="1" bandRow="1">
                <a:tableStyleId>{5C22544A-7EE6-4342-B048-85BDC9FD1C3A}</a:tableStyleId>
              </a:tblPr>
              <a:tblGrid>
                <a:gridCol w="3052666">
                  <a:extLst>
                    <a:ext uri="{9D8B030D-6E8A-4147-A177-3AD203B41FA5}">
                      <a16:colId xmlns:a16="http://schemas.microsoft.com/office/drawing/2014/main" val="4113238955"/>
                    </a:ext>
                  </a:extLst>
                </a:gridCol>
                <a:gridCol w="2659224">
                  <a:extLst>
                    <a:ext uri="{9D8B030D-6E8A-4147-A177-3AD203B41FA5}">
                      <a16:colId xmlns:a16="http://schemas.microsoft.com/office/drawing/2014/main" val="3755272002"/>
                    </a:ext>
                  </a:extLst>
                </a:gridCol>
              </a:tblGrid>
              <a:tr h="370840">
                <a:tc>
                  <a:txBody>
                    <a:bodyPr/>
                    <a:lstStyle/>
                    <a:p>
                      <a:r>
                        <a:rPr lang="en-US" dirty="0"/>
                        <a:t>Milestone</a:t>
                      </a:r>
                    </a:p>
                  </a:txBody>
                  <a:tcPr/>
                </a:tc>
                <a:tc>
                  <a:txBody>
                    <a:bodyPr/>
                    <a:lstStyle/>
                    <a:p>
                      <a:r>
                        <a:rPr lang="en-US" dirty="0"/>
                        <a:t>Date</a:t>
                      </a:r>
                    </a:p>
                  </a:txBody>
                  <a:tcPr/>
                </a:tc>
                <a:extLst>
                  <a:ext uri="{0D108BD9-81ED-4DB2-BD59-A6C34878D82A}">
                    <a16:rowId xmlns:a16="http://schemas.microsoft.com/office/drawing/2014/main" val="922976979"/>
                  </a:ext>
                </a:extLst>
              </a:tr>
              <a:tr h="370840">
                <a:tc>
                  <a:txBody>
                    <a:bodyPr/>
                    <a:lstStyle/>
                    <a:p>
                      <a:r>
                        <a:rPr lang="en-US" dirty="0"/>
                        <a:t>Convene SBAR Panel</a:t>
                      </a:r>
                    </a:p>
                  </a:txBody>
                  <a:tcPr/>
                </a:tc>
                <a:tc>
                  <a:txBody>
                    <a:bodyPr/>
                    <a:lstStyle/>
                    <a:p>
                      <a:pPr algn="l"/>
                      <a:r>
                        <a:rPr lang="en-US" dirty="0"/>
                        <a:t>Mid-July 2021</a:t>
                      </a:r>
                    </a:p>
                  </a:txBody>
                  <a:tcPr/>
                </a:tc>
                <a:extLst>
                  <a:ext uri="{0D108BD9-81ED-4DB2-BD59-A6C34878D82A}">
                    <a16:rowId xmlns:a16="http://schemas.microsoft.com/office/drawing/2014/main" val="459141389"/>
                  </a:ext>
                </a:extLst>
              </a:tr>
              <a:tr h="370840">
                <a:tc>
                  <a:txBody>
                    <a:bodyPr/>
                    <a:lstStyle/>
                    <a:p>
                      <a:r>
                        <a:rPr lang="en-US" dirty="0"/>
                        <a:t>Panel Meeting</a:t>
                      </a:r>
                    </a:p>
                  </a:txBody>
                  <a:tcPr/>
                </a:tc>
                <a:tc>
                  <a:txBody>
                    <a:bodyPr/>
                    <a:lstStyle/>
                    <a:p>
                      <a:pPr algn="l"/>
                      <a:r>
                        <a:rPr lang="en-US" dirty="0"/>
                        <a:t>July 29, 2021</a:t>
                      </a:r>
                    </a:p>
                  </a:txBody>
                  <a:tcPr/>
                </a:tc>
                <a:extLst>
                  <a:ext uri="{0D108BD9-81ED-4DB2-BD59-A6C34878D82A}">
                    <a16:rowId xmlns:a16="http://schemas.microsoft.com/office/drawing/2014/main" val="1140645257"/>
                  </a:ext>
                </a:extLst>
              </a:tr>
              <a:tr h="370840">
                <a:tc>
                  <a:txBody>
                    <a:bodyPr/>
                    <a:lstStyle/>
                    <a:p>
                      <a:r>
                        <a:rPr lang="en-US" dirty="0"/>
                        <a:t>Complete SBAR Panel</a:t>
                      </a:r>
                    </a:p>
                  </a:txBody>
                  <a:tcPr/>
                </a:tc>
                <a:tc>
                  <a:txBody>
                    <a:bodyPr/>
                    <a:lstStyle/>
                    <a:p>
                      <a:pPr algn="l"/>
                      <a:r>
                        <a:rPr lang="en-US" dirty="0"/>
                        <a:t>Mid-September 2021</a:t>
                      </a:r>
                    </a:p>
                  </a:txBody>
                  <a:tcPr/>
                </a:tc>
                <a:extLst>
                  <a:ext uri="{0D108BD9-81ED-4DB2-BD59-A6C34878D82A}">
                    <a16:rowId xmlns:a16="http://schemas.microsoft.com/office/drawing/2014/main" val="2789642989"/>
                  </a:ext>
                </a:extLst>
              </a:tr>
              <a:tr h="309867">
                <a:tc>
                  <a:txBody>
                    <a:bodyPr/>
                    <a:lstStyle/>
                    <a:p>
                      <a:r>
                        <a:rPr lang="en-US" dirty="0"/>
                        <a:t>Proposal Signature </a:t>
                      </a:r>
                    </a:p>
                  </a:txBody>
                  <a:tcPr/>
                </a:tc>
                <a:tc>
                  <a:txBody>
                    <a:bodyPr/>
                    <a:lstStyle/>
                    <a:p>
                      <a:pPr algn="l"/>
                      <a:r>
                        <a:rPr lang="en-US" dirty="0"/>
                        <a:t>September 30, 2021</a:t>
                      </a:r>
                    </a:p>
                  </a:txBody>
                  <a:tcPr/>
                </a:tc>
                <a:extLst>
                  <a:ext uri="{0D108BD9-81ED-4DB2-BD59-A6C34878D82A}">
                    <a16:rowId xmlns:a16="http://schemas.microsoft.com/office/drawing/2014/main" val="2854273637"/>
                  </a:ext>
                </a:extLst>
              </a:tr>
            </a:tbl>
          </a:graphicData>
        </a:graphic>
      </p:graphicFrame>
      <p:sp>
        <p:nvSpPr>
          <p:cNvPr id="4" name="Slide Number Placeholder 3">
            <a:extLst>
              <a:ext uri="{FF2B5EF4-FFF2-40B4-BE49-F238E27FC236}">
                <a16:creationId xmlns:a16="http://schemas.microsoft.com/office/drawing/2014/main" id="{3509AFE9-2722-44A6-87FD-EA3B223907E2}"/>
              </a:ext>
            </a:extLst>
          </p:cNvPr>
          <p:cNvSpPr>
            <a:spLocks noGrp="1"/>
          </p:cNvSpPr>
          <p:nvPr>
            <p:ph type="sldNum" sz="quarter" idx="12"/>
          </p:nvPr>
        </p:nvSpPr>
        <p:spPr/>
        <p:txBody>
          <a:bodyPr/>
          <a:lstStyle/>
          <a:p>
            <a:fld id="{43BE43C1-65F0-4FE4-BADA-C47078FE10C5}" type="slidenum">
              <a:rPr lang="en-US" smtClean="0"/>
              <a:pPr/>
              <a:t>29</a:t>
            </a:fld>
            <a:endParaRPr lang="en-US" dirty="0"/>
          </a:p>
        </p:txBody>
      </p:sp>
    </p:spTree>
    <p:extLst>
      <p:ext uri="{BB962C8B-B14F-4D97-AF65-F5344CB8AC3E}">
        <p14:creationId xmlns:p14="http://schemas.microsoft.com/office/powerpoint/2010/main" val="41027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408D-1886-43EE-BF35-7AD490154532}"/>
              </a:ext>
            </a:extLst>
          </p:cNvPr>
          <p:cNvSpPr>
            <a:spLocks noGrp="1"/>
          </p:cNvSpPr>
          <p:nvPr>
            <p:ph type="title"/>
          </p:nvPr>
        </p:nvSpPr>
        <p:spPr/>
        <p:txBody>
          <a:bodyPr>
            <a:normAutofit/>
          </a:bodyPr>
          <a:lstStyle/>
          <a:p>
            <a:r>
              <a:rPr lang="en-US" dirty="0"/>
              <a:t>Consultation with Small Entity Representatives</a:t>
            </a:r>
          </a:p>
        </p:txBody>
      </p:sp>
      <p:sp>
        <p:nvSpPr>
          <p:cNvPr id="3" name="Content Placeholder 2">
            <a:extLst>
              <a:ext uri="{FF2B5EF4-FFF2-40B4-BE49-F238E27FC236}">
                <a16:creationId xmlns:a16="http://schemas.microsoft.com/office/drawing/2014/main" id="{BDC548D7-5390-41A7-B73B-D86009CF90EC}"/>
              </a:ext>
            </a:extLst>
          </p:cNvPr>
          <p:cNvSpPr>
            <a:spLocks noGrp="1"/>
          </p:cNvSpPr>
          <p:nvPr>
            <p:ph idx="1"/>
          </p:nvPr>
        </p:nvSpPr>
        <p:spPr/>
        <p:txBody>
          <a:bodyPr vert="horz" lIns="91440" tIns="45720" rIns="91440" bIns="45720" rtlCol="0" anchor="t">
            <a:normAutofit/>
          </a:bodyPr>
          <a:lstStyle/>
          <a:p>
            <a:r>
              <a:rPr lang="en-US" dirty="0">
                <a:latin typeface="Calibri"/>
                <a:cs typeface="Arial"/>
              </a:rPr>
              <a:t>EPA is interested not only in information, but also in advice and recommendations from the small entity representations (SERs)</a:t>
            </a:r>
          </a:p>
          <a:p>
            <a:r>
              <a:rPr lang="en-US" dirty="0"/>
              <a:t>EPA will use this information to develop a regulatory flexibility analysis, which becomes part of the record for the potential regulation</a:t>
            </a:r>
          </a:p>
          <a:p>
            <a:r>
              <a:rPr lang="en-US" dirty="0"/>
              <a:t>Key elements in this analysis:</a:t>
            </a:r>
          </a:p>
          <a:p>
            <a:pPr lvl="1"/>
            <a:r>
              <a:rPr lang="en-US" dirty="0"/>
              <a:t>Number of small entities to which the potential rule would apply</a:t>
            </a:r>
          </a:p>
          <a:p>
            <a:pPr lvl="1"/>
            <a:r>
              <a:rPr lang="en-US" dirty="0"/>
              <a:t>Projected compliance requirements of the potential rule</a:t>
            </a:r>
          </a:p>
          <a:p>
            <a:pPr lvl="1"/>
            <a:r>
              <a:rPr lang="en-US" dirty="0"/>
              <a:t>Identification of all relevant federal rules that may duplicate, overlap or conflict with the potential rule</a:t>
            </a:r>
          </a:p>
          <a:p>
            <a:pPr lvl="1"/>
            <a:r>
              <a:rPr lang="en-US" dirty="0"/>
              <a:t>Any significant alternatives to the potential rule that accomplish the stated objectives and that minimize significant economic impact of the potential rule on small entities </a:t>
            </a:r>
          </a:p>
          <a:p>
            <a:pPr lvl="1"/>
            <a:endParaRPr lang="en-US" dirty="0"/>
          </a:p>
        </p:txBody>
      </p:sp>
      <p:sp>
        <p:nvSpPr>
          <p:cNvPr id="4" name="Slide Number Placeholder 3">
            <a:extLst>
              <a:ext uri="{FF2B5EF4-FFF2-40B4-BE49-F238E27FC236}">
                <a16:creationId xmlns:a16="http://schemas.microsoft.com/office/drawing/2014/main" id="{33C6CBA4-173C-4D4D-9FF9-61F180D648F2}"/>
              </a:ext>
            </a:extLst>
          </p:cNvPr>
          <p:cNvSpPr>
            <a:spLocks noGrp="1"/>
          </p:cNvSpPr>
          <p:nvPr>
            <p:ph type="sldNum" sz="quarter" idx="12"/>
          </p:nvPr>
        </p:nvSpPr>
        <p:spPr/>
        <p:txBody>
          <a:bodyPr/>
          <a:lstStyle/>
          <a:p>
            <a:fld id="{43BE43C1-65F0-4FE4-BADA-C47078FE10C5}" type="slidenum">
              <a:rPr lang="en-US" smtClean="0"/>
              <a:pPr/>
              <a:t>3</a:t>
            </a:fld>
            <a:endParaRPr lang="en-US" dirty="0"/>
          </a:p>
        </p:txBody>
      </p:sp>
    </p:spTree>
    <p:extLst>
      <p:ext uri="{BB962C8B-B14F-4D97-AF65-F5344CB8AC3E}">
        <p14:creationId xmlns:p14="http://schemas.microsoft.com/office/powerpoint/2010/main" val="2931800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4D10-4134-4E38-BD76-E2894C21843C}"/>
              </a:ext>
            </a:extLst>
          </p:cNvPr>
          <p:cNvSpPr>
            <a:spLocks noGrp="1"/>
          </p:cNvSpPr>
          <p:nvPr>
            <p:ph type="title"/>
          </p:nvPr>
        </p:nvSpPr>
        <p:spPr/>
        <p:txBody>
          <a:bodyPr/>
          <a:lstStyle/>
          <a:p>
            <a:r>
              <a:rPr lang="en-US" dirty="0"/>
              <a:t>Input Requested</a:t>
            </a:r>
          </a:p>
        </p:txBody>
      </p:sp>
      <p:sp>
        <p:nvSpPr>
          <p:cNvPr id="3" name="Content Placeholder 2">
            <a:extLst>
              <a:ext uri="{FF2B5EF4-FFF2-40B4-BE49-F238E27FC236}">
                <a16:creationId xmlns:a16="http://schemas.microsoft.com/office/drawing/2014/main" id="{E6813102-579F-4A7F-AAD9-1646C476AAAE}"/>
              </a:ext>
            </a:extLst>
          </p:cNvPr>
          <p:cNvSpPr>
            <a:spLocks noGrp="1"/>
          </p:cNvSpPr>
          <p:nvPr>
            <p:ph idx="1"/>
          </p:nvPr>
        </p:nvSpPr>
        <p:spPr>
          <a:xfrm>
            <a:off x="334780" y="1022350"/>
            <a:ext cx="8686800" cy="5334000"/>
          </a:xfrm>
        </p:spPr>
        <p:txBody>
          <a:bodyPr vert="horz" lIns="91440" tIns="45720" rIns="91440" bIns="45720" rtlCol="0" anchor="t">
            <a:normAutofit/>
          </a:bodyPr>
          <a:lstStyle/>
          <a:p>
            <a:r>
              <a:rPr lang="en-US" dirty="0"/>
              <a:t>Is there any information that would improve our understanding of the number of small entities that could be affected by this action?</a:t>
            </a:r>
          </a:p>
          <a:p>
            <a:r>
              <a:rPr lang="en-US" dirty="0"/>
              <a:t>What recommendations do you have for reducing recordkeeping and reporting burden on small businesses?</a:t>
            </a:r>
          </a:p>
          <a:p>
            <a:r>
              <a:rPr lang="en-US" dirty="0"/>
              <a:t>Are there other federal rules that apply to small businesses that may overlap with this action?</a:t>
            </a:r>
          </a:p>
          <a:p>
            <a:r>
              <a:rPr lang="en-US" dirty="0"/>
              <a:t>What can you tell us about the OOOOa control technologies, their costs, and their effectiveness at reducing emissions? Are there any other technical considerations we should be aware of?</a:t>
            </a:r>
          </a:p>
          <a:p>
            <a:r>
              <a:rPr lang="en-US" dirty="0"/>
              <a:t>What are the characteristics of a small business that makes it different from a large business? </a:t>
            </a:r>
          </a:p>
          <a:p>
            <a:r>
              <a:rPr lang="en-US" dirty="0"/>
              <a:t>What recommendations do you have for small business flexibilities?</a:t>
            </a:r>
          </a:p>
          <a:p>
            <a:r>
              <a:rPr lang="en-US" dirty="0">
                <a:latin typeface="Calibri"/>
                <a:cs typeface="Arial"/>
              </a:rPr>
              <a:t>Do you have any other feedback for EPA?</a:t>
            </a:r>
          </a:p>
        </p:txBody>
      </p:sp>
      <p:sp>
        <p:nvSpPr>
          <p:cNvPr id="4" name="Slide Number Placeholder 3">
            <a:extLst>
              <a:ext uri="{FF2B5EF4-FFF2-40B4-BE49-F238E27FC236}">
                <a16:creationId xmlns:a16="http://schemas.microsoft.com/office/drawing/2014/main" id="{59C6A4EA-1B4F-4840-BA18-DCC651B6B89D}"/>
              </a:ext>
            </a:extLst>
          </p:cNvPr>
          <p:cNvSpPr>
            <a:spLocks noGrp="1"/>
          </p:cNvSpPr>
          <p:nvPr>
            <p:ph type="sldNum" sz="quarter" idx="12"/>
          </p:nvPr>
        </p:nvSpPr>
        <p:spPr/>
        <p:txBody>
          <a:bodyPr/>
          <a:lstStyle/>
          <a:p>
            <a:fld id="{43BE43C1-65F0-4FE4-BADA-C47078FE10C5}" type="slidenum">
              <a:rPr lang="en-US" smtClean="0"/>
              <a:pPr/>
              <a:t>30</a:t>
            </a:fld>
            <a:endParaRPr lang="en-US" dirty="0"/>
          </a:p>
        </p:txBody>
      </p:sp>
    </p:spTree>
    <p:extLst>
      <p:ext uri="{BB962C8B-B14F-4D97-AF65-F5344CB8AC3E}">
        <p14:creationId xmlns:p14="http://schemas.microsoft.com/office/powerpoint/2010/main" val="1145081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4D10-4134-4E38-BD76-E2894C21843C}"/>
              </a:ext>
            </a:extLst>
          </p:cNvPr>
          <p:cNvSpPr>
            <a:spLocks noGrp="1"/>
          </p:cNvSpPr>
          <p:nvPr>
            <p:ph type="title"/>
          </p:nvPr>
        </p:nvSpPr>
        <p:spPr/>
        <p:txBody>
          <a:bodyPr/>
          <a:lstStyle/>
          <a:p>
            <a:r>
              <a:rPr lang="en-US" dirty="0"/>
              <a:t>How to comment</a:t>
            </a:r>
          </a:p>
        </p:txBody>
      </p:sp>
      <p:sp>
        <p:nvSpPr>
          <p:cNvPr id="3" name="Content Placeholder 2">
            <a:extLst>
              <a:ext uri="{FF2B5EF4-FFF2-40B4-BE49-F238E27FC236}">
                <a16:creationId xmlns:a16="http://schemas.microsoft.com/office/drawing/2014/main" id="{E6813102-579F-4A7F-AAD9-1646C476AAAE}"/>
              </a:ext>
            </a:extLst>
          </p:cNvPr>
          <p:cNvSpPr>
            <a:spLocks noGrp="1"/>
          </p:cNvSpPr>
          <p:nvPr>
            <p:ph idx="1"/>
          </p:nvPr>
        </p:nvSpPr>
        <p:spPr>
          <a:xfrm>
            <a:off x="309143" y="1083260"/>
            <a:ext cx="8686800" cy="3033802"/>
          </a:xfrm>
        </p:spPr>
        <p:txBody>
          <a:bodyPr vert="horz" lIns="91440" tIns="45720" rIns="91440" bIns="45720" rtlCol="0" anchor="t">
            <a:normAutofit lnSpcReduction="10000"/>
          </a:bodyPr>
          <a:lstStyle/>
          <a:p>
            <a:r>
              <a:rPr lang="en-US" dirty="0">
                <a:latin typeface="Calibri"/>
                <a:cs typeface="Arial"/>
              </a:rPr>
              <a:t>To the extent possible, please provide specific data, costs, and actionable information on your experience with </a:t>
            </a:r>
            <a:r>
              <a:rPr lang="en-US" dirty="0" err="1">
                <a:latin typeface="Calibri"/>
                <a:cs typeface="Arial"/>
              </a:rPr>
              <a:t>OOOOa</a:t>
            </a:r>
            <a:r>
              <a:rPr lang="en-US" dirty="0">
                <a:latin typeface="Calibri"/>
                <a:cs typeface="Arial"/>
              </a:rPr>
              <a:t> or these control technologies</a:t>
            </a:r>
          </a:p>
          <a:p>
            <a:pPr lvl="1"/>
            <a:r>
              <a:rPr lang="en-US" sz="2200" dirty="0">
                <a:latin typeface="Calibri"/>
                <a:cs typeface="Arial"/>
              </a:rPr>
              <a:t>Remember, you are the expert in your business!  </a:t>
            </a:r>
          </a:p>
          <a:p>
            <a:r>
              <a:rPr lang="en-US" dirty="0">
                <a:latin typeface="Calibri"/>
                <a:cs typeface="Arial"/>
              </a:rPr>
              <a:t>When providing specific data or information on impacts, please differentiate which rule (new source or existing source) your comments apply to</a:t>
            </a:r>
          </a:p>
          <a:p>
            <a:pPr lvl="1"/>
            <a:r>
              <a:rPr lang="en-US" dirty="0"/>
              <a:t>While the Executive Order directs EPA to issue proposals for both new and existing sources, this Panel is focused only on the NSPS</a:t>
            </a:r>
          </a:p>
          <a:p>
            <a:pPr lvl="1"/>
            <a:endParaRPr lang="en-US" dirty="0">
              <a:latin typeface="Calibri"/>
              <a:cs typeface="Arial"/>
            </a:endParaRPr>
          </a:p>
          <a:p>
            <a:endParaRPr lang="en-US" dirty="0">
              <a:latin typeface="Calibri"/>
              <a:cs typeface="Arial"/>
            </a:endParaRPr>
          </a:p>
        </p:txBody>
      </p:sp>
      <p:sp>
        <p:nvSpPr>
          <p:cNvPr id="4" name="Slide Number Placeholder 3">
            <a:extLst>
              <a:ext uri="{FF2B5EF4-FFF2-40B4-BE49-F238E27FC236}">
                <a16:creationId xmlns:a16="http://schemas.microsoft.com/office/drawing/2014/main" id="{59C6A4EA-1B4F-4840-BA18-DCC651B6B89D}"/>
              </a:ext>
            </a:extLst>
          </p:cNvPr>
          <p:cNvSpPr>
            <a:spLocks noGrp="1"/>
          </p:cNvSpPr>
          <p:nvPr>
            <p:ph type="sldNum" sz="quarter" idx="12"/>
          </p:nvPr>
        </p:nvSpPr>
        <p:spPr/>
        <p:txBody>
          <a:bodyPr/>
          <a:lstStyle/>
          <a:p>
            <a:fld id="{43BE43C1-65F0-4FE4-BADA-C47078FE10C5}" type="slidenum">
              <a:rPr lang="en-US" smtClean="0"/>
              <a:pPr/>
              <a:t>31</a:t>
            </a:fld>
            <a:endParaRPr lang="en-US" dirty="0"/>
          </a:p>
        </p:txBody>
      </p:sp>
      <p:sp>
        <p:nvSpPr>
          <p:cNvPr id="5" name="TextBox 4">
            <a:extLst>
              <a:ext uri="{FF2B5EF4-FFF2-40B4-BE49-F238E27FC236}">
                <a16:creationId xmlns:a16="http://schemas.microsoft.com/office/drawing/2014/main" id="{0243687C-5077-420E-859C-476AE4D97D6A}"/>
              </a:ext>
            </a:extLst>
          </p:cNvPr>
          <p:cNvSpPr txBox="1"/>
          <p:nvPr/>
        </p:nvSpPr>
        <p:spPr>
          <a:xfrm>
            <a:off x="1355576" y="4362122"/>
            <a:ext cx="6432847" cy="1200329"/>
          </a:xfrm>
          <a:prstGeom prst="rect">
            <a:avLst/>
          </a:prstGeom>
          <a:solidFill>
            <a:srgbClr val="4F81BD"/>
          </a:solidFill>
        </p:spPr>
        <p:txBody>
          <a:bodyPr wrap="square" rtlCol="0">
            <a:spAutoFit/>
          </a:bodyPr>
          <a:lstStyle/>
          <a:p>
            <a:pPr marL="285750" indent="-285750">
              <a:buFont typeface="Wingdings" panose="05000000000000000000" pitchFamily="2" charset="2"/>
              <a:buChar char="v"/>
            </a:pPr>
            <a:r>
              <a:rPr lang="en-US" dirty="0">
                <a:solidFill>
                  <a:schemeClr val="bg1"/>
                </a:solidFill>
                <a:cs typeface="Arial"/>
              </a:rPr>
              <a:t>Send comments to Lanelle Wiggins, </a:t>
            </a:r>
            <a:r>
              <a:rPr lang="en-US" dirty="0">
                <a:solidFill>
                  <a:schemeClr val="bg1"/>
                </a:solidFill>
                <a:cs typeface="Arial"/>
                <a:hlinkClick r:id="rId2">
                  <a:extLst>
                    <a:ext uri="{A12FA001-AC4F-418D-AE19-62706E023703}">
                      <ahyp:hlinkClr xmlns:ahyp="http://schemas.microsoft.com/office/drawing/2018/hyperlinkcolor" val="tx"/>
                    </a:ext>
                  </a:extLst>
                </a:hlinkClick>
              </a:rPr>
              <a:t>wiggins.lanelle@epa.gov</a:t>
            </a:r>
            <a:endParaRPr lang="en-US" dirty="0">
              <a:solidFill>
                <a:schemeClr val="bg1"/>
              </a:solidFill>
              <a:cs typeface="Arial"/>
            </a:endParaRPr>
          </a:p>
          <a:p>
            <a:pPr marL="285750" indent="-285750">
              <a:buFont typeface="Wingdings" panose="05000000000000000000" pitchFamily="2" charset="2"/>
              <a:buChar char="v"/>
            </a:pPr>
            <a:endParaRPr lang="en-US" dirty="0">
              <a:solidFill>
                <a:schemeClr val="bg1"/>
              </a:solidFill>
              <a:cs typeface="Arial"/>
            </a:endParaRPr>
          </a:p>
          <a:p>
            <a:pPr marL="285750" indent="-285750">
              <a:buFont typeface="Wingdings" panose="05000000000000000000" pitchFamily="2" charset="2"/>
              <a:buChar char="v"/>
            </a:pPr>
            <a:r>
              <a:rPr lang="en-US" dirty="0">
                <a:solidFill>
                  <a:schemeClr val="bg1"/>
                </a:solidFill>
                <a:cs typeface="Arial"/>
              </a:rPr>
              <a:t>Please reach out to Lisa Thompson, </a:t>
            </a:r>
            <a:r>
              <a:rPr lang="en-US" dirty="0">
                <a:solidFill>
                  <a:schemeClr val="bg1"/>
                </a:solidFill>
                <a:cs typeface="Arial"/>
                <a:hlinkClick r:id="rId3">
                  <a:extLst>
                    <a:ext uri="{A12FA001-AC4F-418D-AE19-62706E023703}">
                      <ahyp:hlinkClr xmlns:ahyp="http://schemas.microsoft.com/office/drawing/2018/hyperlinkcolor" val="tx"/>
                    </a:ext>
                  </a:extLst>
                </a:hlinkClick>
              </a:rPr>
              <a:t>thompson.lisa@epa.gov</a:t>
            </a:r>
            <a:r>
              <a:rPr lang="en-US" dirty="0">
                <a:solidFill>
                  <a:schemeClr val="bg1"/>
                </a:solidFill>
                <a:cs typeface="Arial"/>
              </a:rPr>
              <a:t> before submitting Confidential Business Information (CBI)</a:t>
            </a:r>
          </a:p>
        </p:txBody>
      </p:sp>
    </p:spTree>
    <p:extLst>
      <p:ext uri="{BB962C8B-B14F-4D97-AF65-F5344CB8AC3E}">
        <p14:creationId xmlns:p14="http://schemas.microsoft.com/office/powerpoint/2010/main" val="3099782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BAF2-C749-4E75-ADDE-3B950DD1229A}"/>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4A58AFDE-CD50-4046-A9C3-BBD93427D0D4}"/>
              </a:ext>
            </a:extLst>
          </p:cNvPr>
          <p:cNvSpPr>
            <a:spLocks noGrp="1"/>
          </p:cNvSpPr>
          <p:nvPr>
            <p:ph idx="1"/>
          </p:nvPr>
        </p:nvSpPr>
        <p:spPr/>
        <p:txBody>
          <a:bodyPr vert="horz" lIns="91440" tIns="45720" rIns="91440" bIns="45720" rtlCol="0" anchor="t">
            <a:normAutofit/>
          </a:bodyPr>
          <a:lstStyle/>
          <a:p>
            <a:r>
              <a:rPr lang="en-US" dirty="0">
                <a:latin typeface="Calibri"/>
                <a:cs typeface="Arial"/>
              </a:rPr>
              <a:t>For Oil and Natural Gas Sector NSPS questions:</a:t>
            </a:r>
          </a:p>
          <a:p>
            <a:pPr lvl="1"/>
            <a:r>
              <a:rPr lang="en-US" dirty="0">
                <a:latin typeface="Calibri"/>
                <a:cs typeface="Arial"/>
              </a:rPr>
              <a:t>Lisa Thompson, EPA Office of Air and Radiation</a:t>
            </a:r>
          </a:p>
          <a:p>
            <a:pPr marL="457200" lvl="1" indent="0">
              <a:buNone/>
            </a:pPr>
            <a:r>
              <a:rPr lang="en-US" dirty="0">
                <a:latin typeface="Calibri"/>
                <a:cs typeface="Arial"/>
              </a:rPr>
              <a:t>	919-541-9775, thompson.lisa@epa.gov</a:t>
            </a:r>
            <a:endParaRPr lang="en-US" dirty="0"/>
          </a:p>
          <a:p>
            <a:pPr lvl="1"/>
            <a:r>
              <a:rPr lang="pl-PL">
                <a:latin typeface="Calibri"/>
                <a:cs typeface="Arial"/>
              </a:rPr>
              <a:t>Rhonda Wright, </a:t>
            </a:r>
            <a:r>
              <a:rPr lang="en-US" dirty="0">
                <a:latin typeface="Calibri"/>
                <a:cs typeface="Arial"/>
              </a:rPr>
              <a:t>EPA Office of Air and Radiation</a:t>
            </a:r>
          </a:p>
          <a:p>
            <a:pPr marL="457200" lvl="1" indent="0">
              <a:buNone/>
            </a:pPr>
            <a:r>
              <a:rPr lang="en-US" dirty="0">
                <a:latin typeface="Calibri"/>
                <a:cs typeface="Arial"/>
              </a:rPr>
              <a:t>	</a:t>
            </a:r>
            <a:r>
              <a:rPr lang="pl-PL">
                <a:latin typeface="Calibri"/>
                <a:cs typeface="Arial"/>
              </a:rPr>
              <a:t>919 541-1087, </a:t>
            </a:r>
            <a:r>
              <a:rPr lang="en-US" dirty="0">
                <a:latin typeface="Calibri"/>
                <a:cs typeface="Arial"/>
              </a:rPr>
              <a:t>wright.rhonda@epa.gov </a:t>
            </a:r>
            <a:endParaRPr lang="en-US" dirty="0"/>
          </a:p>
          <a:p>
            <a:r>
              <a:rPr lang="en-US" dirty="0">
                <a:latin typeface="Calibri"/>
                <a:cs typeface="Arial"/>
              </a:rPr>
              <a:t>For SBAR Panel questions:</a:t>
            </a:r>
          </a:p>
          <a:p>
            <a:pPr lvl="1"/>
            <a:r>
              <a:rPr lang="en-US" dirty="0">
                <a:latin typeface="Calibri"/>
                <a:cs typeface="Arial"/>
              </a:rPr>
              <a:t>Lanelle Wiggins, EPA Office of Policy</a:t>
            </a:r>
          </a:p>
          <a:p>
            <a:pPr marL="457200" lvl="1" indent="0">
              <a:buNone/>
            </a:pPr>
            <a:r>
              <a:rPr lang="en-US" dirty="0">
                <a:latin typeface="Calibri"/>
                <a:cs typeface="Arial"/>
              </a:rPr>
              <a:t>	202-566-2372, </a:t>
            </a:r>
            <a:r>
              <a:rPr lang="en-US" sz="2000" dirty="0">
                <a:latin typeface="Calibri"/>
                <a:cs typeface="Arial"/>
              </a:rPr>
              <a:t>wiggins.lanelle@epa.gov</a:t>
            </a:r>
          </a:p>
          <a:p>
            <a:pPr lvl="1"/>
            <a:r>
              <a:rPr lang="en-US" dirty="0">
                <a:latin typeface="Calibri"/>
                <a:cs typeface="Arial"/>
              </a:rPr>
              <a:t>Stephanie Brown, EPA Office of Policy</a:t>
            </a:r>
          </a:p>
          <a:p>
            <a:pPr marL="457200" lvl="1" indent="0">
              <a:buNone/>
            </a:pPr>
            <a:r>
              <a:rPr lang="en-US" dirty="0">
                <a:latin typeface="Calibri"/>
                <a:cs typeface="Arial"/>
              </a:rPr>
              <a:t>	202-564-1192, brown.stephanieN@epa.gov</a:t>
            </a:r>
          </a:p>
          <a:p>
            <a:pPr marL="457200" lvl="1" indent="0">
              <a:buNone/>
            </a:pPr>
            <a:endParaRPr lang="en-US" sz="2000" dirty="0">
              <a:latin typeface="Calibri"/>
              <a:cs typeface="Arial"/>
            </a:endParaRPr>
          </a:p>
          <a:p>
            <a:pPr marL="457200" lvl="1" indent="0">
              <a:buNone/>
            </a:pPr>
            <a:endParaRPr lang="en-US" sz="2000" dirty="0">
              <a:latin typeface="Calibri"/>
              <a:cs typeface="Arial"/>
            </a:endParaRPr>
          </a:p>
        </p:txBody>
      </p:sp>
      <p:sp>
        <p:nvSpPr>
          <p:cNvPr id="4" name="Slide Number Placeholder 3">
            <a:extLst>
              <a:ext uri="{FF2B5EF4-FFF2-40B4-BE49-F238E27FC236}">
                <a16:creationId xmlns:a16="http://schemas.microsoft.com/office/drawing/2014/main" id="{4CA5326E-3F2C-453F-822B-C9B1F32D453F}"/>
              </a:ext>
            </a:extLst>
          </p:cNvPr>
          <p:cNvSpPr>
            <a:spLocks noGrp="1"/>
          </p:cNvSpPr>
          <p:nvPr>
            <p:ph type="sldNum" sz="quarter" idx="12"/>
          </p:nvPr>
        </p:nvSpPr>
        <p:spPr/>
        <p:txBody>
          <a:bodyPr/>
          <a:lstStyle/>
          <a:p>
            <a:fld id="{43BE43C1-65F0-4FE4-BADA-C47078FE10C5}" type="slidenum">
              <a:rPr lang="en-US" smtClean="0"/>
              <a:pPr/>
              <a:t>32</a:t>
            </a:fld>
            <a:endParaRPr lang="en-US" dirty="0"/>
          </a:p>
        </p:txBody>
      </p:sp>
    </p:spTree>
    <p:extLst>
      <p:ext uri="{BB962C8B-B14F-4D97-AF65-F5344CB8AC3E}">
        <p14:creationId xmlns:p14="http://schemas.microsoft.com/office/powerpoint/2010/main" val="9258428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912" y="2464837"/>
            <a:ext cx="9144000" cy="2107163"/>
          </a:xfrm>
        </p:spPr>
        <p:txBody>
          <a:bodyPr>
            <a:normAutofit/>
          </a:bodyPr>
          <a:lstStyle/>
          <a:p>
            <a:r>
              <a:rPr lang="en-US" dirty="0"/>
              <a:t>Appendix</a:t>
            </a:r>
          </a:p>
          <a:p>
            <a:endParaRPr lang="en-US" dirty="0"/>
          </a:p>
        </p:txBody>
      </p:sp>
    </p:spTree>
    <p:extLst>
      <p:ext uri="{BB962C8B-B14F-4D97-AF65-F5344CB8AC3E}">
        <p14:creationId xmlns:p14="http://schemas.microsoft.com/office/powerpoint/2010/main" val="1308465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BAF2-C749-4E75-ADDE-3B950DD1229A}"/>
              </a:ext>
            </a:extLst>
          </p:cNvPr>
          <p:cNvSpPr>
            <a:spLocks noGrp="1"/>
          </p:cNvSpPr>
          <p:nvPr>
            <p:ph type="title"/>
          </p:nvPr>
        </p:nvSpPr>
        <p:spPr/>
        <p:txBody>
          <a:bodyPr>
            <a:normAutofit/>
          </a:bodyPr>
          <a:lstStyle/>
          <a:p>
            <a:r>
              <a:rPr lang="en-US" dirty="0"/>
              <a:t>Capital Cost estimates from OOOO and OOOOa</a:t>
            </a:r>
          </a:p>
        </p:txBody>
      </p:sp>
      <p:sp>
        <p:nvSpPr>
          <p:cNvPr id="3" name="Content Placeholder 2">
            <a:extLst>
              <a:ext uri="{FF2B5EF4-FFF2-40B4-BE49-F238E27FC236}">
                <a16:creationId xmlns:a16="http://schemas.microsoft.com/office/drawing/2014/main" id="{4A58AFDE-CD50-4046-A9C3-BBD93427D0D4}"/>
              </a:ext>
            </a:extLst>
          </p:cNvPr>
          <p:cNvSpPr>
            <a:spLocks noGrp="1"/>
          </p:cNvSpPr>
          <p:nvPr>
            <p:ph idx="1"/>
          </p:nvPr>
        </p:nvSpPr>
        <p:spPr/>
        <p:txBody>
          <a:bodyPr vert="horz" lIns="91440" tIns="45720" rIns="91440" bIns="45720" rtlCol="0" anchor="t">
            <a:normAutofit/>
          </a:bodyPr>
          <a:lstStyle/>
          <a:p>
            <a:r>
              <a:rPr lang="en-US" dirty="0">
                <a:latin typeface="Calibri"/>
                <a:cs typeface="Arial"/>
              </a:rPr>
              <a:t>Centrifugal Compressors </a:t>
            </a:r>
          </a:p>
          <a:p>
            <a:pPr lvl="1"/>
            <a:r>
              <a:rPr lang="en-US" dirty="0"/>
              <a:t>Routing emissions to control device - $80,000 per compressor</a:t>
            </a:r>
            <a:endParaRPr lang="en-US" dirty="0">
              <a:solidFill>
                <a:srgbClr val="C00000"/>
              </a:solidFill>
            </a:endParaRPr>
          </a:p>
          <a:p>
            <a:pPr lvl="1"/>
            <a:r>
              <a:rPr lang="en-US" dirty="0"/>
              <a:t>Converting to dry seals - $89,000 per compressor</a:t>
            </a:r>
          </a:p>
          <a:p>
            <a:r>
              <a:rPr lang="en-US" dirty="0"/>
              <a:t>Reciprocating Compressors </a:t>
            </a:r>
          </a:p>
          <a:p>
            <a:pPr lvl="1"/>
            <a:r>
              <a:rPr lang="en-US" dirty="0"/>
              <a:t>Rod packing replacement - $5,000 - $9,000 per compressor </a:t>
            </a:r>
          </a:p>
          <a:p>
            <a:r>
              <a:rPr lang="en-US" dirty="0"/>
              <a:t>Pneumatic Controllers </a:t>
            </a:r>
          </a:p>
          <a:p>
            <a:pPr lvl="1"/>
            <a:r>
              <a:rPr lang="en-US" dirty="0"/>
              <a:t>Installing low bleed in place of high bleed - $200 per controller</a:t>
            </a:r>
          </a:p>
          <a:p>
            <a:pPr lvl="1"/>
            <a:r>
              <a:rPr lang="en-US" dirty="0"/>
              <a:t>Converting to instrument air - $13,000 - $95,000 per controller dependent on size, power supply needs, labor and other equipment</a:t>
            </a:r>
          </a:p>
          <a:p>
            <a:pPr lvl="1"/>
            <a:r>
              <a:rPr lang="en-US" dirty="0"/>
              <a:t>Installing mechanical and solar powered systems - $1,000 – $11,000 per controller </a:t>
            </a:r>
          </a:p>
          <a:p>
            <a:pPr lvl="1"/>
            <a:r>
              <a:rPr lang="en-US" dirty="0"/>
              <a:t>Enhanced maintenance – variable based on labor, time and location </a:t>
            </a:r>
          </a:p>
          <a:p>
            <a:r>
              <a:rPr lang="en-US" dirty="0"/>
              <a:t>Natural Gas Processing Plants</a:t>
            </a:r>
          </a:p>
          <a:p>
            <a:pPr lvl="1"/>
            <a:r>
              <a:rPr lang="en-US" dirty="0">
                <a:latin typeface="Calibri"/>
                <a:cs typeface="Arial"/>
              </a:rPr>
              <a:t>NSPS VVa Method 21 program - $9,569 per processing plant</a:t>
            </a:r>
            <a:endParaRPr lang="en-US" dirty="0"/>
          </a:p>
          <a:p>
            <a:pPr lvl="1"/>
            <a:endParaRPr lang="en-US" dirty="0"/>
          </a:p>
          <a:p>
            <a:pPr lvl="1"/>
            <a:endParaRPr lang="en-US" dirty="0"/>
          </a:p>
          <a:p>
            <a:pPr marL="57150" indent="0">
              <a:buNone/>
            </a:pPr>
            <a:endParaRPr lang="en-US" dirty="0">
              <a:latin typeface="Calibri"/>
              <a:cs typeface="Arial"/>
            </a:endParaRPr>
          </a:p>
          <a:p>
            <a:pPr marL="457200" lvl="1" indent="0">
              <a:buNone/>
            </a:pPr>
            <a:endParaRPr lang="en-US" sz="2000" dirty="0">
              <a:latin typeface="Calibri"/>
              <a:cs typeface="Arial"/>
            </a:endParaRPr>
          </a:p>
        </p:txBody>
      </p:sp>
      <p:sp>
        <p:nvSpPr>
          <p:cNvPr id="4" name="Slide Number Placeholder 3">
            <a:extLst>
              <a:ext uri="{FF2B5EF4-FFF2-40B4-BE49-F238E27FC236}">
                <a16:creationId xmlns:a16="http://schemas.microsoft.com/office/drawing/2014/main" id="{4CA5326E-3F2C-453F-822B-C9B1F32D453F}"/>
              </a:ext>
            </a:extLst>
          </p:cNvPr>
          <p:cNvSpPr>
            <a:spLocks noGrp="1"/>
          </p:cNvSpPr>
          <p:nvPr>
            <p:ph type="sldNum" sz="quarter" idx="12"/>
          </p:nvPr>
        </p:nvSpPr>
        <p:spPr/>
        <p:txBody>
          <a:bodyPr/>
          <a:lstStyle/>
          <a:p>
            <a:fld id="{43BE43C1-65F0-4FE4-BADA-C47078FE10C5}" type="slidenum">
              <a:rPr lang="en-US" smtClean="0"/>
              <a:pPr/>
              <a:t>34</a:t>
            </a:fld>
            <a:endParaRPr lang="en-US" dirty="0"/>
          </a:p>
        </p:txBody>
      </p:sp>
    </p:spTree>
    <p:extLst>
      <p:ext uri="{BB962C8B-B14F-4D97-AF65-F5344CB8AC3E}">
        <p14:creationId xmlns:p14="http://schemas.microsoft.com/office/powerpoint/2010/main" val="3980900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BAF2-C749-4E75-ADDE-3B950DD1229A}"/>
              </a:ext>
            </a:extLst>
          </p:cNvPr>
          <p:cNvSpPr>
            <a:spLocks noGrp="1"/>
          </p:cNvSpPr>
          <p:nvPr>
            <p:ph type="title"/>
          </p:nvPr>
        </p:nvSpPr>
        <p:spPr/>
        <p:txBody>
          <a:bodyPr>
            <a:normAutofit/>
          </a:bodyPr>
          <a:lstStyle/>
          <a:p>
            <a:r>
              <a:rPr lang="en-US" dirty="0"/>
              <a:t>Capital Cost estimates from OOOO and OOOOa</a:t>
            </a:r>
          </a:p>
        </p:txBody>
      </p:sp>
      <p:sp>
        <p:nvSpPr>
          <p:cNvPr id="3" name="Content Placeholder 2">
            <a:extLst>
              <a:ext uri="{FF2B5EF4-FFF2-40B4-BE49-F238E27FC236}">
                <a16:creationId xmlns:a16="http://schemas.microsoft.com/office/drawing/2014/main" id="{4A58AFDE-CD50-4046-A9C3-BBD93427D0D4}"/>
              </a:ext>
            </a:extLst>
          </p:cNvPr>
          <p:cNvSpPr>
            <a:spLocks noGrp="1"/>
          </p:cNvSpPr>
          <p:nvPr>
            <p:ph idx="1"/>
          </p:nvPr>
        </p:nvSpPr>
        <p:spPr/>
        <p:txBody>
          <a:bodyPr vert="horz" lIns="91440" tIns="45720" rIns="91440" bIns="45720" rtlCol="0" anchor="t">
            <a:normAutofit/>
          </a:bodyPr>
          <a:lstStyle/>
          <a:p>
            <a:r>
              <a:rPr lang="en-US" dirty="0">
                <a:latin typeface="Calibri"/>
                <a:cs typeface="Arial"/>
              </a:rPr>
              <a:t>Pneumatic Pumps</a:t>
            </a:r>
          </a:p>
          <a:p>
            <a:pPr lvl="1"/>
            <a:r>
              <a:rPr lang="en-US" dirty="0"/>
              <a:t>Converting to solar - $2,600 per pump</a:t>
            </a:r>
          </a:p>
          <a:p>
            <a:pPr lvl="1"/>
            <a:r>
              <a:rPr lang="en-US" dirty="0"/>
              <a:t>Converting to electric - $2,000 - $6,000, plus $300 annually per pump</a:t>
            </a:r>
          </a:p>
          <a:p>
            <a:pPr lvl="1"/>
            <a:r>
              <a:rPr lang="en-US" dirty="0"/>
              <a:t>Converting to instrument air - $11,000 - $80,000 per compressor, compressor size dependent on number of pumps, power supply needs, labor and other equipment  </a:t>
            </a:r>
          </a:p>
          <a:p>
            <a:pPr lvl="1"/>
            <a:r>
              <a:rPr lang="en-US" dirty="0"/>
              <a:t>Routing to control device - $6,000 (existing), $56,000 (new) per pump</a:t>
            </a:r>
          </a:p>
          <a:p>
            <a:pPr lvl="1"/>
            <a:r>
              <a:rPr lang="en-US" dirty="0"/>
              <a:t>Routing to gas capture system - $6,000 (existing), $40,000 (new) per pump</a:t>
            </a:r>
          </a:p>
          <a:p>
            <a:r>
              <a:rPr lang="en-US" dirty="0"/>
              <a:t>Storage Vessels	</a:t>
            </a:r>
          </a:p>
          <a:p>
            <a:pPr lvl="1"/>
            <a:r>
              <a:rPr lang="en-US" dirty="0">
                <a:latin typeface="Calibri"/>
                <a:cs typeface="Arial"/>
              </a:rPr>
              <a:t>Installing vapor recovery unit - $117,000 per storage vessel</a:t>
            </a:r>
          </a:p>
          <a:p>
            <a:pPr lvl="1"/>
            <a:r>
              <a:rPr lang="en-US" dirty="0">
                <a:latin typeface="Calibri"/>
                <a:cs typeface="Arial"/>
              </a:rPr>
              <a:t>Installing combustor - $38,000 per storage vessel</a:t>
            </a:r>
          </a:p>
          <a:p>
            <a:r>
              <a:rPr lang="en-US" dirty="0">
                <a:latin typeface="Calibri"/>
                <a:cs typeface="Arial"/>
              </a:rPr>
              <a:t>Well Completions</a:t>
            </a:r>
          </a:p>
          <a:p>
            <a:pPr lvl="1"/>
            <a:r>
              <a:rPr lang="en-US" dirty="0"/>
              <a:t>Reduced Emissions Completion - $15,000 per completion</a:t>
            </a:r>
          </a:p>
          <a:p>
            <a:pPr lvl="1"/>
            <a:r>
              <a:rPr lang="en-US" dirty="0"/>
              <a:t>Completion Combustion Device - $4,000 per completion</a:t>
            </a:r>
          </a:p>
          <a:p>
            <a:pPr lvl="1"/>
            <a:endParaRPr lang="en-US" dirty="0"/>
          </a:p>
          <a:p>
            <a:pPr marL="57150" indent="0">
              <a:buNone/>
            </a:pPr>
            <a:endParaRPr lang="en-US" dirty="0">
              <a:latin typeface="Calibri"/>
              <a:cs typeface="Arial"/>
            </a:endParaRPr>
          </a:p>
          <a:p>
            <a:pPr marL="457200" lvl="1" indent="0">
              <a:buNone/>
            </a:pPr>
            <a:endParaRPr lang="en-US" sz="2000" dirty="0">
              <a:latin typeface="Calibri"/>
              <a:cs typeface="Arial"/>
            </a:endParaRPr>
          </a:p>
        </p:txBody>
      </p:sp>
      <p:sp>
        <p:nvSpPr>
          <p:cNvPr id="4" name="Slide Number Placeholder 3">
            <a:extLst>
              <a:ext uri="{FF2B5EF4-FFF2-40B4-BE49-F238E27FC236}">
                <a16:creationId xmlns:a16="http://schemas.microsoft.com/office/drawing/2014/main" id="{4CA5326E-3F2C-453F-822B-C9B1F32D453F}"/>
              </a:ext>
            </a:extLst>
          </p:cNvPr>
          <p:cNvSpPr>
            <a:spLocks noGrp="1"/>
          </p:cNvSpPr>
          <p:nvPr>
            <p:ph type="sldNum" sz="quarter" idx="12"/>
          </p:nvPr>
        </p:nvSpPr>
        <p:spPr/>
        <p:txBody>
          <a:bodyPr/>
          <a:lstStyle/>
          <a:p>
            <a:fld id="{43BE43C1-65F0-4FE4-BADA-C47078FE10C5}" type="slidenum">
              <a:rPr lang="en-US" smtClean="0"/>
              <a:pPr/>
              <a:t>35</a:t>
            </a:fld>
            <a:endParaRPr lang="en-US" dirty="0"/>
          </a:p>
        </p:txBody>
      </p:sp>
    </p:spTree>
    <p:extLst>
      <p:ext uri="{BB962C8B-B14F-4D97-AF65-F5344CB8AC3E}">
        <p14:creationId xmlns:p14="http://schemas.microsoft.com/office/powerpoint/2010/main" val="295966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408D-1886-43EE-BF35-7AD490154532}"/>
              </a:ext>
            </a:extLst>
          </p:cNvPr>
          <p:cNvSpPr>
            <a:spLocks noGrp="1"/>
          </p:cNvSpPr>
          <p:nvPr>
            <p:ph type="title"/>
          </p:nvPr>
        </p:nvSpPr>
        <p:spPr/>
        <p:txBody>
          <a:bodyPr>
            <a:normAutofit/>
          </a:bodyPr>
          <a:lstStyle/>
          <a:p>
            <a:r>
              <a:rPr lang="en-US" dirty="0"/>
              <a:t>SERs and the Regulatory Process</a:t>
            </a:r>
          </a:p>
        </p:txBody>
      </p:sp>
      <p:sp>
        <p:nvSpPr>
          <p:cNvPr id="3" name="Content Placeholder 2">
            <a:extLst>
              <a:ext uri="{FF2B5EF4-FFF2-40B4-BE49-F238E27FC236}">
                <a16:creationId xmlns:a16="http://schemas.microsoft.com/office/drawing/2014/main" id="{BDC548D7-5390-41A7-B73B-D86009CF90EC}"/>
              </a:ext>
            </a:extLst>
          </p:cNvPr>
          <p:cNvSpPr>
            <a:spLocks noGrp="1"/>
          </p:cNvSpPr>
          <p:nvPr>
            <p:ph idx="1"/>
          </p:nvPr>
        </p:nvSpPr>
        <p:spPr/>
        <p:txBody>
          <a:bodyPr vert="horz" lIns="91440" tIns="45720" rIns="91440" bIns="45720" rtlCol="0" anchor="t">
            <a:normAutofit/>
          </a:bodyPr>
          <a:lstStyle/>
          <a:p>
            <a:r>
              <a:rPr lang="en-US" dirty="0">
                <a:latin typeface="Calibri"/>
                <a:cs typeface="Arial"/>
              </a:rPr>
              <a:t>We are seeking information on how the options presented might affect your business or organization</a:t>
            </a:r>
          </a:p>
          <a:p>
            <a:pPr lvl="1"/>
            <a:r>
              <a:rPr lang="en-US" dirty="0"/>
              <a:t>Provide specific examples of impacts</a:t>
            </a:r>
          </a:p>
          <a:p>
            <a:pPr lvl="1"/>
            <a:r>
              <a:rPr lang="en-US" dirty="0"/>
              <a:t>Provide cost data, if available</a:t>
            </a:r>
          </a:p>
          <a:p>
            <a:r>
              <a:rPr lang="en-US" dirty="0">
                <a:latin typeface="Calibri"/>
                <a:cs typeface="Arial"/>
              </a:rPr>
              <a:t>We are also seeking input on regulatory alternatives that still accomplish the objectives of the Clean Air Act</a:t>
            </a:r>
            <a:endParaRPr lang="en-US" strike="sngStrike" dirty="0">
              <a:latin typeface="Calibri"/>
              <a:cs typeface="Arial"/>
            </a:endParaRPr>
          </a:p>
          <a:p>
            <a:pPr lvl="1"/>
            <a:r>
              <a:rPr lang="en-US" dirty="0">
                <a:latin typeface="Calibri"/>
                <a:cs typeface="Arial"/>
              </a:rPr>
              <a:t>Suggest other relevant control strategies, including data on their costs, effectiveness, and information on how to ensure compliance</a:t>
            </a:r>
          </a:p>
          <a:p>
            <a:pPr lvl="1"/>
            <a:r>
              <a:rPr lang="en-US" dirty="0"/>
              <a:t>The Regulatory Flexibility Act (RFA) suggests flexibilities, such as exemptions, different compliance timetables, and simplified reporting requirements</a:t>
            </a:r>
          </a:p>
          <a:p>
            <a:r>
              <a:rPr lang="en-US" dirty="0"/>
              <a:t>We would like to minimize duplication</a:t>
            </a:r>
          </a:p>
          <a:p>
            <a:pPr lvl="1"/>
            <a:r>
              <a:rPr lang="en-US" dirty="0"/>
              <a:t>Provide information on any potentially duplicative or contradictory federal, state, or local regulations. </a:t>
            </a:r>
          </a:p>
        </p:txBody>
      </p:sp>
      <p:sp>
        <p:nvSpPr>
          <p:cNvPr id="4" name="Slide Number Placeholder 3">
            <a:extLst>
              <a:ext uri="{FF2B5EF4-FFF2-40B4-BE49-F238E27FC236}">
                <a16:creationId xmlns:a16="http://schemas.microsoft.com/office/drawing/2014/main" id="{33C6CBA4-173C-4D4D-9FF9-61F180D648F2}"/>
              </a:ext>
            </a:extLst>
          </p:cNvPr>
          <p:cNvSpPr>
            <a:spLocks noGrp="1"/>
          </p:cNvSpPr>
          <p:nvPr>
            <p:ph type="sldNum" sz="quarter" idx="12"/>
          </p:nvPr>
        </p:nvSpPr>
        <p:spPr/>
        <p:txBody>
          <a:bodyPr/>
          <a:lstStyle/>
          <a:p>
            <a:fld id="{43BE43C1-65F0-4FE4-BADA-C47078FE10C5}" type="slidenum">
              <a:rPr lang="en-US" smtClean="0"/>
              <a:pPr/>
              <a:t>4</a:t>
            </a:fld>
            <a:endParaRPr lang="en-US" dirty="0"/>
          </a:p>
        </p:txBody>
      </p:sp>
    </p:spTree>
    <p:extLst>
      <p:ext uri="{BB962C8B-B14F-4D97-AF65-F5344CB8AC3E}">
        <p14:creationId xmlns:p14="http://schemas.microsoft.com/office/powerpoint/2010/main" val="3963603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E2C14-0EFC-46EA-A03E-CABA00DD8230}"/>
              </a:ext>
            </a:extLst>
          </p:cNvPr>
          <p:cNvSpPr>
            <a:spLocks noGrp="1"/>
          </p:cNvSpPr>
          <p:nvPr>
            <p:ph type="title"/>
          </p:nvPr>
        </p:nvSpPr>
        <p:spPr/>
        <p:txBody>
          <a:bodyPr>
            <a:normAutofit/>
          </a:bodyPr>
          <a:lstStyle/>
          <a:p>
            <a:r>
              <a:rPr lang="en-US" dirty="0"/>
              <a:t>Clean Air Act Section 111 – Emissions Standards</a:t>
            </a:r>
          </a:p>
        </p:txBody>
      </p:sp>
      <p:sp>
        <p:nvSpPr>
          <p:cNvPr id="3" name="Content Placeholder 2">
            <a:extLst>
              <a:ext uri="{FF2B5EF4-FFF2-40B4-BE49-F238E27FC236}">
                <a16:creationId xmlns:a16="http://schemas.microsoft.com/office/drawing/2014/main" id="{7ABDD065-2AA2-46B3-AAB3-64AC0ECAE0C9}"/>
              </a:ext>
            </a:extLst>
          </p:cNvPr>
          <p:cNvSpPr>
            <a:spLocks noGrp="1"/>
          </p:cNvSpPr>
          <p:nvPr>
            <p:ph idx="1"/>
          </p:nvPr>
        </p:nvSpPr>
        <p:spPr/>
        <p:txBody>
          <a:bodyPr>
            <a:normAutofit fontScale="92500"/>
          </a:bodyPr>
          <a:lstStyle/>
          <a:p>
            <a:r>
              <a:rPr lang="en-US" dirty="0"/>
              <a:t>For source categories that cause or contribute significantly to air pollution which may reasonably be anticipated to endanger public health or welfare, Section 111 of the Clean Air Act requires that EPA establish standards of performance for new sources and, for certain pollutants, issue regulations under which states establish standards of performance for existing sources.</a:t>
            </a:r>
          </a:p>
          <a:p>
            <a:r>
              <a:rPr lang="en-US" dirty="0"/>
              <a:t>Standards must be set based on what is achievable through the application of the best system of emission reduction (BSER) </a:t>
            </a:r>
          </a:p>
          <a:p>
            <a:r>
              <a:rPr lang="en-US" dirty="0"/>
              <a:t>To determine BSER, EPA must consider:</a:t>
            </a:r>
          </a:p>
          <a:p>
            <a:pPr lvl="1"/>
            <a:r>
              <a:rPr lang="en-US" dirty="0"/>
              <a:t>Cost (must not be “exorbitant,” “greater than the industry can bear,” or “unreasonable”)</a:t>
            </a:r>
          </a:p>
          <a:p>
            <a:pPr lvl="1"/>
            <a:r>
              <a:rPr lang="en-US" dirty="0"/>
              <a:t>Non-air quality health and environmental impacts</a:t>
            </a:r>
          </a:p>
          <a:p>
            <a:pPr lvl="1"/>
            <a:r>
              <a:rPr lang="en-US" dirty="0"/>
              <a:t>Energy requirements</a:t>
            </a:r>
          </a:p>
          <a:p>
            <a:pPr lvl="1"/>
            <a:r>
              <a:rPr lang="en-US" dirty="0"/>
              <a:t>Technology that has been adequately demonstrated</a:t>
            </a:r>
          </a:p>
          <a:p>
            <a:pPr lvl="0"/>
            <a:r>
              <a:rPr lang="en-US" dirty="0"/>
              <a:t>When issuing</a:t>
            </a:r>
            <a:r>
              <a:rPr lang="en-US" dirty="0">
                <a:solidFill>
                  <a:srgbClr val="FF0000"/>
                </a:solidFill>
              </a:rPr>
              <a:t> </a:t>
            </a:r>
            <a:r>
              <a:rPr lang="en-US" dirty="0"/>
              <a:t>regulations for existing sources, EPA allows states to take into account the remaining useful life of those sources, and other factors, in applying standards of performance in their state plans</a:t>
            </a:r>
          </a:p>
          <a:p>
            <a:endParaRPr lang="en-US" dirty="0"/>
          </a:p>
          <a:p>
            <a:endParaRPr lang="en-US" dirty="0"/>
          </a:p>
        </p:txBody>
      </p:sp>
      <p:sp>
        <p:nvSpPr>
          <p:cNvPr id="4" name="Slide Number Placeholder 3">
            <a:extLst>
              <a:ext uri="{FF2B5EF4-FFF2-40B4-BE49-F238E27FC236}">
                <a16:creationId xmlns:a16="http://schemas.microsoft.com/office/drawing/2014/main" id="{2AE5FEFA-6EA2-4B49-BE55-065A624AD8D0}"/>
              </a:ext>
            </a:extLst>
          </p:cNvPr>
          <p:cNvSpPr>
            <a:spLocks noGrp="1"/>
          </p:cNvSpPr>
          <p:nvPr>
            <p:ph type="sldNum" sz="quarter" idx="12"/>
          </p:nvPr>
        </p:nvSpPr>
        <p:spPr/>
        <p:txBody>
          <a:bodyPr/>
          <a:lstStyle/>
          <a:p>
            <a:fld id="{43BE43C1-65F0-4FE4-BADA-C47078FE10C5}" type="slidenum">
              <a:rPr lang="en-US" smtClean="0"/>
              <a:pPr/>
              <a:t>5</a:t>
            </a:fld>
            <a:endParaRPr lang="en-US" dirty="0"/>
          </a:p>
        </p:txBody>
      </p:sp>
    </p:spTree>
    <p:extLst>
      <p:ext uri="{BB962C8B-B14F-4D97-AF65-F5344CB8AC3E}">
        <p14:creationId xmlns:p14="http://schemas.microsoft.com/office/powerpoint/2010/main" val="13489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E2C14-0EFC-46EA-A03E-CABA00DD8230}"/>
              </a:ext>
            </a:extLst>
          </p:cNvPr>
          <p:cNvSpPr>
            <a:spLocks noGrp="1"/>
          </p:cNvSpPr>
          <p:nvPr>
            <p:ph type="title"/>
          </p:nvPr>
        </p:nvSpPr>
        <p:spPr/>
        <p:txBody>
          <a:bodyPr>
            <a:normAutofit/>
          </a:bodyPr>
          <a:lstStyle/>
          <a:p>
            <a:r>
              <a:rPr lang="en-US" dirty="0"/>
              <a:t>Regulatory History</a:t>
            </a:r>
          </a:p>
        </p:txBody>
      </p:sp>
      <p:sp>
        <p:nvSpPr>
          <p:cNvPr id="4" name="Slide Number Placeholder 3">
            <a:extLst>
              <a:ext uri="{FF2B5EF4-FFF2-40B4-BE49-F238E27FC236}">
                <a16:creationId xmlns:a16="http://schemas.microsoft.com/office/drawing/2014/main" id="{2AE5FEFA-6EA2-4B49-BE55-065A624AD8D0}"/>
              </a:ext>
            </a:extLst>
          </p:cNvPr>
          <p:cNvSpPr>
            <a:spLocks noGrp="1"/>
          </p:cNvSpPr>
          <p:nvPr>
            <p:ph type="sldNum" sz="quarter" idx="12"/>
          </p:nvPr>
        </p:nvSpPr>
        <p:spPr/>
        <p:txBody>
          <a:bodyPr/>
          <a:lstStyle/>
          <a:p>
            <a:fld id="{43BE43C1-65F0-4FE4-BADA-C47078FE10C5}" type="slidenum">
              <a:rPr lang="en-US" smtClean="0"/>
              <a:pPr/>
              <a:t>6</a:t>
            </a:fld>
            <a:endParaRPr lang="en-US" dirty="0"/>
          </a:p>
        </p:txBody>
      </p:sp>
      <p:sp>
        <p:nvSpPr>
          <p:cNvPr id="5" name="Content Placeholder 2">
            <a:extLst>
              <a:ext uri="{FF2B5EF4-FFF2-40B4-BE49-F238E27FC236}">
                <a16:creationId xmlns:a16="http://schemas.microsoft.com/office/drawing/2014/main" id="{4C76C3DF-76B5-4438-B8A1-FD8E36E73551}"/>
              </a:ext>
            </a:extLst>
          </p:cNvPr>
          <p:cNvSpPr txBox="1">
            <a:spLocks/>
          </p:cNvSpPr>
          <p:nvPr/>
        </p:nvSpPr>
        <p:spPr>
          <a:xfrm>
            <a:off x="290945" y="1096846"/>
            <a:ext cx="8686800" cy="533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accent1"/>
              </a:buClr>
              <a:buSzPct val="85000"/>
              <a:buFont typeface="Arial" pitchFamily="34" charset="0"/>
              <a:buChar char="►"/>
              <a:defRPr sz="2200" kern="1200">
                <a:solidFill>
                  <a:schemeClr val="tx1"/>
                </a:solidFill>
                <a:latin typeface="Calibri" panose="020F0502020204030204" pitchFamily="34" charset="0"/>
                <a:ea typeface="+mn-ea"/>
                <a:cs typeface="Arial" pitchFamily="34" charset="0"/>
              </a:defRPr>
            </a:lvl1pPr>
            <a:lvl2pPr marL="742950" indent="-285750" algn="l" defTabSz="914400" rtl="0" eaLnBrk="1" latinLnBrk="0" hangingPunct="1">
              <a:spcBef>
                <a:spcPct val="20000"/>
              </a:spcBef>
              <a:buClr>
                <a:schemeClr val="accent1">
                  <a:lumMod val="60000"/>
                  <a:lumOff val="40000"/>
                </a:schemeClr>
              </a:buClr>
              <a:buSzPct val="80000"/>
              <a:buFont typeface="Arial" pitchFamily="34" charset="0"/>
              <a:buChar char="►"/>
              <a:defRPr sz="2000" kern="1200">
                <a:solidFill>
                  <a:schemeClr val="tx1"/>
                </a:solidFill>
                <a:latin typeface="Calibri" panose="020F0502020204030204" pitchFamily="34" charset="0"/>
                <a:ea typeface="+mn-ea"/>
                <a:cs typeface="Arial" pitchFamily="34" charset="0"/>
              </a:defRPr>
            </a:lvl2pPr>
            <a:lvl3pPr marL="1143000" indent="-228600" algn="l" defTabSz="914400" rtl="0" eaLnBrk="1" latinLnBrk="0" hangingPunct="1">
              <a:spcBef>
                <a:spcPct val="20000"/>
              </a:spcBef>
              <a:buClr>
                <a:schemeClr val="accent1">
                  <a:lumMod val="75000"/>
                </a:schemeClr>
              </a:buClr>
              <a:buSzPct val="110000"/>
              <a:buFont typeface="Arial" pitchFamily="34" charset="0"/>
              <a:buChar char="•"/>
              <a:defRPr sz="1800" kern="1200">
                <a:solidFill>
                  <a:schemeClr val="tx1"/>
                </a:solidFill>
                <a:latin typeface="Calibri" panose="020F0502020204030204"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2012 – NSPS OOOO regulated VOC emissions from several sources in the production and processing segments  </a:t>
            </a:r>
          </a:p>
          <a:p>
            <a:r>
              <a:rPr lang="en-US" dirty="0"/>
              <a:t>2016 – NSPS OOOOa added methane as a regulated pollutant and expanded regulations through the transmission and storage segment. NSPS OOOOa also added requirements to cover additional sources; included fugitive emissions monitoring  </a:t>
            </a:r>
          </a:p>
          <a:p>
            <a:r>
              <a:rPr lang="en-US" dirty="0"/>
              <a:t>2020 Policy Rule – removed the transmission and storage segment from OOOO and OOOOa and rescinded methane standards in the production and processing segments</a:t>
            </a:r>
          </a:p>
          <a:p>
            <a:r>
              <a:rPr lang="en-US" dirty="0"/>
              <a:t>2020 Technical Rule – exempted low production well sites from fugitive emissions monitoring, decreased monitoring frequency at compressor stations to semi-annually, allowed compliance with state requirements as an alternative to fugitive emissions requirements </a:t>
            </a:r>
          </a:p>
          <a:p>
            <a:endParaRPr lang="en-US" dirty="0"/>
          </a:p>
        </p:txBody>
      </p:sp>
    </p:spTree>
    <p:extLst>
      <p:ext uri="{BB962C8B-B14F-4D97-AF65-F5344CB8AC3E}">
        <p14:creationId xmlns:p14="http://schemas.microsoft.com/office/powerpoint/2010/main" val="2856357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F76BFBF-10C8-4850-8A3C-524C4234C33C}"/>
              </a:ext>
            </a:extLst>
          </p:cNvPr>
          <p:cNvSpPr>
            <a:spLocks noGrp="1"/>
          </p:cNvSpPr>
          <p:nvPr>
            <p:ph type="title"/>
          </p:nvPr>
        </p:nvSpPr>
        <p:spPr/>
        <p:txBody>
          <a:bodyPr>
            <a:noAutofit/>
          </a:bodyPr>
          <a:lstStyle/>
          <a:p>
            <a:r>
              <a:rPr lang="en-US" sz="2800" dirty="0"/>
              <a:t>Executive Order on Public Health and the Environment</a:t>
            </a:r>
          </a:p>
        </p:txBody>
      </p:sp>
      <p:sp>
        <p:nvSpPr>
          <p:cNvPr id="7" name="Content Placeholder 6">
            <a:extLst>
              <a:ext uri="{FF2B5EF4-FFF2-40B4-BE49-F238E27FC236}">
                <a16:creationId xmlns:a16="http://schemas.microsoft.com/office/drawing/2014/main" id="{24709BF0-5706-42B6-A0BE-D2036C7ED290}"/>
              </a:ext>
            </a:extLst>
          </p:cNvPr>
          <p:cNvSpPr>
            <a:spLocks noGrp="1"/>
          </p:cNvSpPr>
          <p:nvPr>
            <p:ph idx="1"/>
          </p:nvPr>
        </p:nvSpPr>
        <p:spPr>
          <a:xfrm>
            <a:off x="304800" y="1066800"/>
            <a:ext cx="8382000" cy="5334000"/>
          </a:xfrm>
        </p:spPr>
        <p:txBody>
          <a:bodyPr>
            <a:noAutofit/>
          </a:bodyPr>
          <a:lstStyle/>
          <a:p>
            <a:r>
              <a:rPr lang="en-US" dirty="0"/>
              <a:t>On January 20, 2021, President Biden issued Executive Order 13990, Protecting Public Health and the Environment and Restoring Science to Tackle the Climate Crisis</a:t>
            </a:r>
          </a:p>
          <a:p>
            <a:r>
              <a:rPr lang="en-US" dirty="0"/>
              <a:t>Among other direction to EPA, the order instructs EPA to consider taking two actions by September 2021 focused on reducing methane emissions from the oil and gas sector:​</a:t>
            </a:r>
          </a:p>
          <a:p>
            <a:pPr lvl="1"/>
            <a:r>
              <a:rPr lang="en-US" dirty="0"/>
              <a:t>Propose strengthening previously issued standards for new sources</a:t>
            </a:r>
          </a:p>
          <a:p>
            <a:pPr lvl="1"/>
            <a:r>
              <a:rPr lang="en-US" dirty="0"/>
              <a:t>Propose emission guidelines for existing operations in the oil and gas sector</a:t>
            </a:r>
          </a:p>
          <a:p>
            <a:r>
              <a:rPr lang="en-US" dirty="0"/>
              <a:t>These actions both fall under section 111 of the Clean Air Act</a:t>
            </a:r>
          </a:p>
          <a:p>
            <a:endParaRPr lang="en-US" sz="2400" dirty="0"/>
          </a:p>
          <a:p>
            <a:pPr marL="0" indent="0">
              <a:buNone/>
            </a:pPr>
            <a:endParaRPr lang="en-US" sz="1800" dirty="0"/>
          </a:p>
        </p:txBody>
      </p:sp>
      <p:sp>
        <p:nvSpPr>
          <p:cNvPr id="2" name="Slide Number Placeholder 1">
            <a:extLst>
              <a:ext uri="{FF2B5EF4-FFF2-40B4-BE49-F238E27FC236}">
                <a16:creationId xmlns:a16="http://schemas.microsoft.com/office/drawing/2014/main" id="{2DF039C4-7BE2-45B0-BFB2-2426604E669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BE43C1-65F0-4FE4-BADA-C47078FE10C5}" type="slidenum">
              <a:rPr kumimoji="0" lang="en-US" sz="14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2965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F76BFBF-10C8-4850-8A3C-524C4234C33C}"/>
              </a:ext>
            </a:extLst>
          </p:cNvPr>
          <p:cNvSpPr>
            <a:spLocks noGrp="1"/>
          </p:cNvSpPr>
          <p:nvPr>
            <p:ph type="title"/>
          </p:nvPr>
        </p:nvSpPr>
        <p:spPr/>
        <p:txBody>
          <a:bodyPr/>
          <a:lstStyle/>
          <a:p>
            <a:r>
              <a:rPr lang="en-US" dirty="0"/>
              <a:t>Oil and Gas Sector Overview</a:t>
            </a:r>
          </a:p>
        </p:txBody>
      </p:sp>
      <p:sp>
        <p:nvSpPr>
          <p:cNvPr id="7" name="Content Placeholder 6">
            <a:extLst>
              <a:ext uri="{FF2B5EF4-FFF2-40B4-BE49-F238E27FC236}">
                <a16:creationId xmlns:a16="http://schemas.microsoft.com/office/drawing/2014/main" id="{24709BF0-5706-42B6-A0BE-D2036C7ED290}"/>
              </a:ext>
            </a:extLst>
          </p:cNvPr>
          <p:cNvSpPr>
            <a:spLocks noGrp="1"/>
          </p:cNvSpPr>
          <p:nvPr>
            <p:ph idx="1"/>
          </p:nvPr>
        </p:nvSpPr>
        <p:spPr/>
        <p:txBody>
          <a:bodyPr>
            <a:normAutofit/>
          </a:bodyPr>
          <a:lstStyle/>
          <a:p>
            <a:r>
              <a:rPr lang="en-US" dirty="0"/>
              <a:t>The NSPS has generally characterized industry operations as being composed of four segments : </a:t>
            </a:r>
          </a:p>
          <a:p>
            <a:pPr lvl="1"/>
            <a:endParaRPr lang="en-US" dirty="0"/>
          </a:p>
          <a:p>
            <a:pPr lvl="1"/>
            <a:endParaRPr lang="en-US" dirty="0"/>
          </a:p>
          <a:p>
            <a:endParaRPr lang="en-US" dirty="0"/>
          </a:p>
          <a:p>
            <a:pPr lvl="1"/>
            <a:endParaRPr lang="en-US" dirty="0"/>
          </a:p>
        </p:txBody>
      </p:sp>
      <p:sp>
        <p:nvSpPr>
          <p:cNvPr id="2" name="Slide Number Placeholder 1">
            <a:extLst>
              <a:ext uri="{FF2B5EF4-FFF2-40B4-BE49-F238E27FC236}">
                <a16:creationId xmlns:a16="http://schemas.microsoft.com/office/drawing/2014/main" id="{2DF039C4-7BE2-45B0-BFB2-2426604E6694}"/>
              </a:ext>
            </a:extLst>
          </p:cNvPr>
          <p:cNvSpPr>
            <a:spLocks noGrp="1"/>
          </p:cNvSpPr>
          <p:nvPr>
            <p:ph type="sldNum" sz="quarter" idx="12"/>
          </p:nvPr>
        </p:nvSpPr>
        <p:spPr/>
        <p:txBody>
          <a:bodyPr/>
          <a:lstStyle/>
          <a:p>
            <a:fld id="{43BE43C1-65F0-4FE4-BADA-C47078FE10C5}" type="slidenum">
              <a:rPr lang="en-US" smtClean="0"/>
              <a:pPr/>
              <a:t>8</a:t>
            </a:fld>
            <a:endParaRPr lang="en-US" dirty="0"/>
          </a:p>
        </p:txBody>
      </p:sp>
      <p:graphicFrame>
        <p:nvGraphicFramePr>
          <p:cNvPr id="4" name="Diagram 3">
            <a:extLst>
              <a:ext uri="{FF2B5EF4-FFF2-40B4-BE49-F238E27FC236}">
                <a16:creationId xmlns:a16="http://schemas.microsoft.com/office/drawing/2014/main" id="{95B98247-FCA2-4EAF-BFD2-8DBD24CF6508}"/>
              </a:ext>
            </a:extLst>
          </p:cNvPr>
          <p:cNvGraphicFramePr/>
          <p:nvPr>
            <p:extLst>
              <p:ext uri="{D42A27DB-BD31-4B8C-83A1-F6EECF244321}">
                <p14:modId xmlns:p14="http://schemas.microsoft.com/office/powerpoint/2010/main" val="2237613695"/>
              </p:ext>
            </p:extLst>
          </p:nvPr>
        </p:nvGraphicFramePr>
        <p:xfrm>
          <a:off x="766293" y="1697053"/>
          <a:ext cx="7862551" cy="147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6">
            <a:extLst>
              <a:ext uri="{FF2B5EF4-FFF2-40B4-BE49-F238E27FC236}">
                <a16:creationId xmlns:a16="http://schemas.microsoft.com/office/drawing/2014/main" id="{84394F6B-68CE-4358-A8AC-9C448DE315CC}"/>
              </a:ext>
            </a:extLst>
          </p:cNvPr>
          <p:cNvSpPr txBox="1">
            <a:spLocks/>
          </p:cNvSpPr>
          <p:nvPr/>
        </p:nvSpPr>
        <p:spPr>
          <a:xfrm>
            <a:off x="304799" y="3174381"/>
            <a:ext cx="8686800" cy="315218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Clr>
                <a:schemeClr val="accent5"/>
              </a:buClr>
              <a:buSzPct val="85000"/>
              <a:buFont typeface="Arial" pitchFamily="34" charset="0"/>
              <a:buChar char="►"/>
              <a:defRPr sz="2200" kern="1200">
                <a:solidFill>
                  <a:schemeClr val="tx1"/>
                </a:solidFill>
                <a:latin typeface="Calibri" panose="020F0502020204030204" pitchFamily="34" charset="0"/>
                <a:ea typeface="+mn-ea"/>
                <a:cs typeface="Arial" pitchFamily="34" charset="0"/>
              </a:defRPr>
            </a:lvl1pPr>
            <a:lvl2pPr marL="742950" indent="-285750" algn="l" defTabSz="914400" rtl="0" eaLnBrk="1" latinLnBrk="0" hangingPunct="1">
              <a:spcBef>
                <a:spcPct val="20000"/>
              </a:spcBef>
              <a:buClr>
                <a:schemeClr val="accent5"/>
              </a:buClr>
              <a:buSzPct val="80000"/>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2pPr>
            <a:lvl3pPr marL="1143000" indent="-228600" algn="l" defTabSz="914400" rtl="0" eaLnBrk="1" latinLnBrk="0" hangingPunct="1">
              <a:spcBef>
                <a:spcPct val="20000"/>
              </a:spcBef>
              <a:buClr>
                <a:schemeClr val="accent5"/>
              </a:buClr>
              <a:buSzPct val="110000"/>
              <a:buFont typeface="Courier New" panose="02070309020205020404" pitchFamily="49" charset="0"/>
              <a:buChar char="o"/>
              <a:defRPr sz="1800" kern="1200">
                <a:solidFill>
                  <a:schemeClr val="tx1"/>
                </a:solidFill>
                <a:latin typeface="Calibri" panose="020F0502020204030204"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1"/>
              </a:buClr>
            </a:pPr>
            <a:r>
              <a:rPr lang="en-US" dirty="0"/>
              <a:t>In the U.S. there are over 15,000 oil and gas owners and operators and the large majority are small entities </a:t>
            </a:r>
          </a:p>
          <a:p>
            <a:pPr marL="742950" lvl="2" indent="-342900">
              <a:buClr>
                <a:schemeClr val="accent1"/>
              </a:buClr>
              <a:buSzPct val="85000"/>
              <a:buFont typeface="Arial" pitchFamily="34" charset="0"/>
              <a:buChar char="►"/>
            </a:pPr>
            <a:r>
              <a:rPr lang="en-US" sz="2000" dirty="0"/>
              <a:t>Around one million producing onshore oil and gas wells</a:t>
            </a:r>
          </a:p>
          <a:p>
            <a:pPr marL="742950" lvl="2" indent="-342900">
              <a:buClr>
                <a:schemeClr val="accent1"/>
              </a:buClr>
              <a:buSzPct val="85000"/>
              <a:buFont typeface="Arial" pitchFamily="34" charset="0"/>
              <a:buChar char="►"/>
            </a:pPr>
            <a:r>
              <a:rPr lang="en-US" sz="2000" dirty="0"/>
              <a:t>About 5,000 gathering and boosting facilities</a:t>
            </a:r>
          </a:p>
          <a:p>
            <a:pPr marL="742950" lvl="2" indent="-342900">
              <a:buClr>
                <a:schemeClr val="accent1"/>
              </a:buClr>
              <a:buSzPct val="85000"/>
              <a:buFont typeface="Arial" pitchFamily="34" charset="0"/>
              <a:buChar char="►"/>
            </a:pPr>
            <a:r>
              <a:rPr lang="en-US" sz="2000" dirty="0"/>
              <a:t>Over 650 processing facilities</a:t>
            </a:r>
          </a:p>
          <a:p>
            <a:pPr marL="742950" lvl="2" indent="-342900">
              <a:buClr>
                <a:schemeClr val="accent1"/>
              </a:buClr>
              <a:buSzPct val="85000"/>
              <a:buFont typeface="Arial" pitchFamily="34" charset="0"/>
              <a:buChar char="►"/>
            </a:pPr>
            <a:r>
              <a:rPr lang="en-US" sz="2000" dirty="0"/>
              <a:t>About 1,400 transmission compression facilities</a:t>
            </a:r>
          </a:p>
          <a:p>
            <a:pPr marL="742950" lvl="2" indent="-342900">
              <a:buClr>
                <a:schemeClr val="accent1"/>
              </a:buClr>
              <a:buSzPct val="85000"/>
              <a:buFont typeface="Arial" pitchFamily="34" charset="0"/>
              <a:buChar char="►"/>
            </a:pPr>
            <a:r>
              <a:rPr lang="en-US" sz="2000" dirty="0"/>
              <a:t>Over 900 transmission pipeline facilities</a:t>
            </a:r>
          </a:p>
          <a:p>
            <a:pPr marL="742950" lvl="2" indent="-342900">
              <a:buClr>
                <a:schemeClr val="accent1"/>
              </a:buClr>
              <a:buSzPct val="85000"/>
              <a:buFont typeface="Arial" pitchFamily="34" charset="0"/>
              <a:buChar char="►"/>
            </a:pPr>
            <a:r>
              <a:rPr lang="en-US" sz="2000" dirty="0"/>
              <a:t>Over 400 underground natural gas storage facilities</a:t>
            </a:r>
          </a:p>
          <a:p>
            <a:pPr marL="742950" lvl="2" indent="-342900">
              <a:buClr>
                <a:schemeClr val="accent1"/>
              </a:buClr>
              <a:buSzPct val="85000"/>
              <a:buFont typeface="Arial" pitchFamily="34" charset="0"/>
              <a:buChar char="►"/>
            </a:pPr>
            <a:r>
              <a:rPr lang="en-US" sz="2000" dirty="0"/>
              <a:t>Over 100 liquefied natural gas storage or import/export facilities</a:t>
            </a:r>
          </a:p>
          <a:p>
            <a:pPr marL="342900" lvl="1" indent="-342900">
              <a:buClr>
                <a:schemeClr val="accent1"/>
              </a:buClr>
              <a:buSzPct val="85000"/>
              <a:buFont typeface="Arial" pitchFamily="34" charset="0"/>
              <a:buChar char="►"/>
            </a:pPr>
            <a:endParaRPr lang="en-US" sz="2200" dirty="0"/>
          </a:p>
          <a:p>
            <a:pPr lvl="1"/>
            <a:endParaRPr lang="en-US" dirty="0"/>
          </a:p>
          <a:p>
            <a:endParaRPr lang="en-US" dirty="0"/>
          </a:p>
          <a:p>
            <a:pPr lvl="1"/>
            <a:endParaRPr lang="en-US" dirty="0"/>
          </a:p>
        </p:txBody>
      </p:sp>
    </p:spTree>
    <p:extLst>
      <p:ext uri="{BB962C8B-B14F-4D97-AF65-F5344CB8AC3E}">
        <p14:creationId xmlns:p14="http://schemas.microsoft.com/office/powerpoint/2010/main" val="138824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Title 1107">
            <a:extLst>
              <a:ext uri="{FF2B5EF4-FFF2-40B4-BE49-F238E27FC236}">
                <a16:creationId xmlns:a16="http://schemas.microsoft.com/office/drawing/2014/main" id="{95DB7242-A2F8-4B7D-A41E-397F6C311042}"/>
              </a:ext>
            </a:extLst>
          </p:cNvPr>
          <p:cNvSpPr>
            <a:spLocks noGrp="1"/>
          </p:cNvSpPr>
          <p:nvPr>
            <p:ph type="title"/>
          </p:nvPr>
        </p:nvSpPr>
        <p:spPr/>
        <p:txBody>
          <a:bodyPr/>
          <a:lstStyle/>
          <a:p>
            <a:r>
              <a:rPr lang="en-US" dirty="0"/>
              <a:t>Oil and Gas Sector Overview</a:t>
            </a:r>
          </a:p>
        </p:txBody>
      </p:sp>
      <p:sp>
        <p:nvSpPr>
          <p:cNvPr id="4" name="Slide Number Placeholder 3">
            <a:extLst>
              <a:ext uri="{FF2B5EF4-FFF2-40B4-BE49-F238E27FC236}">
                <a16:creationId xmlns:a16="http://schemas.microsoft.com/office/drawing/2014/main" id="{25B701FF-EA61-48DF-8AC3-FAFD2A8FB1F4}"/>
              </a:ext>
            </a:extLst>
          </p:cNvPr>
          <p:cNvSpPr>
            <a:spLocks noGrp="1"/>
          </p:cNvSpPr>
          <p:nvPr>
            <p:ph type="sldNum" sz="quarter" idx="12"/>
          </p:nvPr>
        </p:nvSpPr>
        <p:spPr>
          <a:xfrm>
            <a:off x="6553200" y="6356350"/>
            <a:ext cx="2133600" cy="365125"/>
          </a:xfrm>
        </p:spPr>
        <p:txBody>
          <a:bodyPr/>
          <a:lstStyle/>
          <a:p>
            <a:fld id="{43BE43C1-65F0-4FE4-BADA-C47078FE10C5}" type="slidenum">
              <a:rPr lang="en-US" smtClean="0"/>
              <a:pPr/>
              <a:t>9</a:t>
            </a:fld>
            <a:endParaRPr lang="en-US" dirty="0"/>
          </a:p>
        </p:txBody>
      </p:sp>
      <p:grpSp>
        <p:nvGrpSpPr>
          <p:cNvPr id="13" name="Group 12">
            <a:extLst>
              <a:ext uri="{FF2B5EF4-FFF2-40B4-BE49-F238E27FC236}">
                <a16:creationId xmlns:a16="http://schemas.microsoft.com/office/drawing/2014/main" id="{864BD9CC-AD3C-471C-8C83-6230001206C2}"/>
              </a:ext>
            </a:extLst>
          </p:cNvPr>
          <p:cNvGrpSpPr/>
          <p:nvPr/>
        </p:nvGrpSpPr>
        <p:grpSpPr>
          <a:xfrm>
            <a:off x="2457542" y="1138938"/>
            <a:ext cx="6382311" cy="5640149"/>
            <a:chOff x="3703338" y="1421576"/>
            <a:chExt cx="5296922" cy="5372363"/>
          </a:xfrm>
        </p:grpSpPr>
        <p:grpSp>
          <p:nvGrpSpPr>
            <p:cNvPr id="14" name="Group 1153">
              <a:extLst>
                <a:ext uri="{FF2B5EF4-FFF2-40B4-BE49-F238E27FC236}">
                  <a16:creationId xmlns:a16="http://schemas.microsoft.com/office/drawing/2014/main" id="{BDF49B17-3A8B-4F54-B526-108D16C05EFD}"/>
                </a:ext>
              </a:extLst>
            </p:cNvPr>
            <p:cNvGrpSpPr>
              <a:grpSpLocks/>
            </p:cNvGrpSpPr>
            <p:nvPr/>
          </p:nvGrpSpPr>
          <p:grpSpPr bwMode="auto">
            <a:xfrm>
              <a:off x="4403023" y="2141058"/>
              <a:ext cx="2931784" cy="3591928"/>
              <a:chOff x="2163" y="1380"/>
              <a:chExt cx="1785" cy="1967"/>
            </a:xfrm>
          </p:grpSpPr>
          <p:sp>
            <p:nvSpPr>
              <p:cNvPr id="1105" name="Freeform 1154">
                <a:extLst>
                  <a:ext uri="{FF2B5EF4-FFF2-40B4-BE49-F238E27FC236}">
                    <a16:creationId xmlns:a16="http://schemas.microsoft.com/office/drawing/2014/main" id="{33E582DB-4577-45CC-B3A1-A9931E7BDDF9}"/>
                  </a:ext>
                </a:extLst>
              </p:cNvPr>
              <p:cNvSpPr>
                <a:spLocks/>
              </p:cNvSpPr>
              <p:nvPr/>
            </p:nvSpPr>
            <p:spPr bwMode="auto">
              <a:xfrm>
                <a:off x="2163" y="1380"/>
                <a:ext cx="1785" cy="1967"/>
              </a:xfrm>
              <a:custGeom>
                <a:avLst/>
                <a:gdLst>
                  <a:gd name="T0" fmla="*/ 39 w 1785"/>
                  <a:gd name="T1" fmla="*/ 0 h 1967"/>
                  <a:gd name="T2" fmla="*/ 0 w 1785"/>
                  <a:gd name="T3" fmla="*/ 12 h 1967"/>
                  <a:gd name="T4" fmla="*/ 1750 w 1785"/>
                  <a:gd name="T5" fmla="*/ 1967 h 1967"/>
                  <a:gd name="T6" fmla="*/ 1785 w 1785"/>
                  <a:gd name="T7" fmla="*/ 1955 h 1967"/>
                  <a:gd name="T8" fmla="*/ 39 w 1785"/>
                  <a:gd name="T9" fmla="*/ 0 h 1967"/>
                  <a:gd name="T10" fmla="*/ 0 60000 65536"/>
                  <a:gd name="T11" fmla="*/ 0 60000 65536"/>
                  <a:gd name="T12" fmla="*/ 0 60000 65536"/>
                  <a:gd name="T13" fmla="*/ 0 60000 65536"/>
                  <a:gd name="T14" fmla="*/ 0 60000 65536"/>
                  <a:gd name="T15" fmla="*/ 0 w 1785"/>
                  <a:gd name="T16" fmla="*/ 0 h 1967"/>
                  <a:gd name="T17" fmla="*/ 1785 w 1785"/>
                  <a:gd name="T18" fmla="*/ 1967 h 1967"/>
                </a:gdLst>
                <a:ahLst/>
                <a:cxnLst>
                  <a:cxn ang="T10">
                    <a:pos x="T0" y="T1"/>
                  </a:cxn>
                  <a:cxn ang="T11">
                    <a:pos x="T2" y="T3"/>
                  </a:cxn>
                  <a:cxn ang="T12">
                    <a:pos x="T4" y="T5"/>
                  </a:cxn>
                  <a:cxn ang="T13">
                    <a:pos x="T6" y="T7"/>
                  </a:cxn>
                  <a:cxn ang="T14">
                    <a:pos x="T8" y="T9"/>
                  </a:cxn>
                </a:cxnLst>
                <a:rect l="T15" t="T16" r="T17" b="T18"/>
                <a:pathLst>
                  <a:path w="1785" h="1967">
                    <a:moveTo>
                      <a:pt x="39" y="0"/>
                    </a:moveTo>
                    <a:lnTo>
                      <a:pt x="0" y="12"/>
                    </a:lnTo>
                    <a:lnTo>
                      <a:pt x="1750" y="1967"/>
                    </a:lnTo>
                    <a:lnTo>
                      <a:pt x="1785" y="1955"/>
                    </a:lnTo>
                    <a:lnTo>
                      <a:pt x="39" y="0"/>
                    </a:lnTo>
                    <a:close/>
                  </a:path>
                </a:pathLst>
              </a:custGeom>
              <a:solidFill>
                <a:srgbClr val="C0C0C0"/>
              </a:solidFill>
              <a:ln w="9525">
                <a:noFill/>
                <a:round/>
                <a:headEnd/>
                <a:tailEnd/>
              </a:ln>
            </p:spPr>
            <p:txBody>
              <a:bodyPr/>
              <a:lstStyle/>
              <a:p>
                <a:endParaRPr lang="en-US" sz="1350" dirty="0"/>
              </a:p>
            </p:txBody>
          </p:sp>
          <p:sp>
            <p:nvSpPr>
              <p:cNvPr id="1106" name="Freeform 1155">
                <a:extLst>
                  <a:ext uri="{FF2B5EF4-FFF2-40B4-BE49-F238E27FC236}">
                    <a16:creationId xmlns:a16="http://schemas.microsoft.com/office/drawing/2014/main" id="{5703EF2F-A85B-496A-872D-6E2ACAE0B700}"/>
                  </a:ext>
                </a:extLst>
              </p:cNvPr>
              <p:cNvSpPr>
                <a:spLocks/>
              </p:cNvSpPr>
              <p:nvPr/>
            </p:nvSpPr>
            <p:spPr bwMode="auto">
              <a:xfrm>
                <a:off x="2163" y="1380"/>
                <a:ext cx="1785" cy="1967"/>
              </a:xfrm>
              <a:custGeom>
                <a:avLst/>
                <a:gdLst>
                  <a:gd name="T0" fmla="*/ 39 w 1785"/>
                  <a:gd name="T1" fmla="*/ 0 h 1967"/>
                  <a:gd name="T2" fmla="*/ 0 w 1785"/>
                  <a:gd name="T3" fmla="*/ 12 h 1967"/>
                  <a:gd name="T4" fmla="*/ 1750 w 1785"/>
                  <a:gd name="T5" fmla="*/ 1967 h 1967"/>
                  <a:gd name="T6" fmla="*/ 1785 w 1785"/>
                  <a:gd name="T7" fmla="*/ 1955 h 1967"/>
                  <a:gd name="T8" fmla="*/ 39 w 1785"/>
                  <a:gd name="T9" fmla="*/ 0 h 1967"/>
                  <a:gd name="T10" fmla="*/ 0 60000 65536"/>
                  <a:gd name="T11" fmla="*/ 0 60000 65536"/>
                  <a:gd name="T12" fmla="*/ 0 60000 65536"/>
                  <a:gd name="T13" fmla="*/ 0 60000 65536"/>
                  <a:gd name="T14" fmla="*/ 0 60000 65536"/>
                  <a:gd name="T15" fmla="*/ 0 w 1785"/>
                  <a:gd name="T16" fmla="*/ 0 h 1967"/>
                  <a:gd name="T17" fmla="*/ 1785 w 1785"/>
                  <a:gd name="T18" fmla="*/ 1967 h 1967"/>
                </a:gdLst>
                <a:ahLst/>
                <a:cxnLst>
                  <a:cxn ang="T10">
                    <a:pos x="T0" y="T1"/>
                  </a:cxn>
                  <a:cxn ang="T11">
                    <a:pos x="T2" y="T3"/>
                  </a:cxn>
                  <a:cxn ang="T12">
                    <a:pos x="T4" y="T5"/>
                  </a:cxn>
                  <a:cxn ang="T13">
                    <a:pos x="T6" y="T7"/>
                  </a:cxn>
                  <a:cxn ang="T14">
                    <a:pos x="T8" y="T9"/>
                  </a:cxn>
                </a:cxnLst>
                <a:rect l="T15" t="T16" r="T17" b="T18"/>
                <a:pathLst>
                  <a:path w="1785" h="1967">
                    <a:moveTo>
                      <a:pt x="39" y="0"/>
                    </a:moveTo>
                    <a:lnTo>
                      <a:pt x="0" y="12"/>
                    </a:lnTo>
                    <a:lnTo>
                      <a:pt x="1750" y="1967"/>
                    </a:lnTo>
                    <a:lnTo>
                      <a:pt x="1785" y="1955"/>
                    </a:lnTo>
                    <a:lnTo>
                      <a:pt x="39" y="0"/>
                    </a:lnTo>
                    <a:close/>
                  </a:path>
                </a:pathLst>
              </a:custGeom>
              <a:noFill/>
              <a:ln w="14288" cap="rnd">
                <a:solidFill>
                  <a:srgbClr val="000000"/>
                </a:solidFill>
                <a:round/>
                <a:headEnd/>
                <a:tailEnd/>
              </a:ln>
            </p:spPr>
            <p:txBody>
              <a:bodyPr/>
              <a:lstStyle/>
              <a:p>
                <a:endParaRPr lang="en-US" sz="1350" dirty="0"/>
              </a:p>
            </p:txBody>
          </p:sp>
        </p:grpSp>
        <p:grpSp>
          <p:nvGrpSpPr>
            <p:cNvPr id="15" name="Group 14">
              <a:extLst>
                <a:ext uri="{FF2B5EF4-FFF2-40B4-BE49-F238E27FC236}">
                  <a16:creationId xmlns:a16="http://schemas.microsoft.com/office/drawing/2014/main" id="{1E978A37-D17E-4575-B2FC-C1A954C3A033}"/>
                </a:ext>
              </a:extLst>
            </p:cNvPr>
            <p:cNvGrpSpPr/>
            <p:nvPr/>
          </p:nvGrpSpPr>
          <p:grpSpPr>
            <a:xfrm>
              <a:off x="3703338" y="1421576"/>
              <a:ext cx="5296922" cy="5372363"/>
              <a:chOff x="3624590" y="1278056"/>
              <a:chExt cx="5119680" cy="4670589"/>
            </a:xfrm>
          </p:grpSpPr>
          <p:sp>
            <p:nvSpPr>
              <p:cNvPr id="16" name="Freeform 1145">
                <a:extLst>
                  <a:ext uri="{FF2B5EF4-FFF2-40B4-BE49-F238E27FC236}">
                    <a16:creationId xmlns:a16="http://schemas.microsoft.com/office/drawing/2014/main" id="{BD8345C1-E837-4CE0-8964-AB53529FBFA7}"/>
                  </a:ext>
                </a:extLst>
              </p:cNvPr>
              <p:cNvSpPr>
                <a:spLocks/>
              </p:cNvSpPr>
              <p:nvPr/>
            </p:nvSpPr>
            <p:spPr bwMode="auto">
              <a:xfrm>
                <a:off x="8128321" y="5726387"/>
                <a:ext cx="615949" cy="222258"/>
              </a:xfrm>
              <a:custGeom>
                <a:avLst/>
                <a:gdLst>
                  <a:gd name="T0" fmla="*/ 302 w 388"/>
                  <a:gd name="T1" fmla="*/ 15 h 140"/>
                  <a:gd name="T2" fmla="*/ 249 w 388"/>
                  <a:gd name="T3" fmla="*/ 23 h 140"/>
                  <a:gd name="T4" fmla="*/ 231 w 388"/>
                  <a:gd name="T5" fmla="*/ 15 h 140"/>
                  <a:gd name="T6" fmla="*/ 217 w 388"/>
                  <a:gd name="T7" fmla="*/ 19 h 140"/>
                  <a:gd name="T8" fmla="*/ 231 w 388"/>
                  <a:gd name="T9" fmla="*/ 27 h 140"/>
                  <a:gd name="T10" fmla="*/ 18 w 388"/>
                  <a:gd name="T11" fmla="*/ 78 h 140"/>
                  <a:gd name="T12" fmla="*/ 0 w 388"/>
                  <a:gd name="T13" fmla="*/ 74 h 140"/>
                  <a:gd name="T14" fmla="*/ 0 w 388"/>
                  <a:gd name="T15" fmla="*/ 85 h 140"/>
                  <a:gd name="T16" fmla="*/ 82 w 388"/>
                  <a:gd name="T17" fmla="*/ 117 h 140"/>
                  <a:gd name="T18" fmla="*/ 121 w 388"/>
                  <a:gd name="T19" fmla="*/ 132 h 140"/>
                  <a:gd name="T20" fmla="*/ 146 w 388"/>
                  <a:gd name="T21" fmla="*/ 140 h 140"/>
                  <a:gd name="T22" fmla="*/ 153 w 388"/>
                  <a:gd name="T23" fmla="*/ 140 h 140"/>
                  <a:gd name="T24" fmla="*/ 167 w 388"/>
                  <a:gd name="T25" fmla="*/ 140 h 140"/>
                  <a:gd name="T26" fmla="*/ 181 w 388"/>
                  <a:gd name="T27" fmla="*/ 140 h 140"/>
                  <a:gd name="T28" fmla="*/ 196 w 388"/>
                  <a:gd name="T29" fmla="*/ 140 h 140"/>
                  <a:gd name="T30" fmla="*/ 210 w 388"/>
                  <a:gd name="T31" fmla="*/ 132 h 140"/>
                  <a:gd name="T32" fmla="*/ 214 w 388"/>
                  <a:gd name="T33" fmla="*/ 121 h 140"/>
                  <a:gd name="T34" fmla="*/ 192 w 388"/>
                  <a:gd name="T35" fmla="*/ 128 h 140"/>
                  <a:gd name="T36" fmla="*/ 178 w 388"/>
                  <a:gd name="T37" fmla="*/ 132 h 140"/>
                  <a:gd name="T38" fmla="*/ 146 w 388"/>
                  <a:gd name="T39" fmla="*/ 128 h 140"/>
                  <a:gd name="T40" fmla="*/ 128 w 388"/>
                  <a:gd name="T41" fmla="*/ 121 h 140"/>
                  <a:gd name="T42" fmla="*/ 114 w 388"/>
                  <a:gd name="T43" fmla="*/ 117 h 140"/>
                  <a:gd name="T44" fmla="*/ 50 w 388"/>
                  <a:gd name="T45" fmla="*/ 89 h 140"/>
                  <a:gd name="T46" fmla="*/ 352 w 388"/>
                  <a:gd name="T47" fmla="*/ 7 h 140"/>
                  <a:gd name="T48" fmla="*/ 374 w 388"/>
                  <a:gd name="T49" fmla="*/ 11 h 140"/>
                  <a:gd name="T50" fmla="*/ 381 w 388"/>
                  <a:gd name="T51" fmla="*/ 7 h 140"/>
                  <a:gd name="T52" fmla="*/ 388 w 388"/>
                  <a:gd name="T53" fmla="*/ 7 h 140"/>
                  <a:gd name="T54" fmla="*/ 388 w 388"/>
                  <a:gd name="T55" fmla="*/ 0 h 140"/>
                  <a:gd name="T56" fmla="*/ 384 w 388"/>
                  <a:gd name="T57" fmla="*/ 4 h 140"/>
                  <a:gd name="T58" fmla="*/ 374 w 388"/>
                  <a:gd name="T59" fmla="*/ 7 h 140"/>
                  <a:gd name="T60" fmla="*/ 352 w 388"/>
                  <a:gd name="T61" fmla="*/ 4 h 140"/>
                  <a:gd name="T62" fmla="*/ 302 w 388"/>
                  <a:gd name="T63" fmla="*/ 15 h 1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8"/>
                  <a:gd name="T97" fmla="*/ 0 h 140"/>
                  <a:gd name="T98" fmla="*/ 388 w 388"/>
                  <a:gd name="T99" fmla="*/ 140 h 1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8" h="140">
                    <a:moveTo>
                      <a:pt x="302" y="15"/>
                    </a:moveTo>
                    <a:lnTo>
                      <a:pt x="249" y="23"/>
                    </a:lnTo>
                    <a:lnTo>
                      <a:pt x="231" y="15"/>
                    </a:lnTo>
                    <a:lnTo>
                      <a:pt x="217" y="19"/>
                    </a:lnTo>
                    <a:lnTo>
                      <a:pt x="231" y="27"/>
                    </a:lnTo>
                    <a:lnTo>
                      <a:pt x="18" y="78"/>
                    </a:lnTo>
                    <a:lnTo>
                      <a:pt x="0" y="74"/>
                    </a:lnTo>
                    <a:lnTo>
                      <a:pt x="0" y="85"/>
                    </a:lnTo>
                    <a:lnTo>
                      <a:pt x="82" y="117"/>
                    </a:lnTo>
                    <a:lnTo>
                      <a:pt x="121" y="132"/>
                    </a:lnTo>
                    <a:lnTo>
                      <a:pt x="146" y="140"/>
                    </a:lnTo>
                    <a:lnTo>
                      <a:pt x="153" y="140"/>
                    </a:lnTo>
                    <a:lnTo>
                      <a:pt x="167" y="140"/>
                    </a:lnTo>
                    <a:lnTo>
                      <a:pt x="181" y="140"/>
                    </a:lnTo>
                    <a:lnTo>
                      <a:pt x="196" y="140"/>
                    </a:lnTo>
                    <a:lnTo>
                      <a:pt x="210" y="132"/>
                    </a:lnTo>
                    <a:lnTo>
                      <a:pt x="214" y="121"/>
                    </a:lnTo>
                    <a:lnTo>
                      <a:pt x="192" y="128"/>
                    </a:lnTo>
                    <a:lnTo>
                      <a:pt x="178" y="132"/>
                    </a:lnTo>
                    <a:lnTo>
                      <a:pt x="146" y="128"/>
                    </a:lnTo>
                    <a:lnTo>
                      <a:pt x="128" y="121"/>
                    </a:lnTo>
                    <a:lnTo>
                      <a:pt x="114" y="117"/>
                    </a:lnTo>
                    <a:lnTo>
                      <a:pt x="50" y="89"/>
                    </a:lnTo>
                    <a:lnTo>
                      <a:pt x="352" y="7"/>
                    </a:lnTo>
                    <a:lnTo>
                      <a:pt x="374" y="11"/>
                    </a:lnTo>
                    <a:lnTo>
                      <a:pt x="381" y="7"/>
                    </a:lnTo>
                    <a:lnTo>
                      <a:pt x="388" y="7"/>
                    </a:lnTo>
                    <a:lnTo>
                      <a:pt x="388" y="0"/>
                    </a:lnTo>
                    <a:lnTo>
                      <a:pt x="384" y="4"/>
                    </a:lnTo>
                    <a:lnTo>
                      <a:pt x="374" y="7"/>
                    </a:lnTo>
                    <a:lnTo>
                      <a:pt x="352" y="4"/>
                    </a:lnTo>
                    <a:lnTo>
                      <a:pt x="302" y="15"/>
                    </a:lnTo>
                    <a:close/>
                  </a:path>
                </a:pathLst>
              </a:custGeom>
              <a:noFill/>
              <a:ln w="6350" cap="rnd">
                <a:solidFill>
                  <a:srgbClr val="000000"/>
                </a:solidFill>
                <a:round/>
                <a:headEnd/>
                <a:tailEnd/>
              </a:ln>
            </p:spPr>
            <p:txBody>
              <a:bodyPr/>
              <a:lstStyle/>
              <a:p>
                <a:endParaRPr lang="en-US" sz="1350" dirty="0"/>
              </a:p>
            </p:txBody>
          </p:sp>
          <p:sp>
            <p:nvSpPr>
              <p:cNvPr id="17" name="Freeform 1146">
                <a:extLst>
                  <a:ext uri="{FF2B5EF4-FFF2-40B4-BE49-F238E27FC236}">
                    <a16:creationId xmlns:a16="http://schemas.microsoft.com/office/drawing/2014/main" id="{0A2F6AFF-D75C-49BC-8E38-6FEA59EE62C3}"/>
                  </a:ext>
                </a:extLst>
              </p:cNvPr>
              <p:cNvSpPr>
                <a:spLocks/>
              </p:cNvSpPr>
              <p:nvPr/>
            </p:nvSpPr>
            <p:spPr bwMode="auto">
              <a:xfrm>
                <a:off x="8128321" y="5726387"/>
                <a:ext cx="615949" cy="222258"/>
              </a:xfrm>
              <a:custGeom>
                <a:avLst/>
                <a:gdLst>
                  <a:gd name="T0" fmla="*/ 302 w 388"/>
                  <a:gd name="T1" fmla="*/ 15 h 140"/>
                  <a:gd name="T2" fmla="*/ 249 w 388"/>
                  <a:gd name="T3" fmla="*/ 23 h 140"/>
                  <a:gd name="T4" fmla="*/ 231 w 388"/>
                  <a:gd name="T5" fmla="*/ 15 h 140"/>
                  <a:gd name="T6" fmla="*/ 217 w 388"/>
                  <a:gd name="T7" fmla="*/ 19 h 140"/>
                  <a:gd name="T8" fmla="*/ 231 w 388"/>
                  <a:gd name="T9" fmla="*/ 27 h 140"/>
                  <a:gd name="T10" fmla="*/ 18 w 388"/>
                  <a:gd name="T11" fmla="*/ 78 h 140"/>
                  <a:gd name="T12" fmla="*/ 0 w 388"/>
                  <a:gd name="T13" fmla="*/ 74 h 140"/>
                  <a:gd name="T14" fmla="*/ 0 w 388"/>
                  <a:gd name="T15" fmla="*/ 85 h 140"/>
                  <a:gd name="T16" fmla="*/ 82 w 388"/>
                  <a:gd name="T17" fmla="*/ 117 h 140"/>
                  <a:gd name="T18" fmla="*/ 121 w 388"/>
                  <a:gd name="T19" fmla="*/ 132 h 140"/>
                  <a:gd name="T20" fmla="*/ 146 w 388"/>
                  <a:gd name="T21" fmla="*/ 140 h 140"/>
                  <a:gd name="T22" fmla="*/ 153 w 388"/>
                  <a:gd name="T23" fmla="*/ 140 h 140"/>
                  <a:gd name="T24" fmla="*/ 167 w 388"/>
                  <a:gd name="T25" fmla="*/ 140 h 140"/>
                  <a:gd name="T26" fmla="*/ 181 w 388"/>
                  <a:gd name="T27" fmla="*/ 140 h 140"/>
                  <a:gd name="T28" fmla="*/ 196 w 388"/>
                  <a:gd name="T29" fmla="*/ 140 h 140"/>
                  <a:gd name="T30" fmla="*/ 210 w 388"/>
                  <a:gd name="T31" fmla="*/ 132 h 140"/>
                  <a:gd name="T32" fmla="*/ 214 w 388"/>
                  <a:gd name="T33" fmla="*/ 121 h 140"/>
                  <a:gd name="T34" fmla="*/ 192 w 388"/>
                  <a:gd name="T35" fmla="*/ 128 h 140"/>
                  <a:gd name="T36" fmla="*/ 178 w 388"/>
                  <a:gd name="T37" fmla="*/ 132 h 140"/>
                  <a:gd name="T38" fmla="*/ 146 w 388"/>
                  <a:gd name="T39" fmla="*/ 128 h 140"/>
                  <a:gd name="T40" fmla="*/ 128 w 388"/>
                  <a:gd name="T41" fmla="*/ 121 h 140"/>
                  <a:gd name="T42" fmla="*/ 114 w 388"/>
                  <a:gd name="T43" fmla="*/ 117 h 140"/>
                  <a:gd name="T44" fmla="*/ 50 w 388"/>
                  <a:gd name="T45" fmla="*/ 89 h 140"/>
                  <a:gd name="T46" fmla="*/ 352 w 388"/>
                  <a:gd name="T47" fmla="*/ 7 h 140"/>
                  <a:gd name="T48" fmla="*/ 374 w 388"/>
                  <a:gd name="T49" fmla="*/ 11 h 140"/>
                  <a:gd name="T50" fmla="*/ 381 w 388"/>
                  <a:gd name="T51" fmla="*/ 7 h 140"/>
                  <a:gd name="T52" fmla="*/ 388 w 388"/>
                  <a:gd name="T53" fmla="*/ 7 h 140"/>
                  <a:gd name="T54" fmla="*/ 388 w 388"/>
                  <a:gd name="T55" fmla="*/ 0 h 140"/>
                  <a:gd name="T56" fmla="*/ 384 w 388"/>
                  <a:gd name="T57" fmla="*/ 4 h 140"/>
                  <a:gd name="T58" fmla="*/ 374 w 388"/>
                  <a:gd name="T59" fmla="*/ 7 h 140"/>
                  <a:gd name="T60" fmla="*/ 352 w 388"/>
                  <a:gd name="T61" fmla="*/ 4 h 140"/>
                  <a:gd name="T62" fmla="*/ 302 w 388"/>
                  <a:gd name="T63" fmla="*/ 15 h 1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8"/>
                  <a:gd name="T97" fmla="*/ 0 h 140"/>
                  <a:gd name="T98" fmla="*/ 388 w 388"/>
                  <a:gd name="T99" fmla="*/ 140 h 1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8" h="140">
                    <a:moveTo>
                      <a:pt x="302" y="15"/>
                    </a:moveTo>
                    <a:lnTo>
                      <a:pt x="249" y="23"/>
                    </a:lnTo>
                    <a:lnTo>
                      <a:pt x="231" y="15"/>
                    </a:lnTo>
                    <a:lnTo>
                      <a:pt x="217" y="19"/>
                    </a:lnTo>
                    <a:lnTo>
                      <a:pt x="231" y="27"/>
                    </a:lnTo>
                    <a:lnTo>
                      <a:pt x="18" y="78"/>
                    </a:lnTo>
                    <a:lnTo>
                      <a:pt x="0" y="74"/>
                    </a:lnTo>
                    <a:lnTo>
                      <a:pt x="0" y="85"/>
                    </a:lnTo>
                    <a:lnTo>
                      <a:pt x="82" y="117"/>
                    </a:lnTo>
                    <a:lnTo>
                      <a:pt x="121" y="132"/>
                    </a:lnTo>
                    <a:lnTo>
                      <a:pt x="146" y="140"/>
                    </a:lnTo>
                    <a:lnTo>
                      <a:pt x="153" y="140"/>
                    </a:lnTo>
                    <a:lnTo>
                      <a:pt x="167" y="140"/>
                    </a:lnTo>
                    <a:lnTo>
                      <a:pt x="181" y="140"/>
                    </a:lnTo>
                    <a:lnTo>
                      <a:pt x="196" y="140"/>
                    </a:lnTo>
                    <a:lnTo>
                      <a:pt x="210" y="132"/>
                    </a:lnTo>
                    <a:lnTo>
                      <a:pt x="214" y="121"/>
                    </a:lnTo>
                    <a:lnTo>
                      <a:pt x="192" y="128"/>
                    </a:lnTo>
                    <a:lnTo>
                      <a:pt x="178" y="132"/>
                    </a:lnTo>
                    <a:lnTo>
                      <a:pt x="146" y="128"/>
                    </a:lnTo>
                    <a:lnTo>
                      <a:pt x="128" y="121"/>
                    </a:lnTo>
                    <a:lnTo>
                      <a:pt x="114" y="117"/>
                    </a:lnTo>
                    <a:lnTo>
                      <a:pt x="50" y="89"/>
                    </a:lnTo>
                    <a:lnTo>
                      <a:pt x="352" y="7"/>
                    </a:lnTo>
                    <a:lnTo>
                      <a:pt x="374" y="11"/>
                    </a:lnTo>
                    <a:lnTo>
                      <a:pt x="381" y="7"/>
                    </a:lnTo>
                    <a:lnTo>
                      <a:pt x="388" y="7"/>
                    </a:lnTo>
                    <a:lnTo>
                      <a:pt x="388" y="0"/>
                    </a:lnTo>
                    <a:lnTo>
                      <a:pt x="384" y="4"/>
                    </a:lnTo>
                    <a:lnTo>
                      <a:pt x="374" y="7"/>
                    </a:lnTo>
                    <a:lnTo>
                      <a:pt x="352" y="4"/>
                    </a:lnTo>
                    <a:lnTo>
                      <a:pt x="302" y="15"/>
                    </a:lnTo>
                    <a:close/>
                  </a:path>
                </a:pathLst>
              </a:custGeom>
              <a:noFill/>
              <a:ln w="6350" cap="rnd">
                <a:solidFill>
                  <a:srgbClr val="000000"/>
                </a:solidFill>
                <a:round/>
                <a:headEnd/>
                <a:tailEnd/>
              </a:ln>
            </p:spPr>
            <p:txBody>
              <a:bodyPr/>
              <a:lstStyle/>
              <a:p>
                <a:endParaRPr lang="en-US" sz="1350" dirty="0"/>
              </a:p>
            </p:txBody>
          </p:sp>
          <p:sp>
            <p:nvSpPr>
              <p:cNvPr id="18" name="Line 1147">
                <a:extLst>
                  <a:ext uri="{FF2B5EF4-FFF2-40B4-BE49-F238E27FC236}">
                    <a16:creationId xmlns:a16="http://schemas.microsoft.com/office/drawing/2014/main" id="{9A27AB2F-7151-42FC-A7B0-C694489EDC1D}"/>
                  </a:ext>
                </a:extLst>
              </p:cNvPr>
              <p:cNvSpPr>
                <a:spLocks noChangeShapeType="1"/>
              </p:cNvSpPr>
              <p:nvPr/>
            </p:nvSpPr>
            <p:spPr bwMode="auto">
              <a:xfrm>
                <a:off x="7134547" y="5442215"/>
                <a:ext cx="623887" cy="280998"/>
              </a:xfrm>
              <a:prstGeom prst="line">
                <a:avLst/>
              </a:prstGeom>
              <a:noFill/>
              <a:ln w="26988">
                <a:solidFill>
                  <a:srgbClr val="000000"/>
                </a:solidFill>
                <a:round/>
                <a:headEnd/>
                <a:tailEnd/>
              </a:ln>
            </p:spPr>
            <p:txBody>
              <a:bodyPr/>
              <a:lstStyle/>
              <a:p>
                <a:endParaRPr lang="en-US" sz="1350" dirty="0"/>
              </a:p>
            </p:txBody>
          </p:sp>
          <p:sp>
            <p:nvSpPr>
              <p:cNvPr id="19" name="Line 1148">
                <a:extLst>
                  <a:ext uri="{FF2B5EF4-FFF2-40B4-BE49-F238E27FC236}">
                    <a16:creationId xmlns:a16="http://schemas.microsoft.com/office/drawing/2014/main" id="{51DD2C17-F359-469D-85A7-6CA66EC75B8A}"/>
                  </a:ext>
                </a:extLst>
              </p:cNvPr>
              <p:cNvSpPr>
                <a:spLocks noChangeShapeType="1"/>
              </p:cNvSpPr>
              <p:nvPr/>
            </p:nvSpPr>
            <p:spPr bwMode="auto">
              <a:xfrm>
                <a:off x="7134547" y="5159630"/>
                <a:ext cx="830262" cy="1588"/>
              </a:xfrm>
              <a:prstGeom prst="line">
                <a:avLst/>
              </a:prstGeom>
              <a:noFill/>
              <a:ln w="26988">
                <a:solidFill>
                  <a:srgbClr val="000000"/>
                </a:solidFill>
                <a:round/>
                <a:headEnd/>
                <a:tailEnd/>
              </a:ln>
            </p:spPr>
            <p:txBody>
              <a:bodyPr/>
              <a:lstStyle/>
              <a:p>
                <a:endParaRPr lang="en-US" sz="1350" dirty="0"/>
              </a:p>
            </p:txBody>
          </p:sp>
          <p:sp>
            <p:nvSpPr>
              <p:cNvPr id="20" name="Line 1149">
                <a:extLst>
                  <a:ext uri="{FF2B5EF4-FFF2-40B4-BE49-F238E27FC236}">
                    <a16:creationId xmlns:a16="http://schemas.microsoft.com/office/drawing/2014/main" id="{F8A61CD0-65A0-42FF-820F-839C603CAF03}"/>
                  </a:ext>
                </a:extLst>
              </p:cNvPr>
              <p:cNvSpPr>
                <a:spLocks noChangeShapeType="1"/>
              </p:cNvSpPr>
              <p:nvPr/>
            </p:nvSpPr>
            <p:spPr bwMode="auto">
              <a:xfrm>
                <a:off x="7134547" y="4765916"/>
                <a:ext cx="882648" cy="1588"/>
              </a:xfrm>
              <a:prstGeom prst="line">
                <a:avLst/>
              </a:prstGeom>
              <a:noFill/>
              <a:ln w="26988">
                <a:solidFill>
                  <a:srgbClr val="000000"/>
                </a:solidFill>
                <a:round/>
                <a:headEnd/>
                <a:tailEnd/>
              </a:ln>
            </p:spPr>
            <p:txBody>
              <a:bodyPr/>
              <a:lstStyle/>
              <a:p>
                <a:endParaRPr lang="en-US" sz="1350" dirty="0"/>
              </a:p>
            </p:txBody>
          </p:sp>
          <p:grpSp>
            <p:nvGrpSpPr>
              <p:cNvPr id="21" name="Group 1150">
                <a:extLst>
                  <a:ext uri="{FF2B5EF4-FFF2-40B4-BE49-F238E27FC236}">
                    <a16:creationId xmlns:a16="http://schemas.microsoft.com/office/drawing/2014/main" id="{BE9ED6CA-6490-4A6C-8C41-6E47CB7434AF}"/>
                  </a:ext>
                </a:extLst>
              </p:cNvPr>
              <p:cNvGrpSpPr>
                <a:grpSpLocks/>
              </p:cNvGrpSpPr>
              <p:nvPr/>
            </p:nvGrpSpPr>
            <p:grpSpPr bwMode="auto">
              <a:xfrm>
                <a:off x="4558038" y="3856247"/>
                <a:ext cx="230188" cy="169869"/>
                <a:chOff x="2325" y="2610"/>
                <a:chExt cx="145" cy="107"/>
              </a:xfrm>
            </p:grpSpPr>
            <p:sp>
              <p:nvSpPr>
                <p:cNvPr id="1103" name="Freeform 1151">
                  <a:extLst>
                    <a:ext uri="{FF2B5EF4-FFF2-40B4-BE49-F238E27FC236}">
                      <a16:creationId xmlns:a16="http://schemas.microsoft.com/office/drawing/2014/main" id="{57A923A6-A344-49B1-8CAD-E209E6707B72}"/>
                    </a:ext>
                  </a:extLst>
                </p:cNvPr>
                <p:cNvSpPr>
                  <a:spLocks/>
                </p:cNvSpPr>
                <p:nvPr/>
              </p:nvSpPr>
              <p:spPr bwMode="auto">
                <a:xfrm>
                  <a:off x="2325" y="2610"/>
                  <a:ext cx="145" cy="107"/>
                </a:xfrm>
                <a:custGeom>
                  <a:avLst/>
                  <a:gdLst>
                    <a:gd name="T0" fmla="*/ 119 w 145"/>
                    <a:gd name="T1" fmla="*/ 75 h 107"/>
                    <a:gd name="T2" fmla="*/ 102 w 145"/>
                    <a:gd name="T3" fmla="*/ 77 h 107"/>
                    <a:gd name="T4" fmla="*/ 84 w 145"/>
                    <a:gd name="T5" fmla="*/ 77 h 107"/>
                    <a:gd name="T6" fmla="*/ 66 w 145"/>
                    <a:gd name="T7" fmla="*/ 72 h 107"/>
                    <a:gd name="T8" fmla="*/ 53 w 145"/>
                    <a:gd name="T9" fmla="*/ 64 h 107"/>
                    <a:gd name="T10" fmla="*/ 49 w 145"/>
                    <a:gd name="T11" fmla="*/ 54 h 107"/>
                    <a:gd name="T12" fmla="*/ 49 w 145"/>
                    <a:gd name="T13" fmla="*/ 44 h 107"/>
                    <a:gd name="T14" fmla="*/ 58 w 145"/>
                    <a:gd name="T15" fmla="*/ 33 h 107"/>
                    <a:gd name="T16" fmla="*/ 70 w 145"/>
                    <a:gd name="T17" fmla="*/ 25 h 107"/>
                    <a:gd name="T18" fmla="*/ 49 w 145"/>
                    <a:gd name="T19" fmla="*/ 0 h 107"/>
                    <a:gd name="T20" fmla="*/ 23 w 145"/>
                    <a:gd name="T21" fmla="*/ 15 h 107"/>
                    <a:gd name="T22" fmla="*/ 5 w 145"/>
                    <a:gd name="T23" fmla="*/ 36 h 107"/>
                    <a:gd name="T24" fmla="*/ 0 w 145"/>
                    <a:gd name="T25" fmla="*/ 56 h 107"/>
                    <a:gd name="T26" fmla="*/ 14 w 145"/>
                    <a:gd name="T27" fmla="*/ 77 h 107"/>
                    <a:gd name="T28" fmla="*/ 40 w 145"/>
                    <a:gd name="T29" fmla="*/ 95 h 107"/>
                    <a:gd name="T30" fmla="*/ 70 w 145"/>
                    <a:gd name="T31" fmla="*/ 105 h 107"/>
                    <a:gd name="T32" fmla="*/ 111 w 145"/>
                    <a:gd name="T33" fmla="*/ 107 h 107"/>
                    <a:gd name="T34" fmla="*/ 145 w 145"/>
                    <a:gd name="T35" fmla="*/ 100 h 107"/>
                    <a:gd name="T36" fmla="*/ 119 w 145"/>
                    <a:gd name="T37" fmla="*/ 75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107"/>
                    <a:gd name="T59" fmla="*/ 145 w 145"/>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107">
                      <a:moveTo>
                        <a:pt x="119" y="75"/>
                      </a:moveTo>
                      <a:lnTo>
                        <a:pt x="102" y="77"/>
                      </a:lnTo>
                      <a:lnTo>
                        <a:pt x="84" y="77"/>
                      </a:lnTo>
                      <a:lnTo>
                        <a:pt x="66" y="72"/>
                      </a:lnTo>
                      <a:lnTo>
                        <a:pt x="53" y="64"/>
                      </a:lnTo>
                      <a:lnTo>
                        <a:pt x="49" y="54"/>
                      </a:lnTo>
                      <a:lnTo>
                        <a:pt x="49" y="44"/>
                      </a:lnTo>
                      <a:lnTo>
                        <a:pt x="58" y="33"/>
                      </a:lnTo>
                      <a:lnTo>
                        <a:pt x="70" y="25"/>
                      </a:lnTo>
                      <a:lnTo>
                        <a:pt x="49" y="0"/>
                      </a:lnTo>
                      <a:lnTo>
                        <a:pt x="23" y="15"/>
                      </a:lnTo>
                      <a:lnTo>
                        <a:pt x="5" y="36"/>
                      </a:lnTo>
                      <a:lnTo>
                        <a:pt x="0" y="56"/>
                      </a:lnTo>
                      <a:lnTo>
                        <a:pt x="14" y="77"/>
                      </a:lnTo>
                      <a:lnTo>
                        <a:pt x="40" y="95"/>
                      </a:lnTo>
                      <a:lnTo>
                        <a:pt x="70" y="105"/>
                      </a:lnTo>
                      <a:lnTo>
                        <a:pt x="111" y="107"/>
                      </a:lnTo>
                      <a:lnTo>
                        <a:pt x="145" y="100"/>
                      </a:lnTo>
                      <a:lnTo>
                        <a:pt x="119" y="75"/>
                      </a:lnTo>
                      <a:close/>
                    </a:path>
                  </a:pathLst>
                </a:custGeom>
                <a:solidFill>
                  <a:srgbClr val="C0C0C0"/>
                </a:solidFill>
                <a:ln w="9525">
                  <a:noFill/>
                  <a:round/>
                  <a:headEnd/>
                  <a:tailEnd/>
                </a:ln>
              </p:spPr>
              <p:txBody>
                <a:bodyPr/>
                <a:lstStyle/>
                <a:p>
                  <a:endParaRPr lang="en-US" sz="1350" dirty="0"/>
                </a:p>
              </p:txBody>
            </p:sp>
            <p:sp>
              <p:nvSpPr>
                <p:cNvPr id="1104" name="Freeform 1152">
                  <a:extLst>
                    <a:ext uri="{FF2B5EF4-FFF2-40B4-BE49-F238E27FC236}">
                      <a16:creationId xmlns:a16="http://schemas.microsoft.com/office/drawing/2014/main" id="{B2AAA281-FD14-4148-A65E-59E5664AA27E}"/>
                    </a:ext>
                  </a:extLst>
                </p:cNvPr>
                <p:cNvSpPr>
                  <a:spLocks/>
                </p:cNvSpPr>
                <p:nvPr/>
              </p:nvSpPr>
              <p:spPr bwMode="auto">
                <a:xfrm>
                  <a:off x="2325" y="2610"/>
                  <a:ext cx="145" cy="107"/>
                </a:xfrm>
                <a:custGeom>
                  <a:avLst/>
                  <a:gdLst>
                    <a:gd name="T0" fmla="*/ 119 w 145"/>
                    <a:gd name="T1" fmla="*/ 75 h 107"/>
                    <a:gd name="T2" fmla="*/ 102 w 145"/>
                    <a:gd name="T3" fmla="*/ 77 h 107"/>
                    <a:gd name="T4" fmla="*/ 84 w 145"/>
                    <a:gd name="T5" fmla="*/ 77 h 107"/>
                    <a:gd name="T6" fmla="*/ 66 w 145"/>
                    <a:gd name="T7" fmla="*/ 72 h 107"/>
                    <a:gd name="T8" fmla="*/ 53 w 145"/>
                    <a:gd name="T9" fmla="*/ 64 h 107"/>
                    <a:gd name="T10" fmla="*/ 49 w 145"/>
                    <a:gd name="T11" fmla="*/ 54 h 107"/>
                    <a:gd name="T12" fmla="*/ 49 w 145"/>
                    <a:gd name="T13" fmla="*/ 44 h 107"/>
                    <a:gd name="T14" fmla="*/ 58 w 145"/>
                    <a:gd name="T15" fmla="*/ 33 h 107"/>
                    <a:gd name="T16" fmla="*/ 70 w 145"/>
                    <a:gd name="T17" fmla="*/ 25 h 107"/>
                    <a:gd name="T18" fmla="*/ 49 w 145"/>
                    <a:gd name="T19" fmla="*/ 0 h 107"/>
                    <a:gd name="T20" fmla="*/ 23 w 145"/>
                    <a:gd name="T21" fmla="*/ 15 h 107"/>
                    <a:gd name="T22" fmla="*/ 5 w 145"/>
                    <a:gd name="T23" fmla="*/ 36 h 107"/>
                    <a:gd name="T24" fmla="*/ 0 w 145"/>
                    <a:gd name="T25" fmla="*/ 56 h 107"/>
                    <a:gd name="T26" fmla="*/ 14 w 145"/>
                    <a:gd name="T27" fmla="*/ 77 h 107"/>
                    <a:gd name="T28" fmla="*/ 40 w 145"/>
                    <a:gd name="T29" fmla="*/ 95 h 107"/>
                    <a:gd name="T30" fmla="*/ 70 w 145"/>
                    <a:gd name="T31" fmla="*/ 105 h 107"/>
                    <a:gd name="T32" fmla="*/ 111 w 145"/>
                    <a:gd name="T33" fmla="*/ 107 h 107"/>
                    <a:gd name="T34" fmla="*/ 145 w 145"/>
                    <a:gd name="T35" fmla="*/ 100 h 107"/>
                    <a:gd name="T36" fmla="*/ 119 w 145"/>
                    <a:gd name="T37" fmla="*/ 75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107"/>
                    <a:gd name="T59" fmla="*/ 145 w 145"/>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107">
                      <a:moveTo>
                        <a:pt x="119" y="75"/>
                      </a:moveTo>
                      <a:lnTo>
                        <a:pt x="102" y="77"/>
                      </a:lnTo>
                      <a:lnTo>
                        <a:pt x="84" y="77"/>
                      </a:lnTo>
                      <a:lnTo>
                        <a:pt x="66" y="72"/>
                      </a:lnTo>
                      <a:lnTo>
                        <a:pt x="53" y="64"/>
                      </a:lnTo>
                      <a:lnTo>
                        <a:pt x="49" y="54"/>
                      </a:lnTo>
                      <a:lnTo>
                        <a:pt x="49" y="44"/>
                      </a:lnTo>
                      <a:lnTo>
                        <a:pt x="58" y="33"/>
                      </a:lnTo>
                      <a:lnTo>
                        <a:pt x="70" y="25"/>
                      </a:lnTo>
                      <a:lnTo>
                        <a:pt x="49" y="0"/>
                      </a:lnTo>
                      <a:lnTo>
                        <a:pt x="23" y="15"/>
                      </a:lnTo>
                      <a:lnTo>
                        <a:pt x="5" y="36"/>
                      </a:lnTo>
                      <a:lnTo>
                        <a:pt x="0" y="56"/>
                      </a:lnTo>
                      <a:lnTo>
                        <a:pt x="14" y="77"/>
                      </a:lnTo>
                      <a:lnTo>
                        <a:pt x="40" y="95"/>
                      </a:lnTo>
                      <a:lnTo>
                        <a:pt x="70" y="105"/>
                      </a:lnTo>
                      <a:lnTo>
                        <a:pt x="111" y="107"/>
                      </a:lnTo>
                      <a:lnTo>
                        <a:pt x="145" y="100"/>
                      </a:lnTo>
                      <a:lnTo>
                        <a:pt x="119" y="75"/>
                      </a:lnTo>
                      <a:close/>
                    </a:path>
                  </a:pathLst>
                </a:custGeom>
                <a:noFill/>
                <a:ln w="6350" cap="rnd">
                  <a:solidFill>
                    <a:srgbClr val="000000"/>
                  </a:solidFill>
                  <a:round/>
                  <a:headEnd/>
                  <a:tailEnd/>
                </a:ln>
              </p:spPr>
              <p:txBody>
                <a:bodyPr/>
                <a:lstStyle/>
                <a:p>
                  <a:endParaRPr lang="en-US" sz="1350" dirty="0"/>
                </a:p>
              </p:txBody>
            </p:sp>
          </p:grpSp>
          <p:sp>
            <p:nvSpPr>
              <p:cNvPr id="22" name="Freeform 1156">
                <a:extLst>
                  <a:ext uri="{FF2B5EF4-FFF2-40B4-BE49-F238E27FC236}">
                    <a16:creationId xmlns:a16="http://schemas.microsoft.com/office/drawing/2014/main" id="{96826EA7-0E52-4755-89AD-3BE8A9F21A38}"/>
                  </a:ext>
                </a:extLst>
              </p:cNvPr>
              <p:cNvSpPr>
                <a:spLocks/>
              </p:cNvSpPr>
              <p:nvPr/>
            </p:nvSpPr>
            <p:spPr bwMode="auto">
              <a:xfrm>
                <a:off x="4845375" y="2357594"/>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23" name="Group 1157">
                <a:extLst>
                  <a:ext uri="{FF2B5EF4-FFF2-40B4-BE49-F238E27FC236}">
                    <a16:creationId xmlns:a16="http://schemas.microsoft.com/office/drawing/2014/main" id="{AE4C84C2-17E0-4885-86F2-246998587D81}"/>
                  </a:ext>
                </a:extLst>
              </p:cNvPr>
              <p:cNvGrpSpPr>
                <a:grpSpLocks/>
              </p:cNvGrpSpPr>
              <p:nvPr/>
            </p:nvGrpSpPr>
            <p:grpSpPr bwMode="auto">
              <a:xfrm>
                <a:off x="4580264" y="2302030"/>
                <a:ext cx="103188" cy="107953"/>
                <a:chOff x="2339" y="1631"/>
                <a:chExt cx="65" cy="68"/>
              </a:xfrm>
            </p:grpSpPr>
            <p:sp>
              <p:nvSpPr>
                <p:cNvPr id="1101" name="Freeform 1158">
                  <a:extLst>
                    <a:ext uri="{FF2B5EF4-FFF2-40B4-BE49-F238E27FC236}">
                      <a16:creationId xmlns:a16="http://schemas.microsoft.com/office/drawing/2014/main" id="{EDA64713-C5E4-4158-95E0-51357F0619EE}"/>
                    </a:ext>
                  </a:extLst>
                </p:cNvPr>
                <p:cNvSpPr>
                  <a:spLocks/>
                </p:cNvSpPr>
                <p:nvPr/>
              </p:nvSpPr>
              <p:spPr bwMode="auto">
                <a:xfrm>
                  <a:off x="2339" y="1631"/>
                  <a:ext cx="65" cy="68"/>
                </a:xfrm>
                <a:custGeom>
                  <a:avLst/>
                  <a:gdLst>
                    <a:gd name="T0" fmla="*/ 0 w 65"/>
                    <a:gd name="T1" fmla="*/ 0 h 68"/>
                    <a:gd name="T2" fmla="*/ 65 w 65"/>
                    <a:gd name="T3" fmla="*/ 20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20"/>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1102" name="Freeform 1159">
                  <a:extLst>
                    <a:ext uri="{FF2B5EF4-FFF2-40B4-BE49-F238E27FC236}">
                      <a16:creationId xmlns:a16="http://schemas.microsoft.com/office/drawing/2014/main" id="{0045B266-C86C-493A-AC21-31FCD173FAE0}"/>
                    </a:ext>
                  </a:extLst>
                </p:cNvPr>
                <p:cNvSpPr>
                  <a:spLocks/>
                </p:cNvSpPr>
                <p:nvPr/>
              </p:nvSpPr>
              <p:spPr bwMode="auto">
                <a:xfrm>
                  <a:off x="2339" y="1631"/>
                  <a:ext cx="65" cy="68"/>
                </a:xfrm>
                <a:custGeom>
                  <a:avLst/>
                  <a:gdLst>
                    <a:gd name="T0" fmla="*/ 0 w 65"/>
                    <a:gd name="T1" fmla="*/ 0 h 68"/>
                    <a:gd name="T2" fmla="*/ 65 w 65"/>
                    <a:gd name="T3" fmla="*/ 20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20"/>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24" name="Freeform 1160">
                <a:extLst>
                  <a:ext uri="{FF2B5EF4-FFF2-40B4-BE49-F238E27FC236}">
                    <a16:creationId xmlns:a16="http://schemas.microsoft.com/office/drawing/2014/main" id="{A185376D-960A-40C7-AAC9-AADA05F35D64}"/>
                  </a:ext>
                </a:extLst>
              </p:cNvPr>
              <p:cNvSpPr>
                <a:spLocks/>
              </p:cNvSpPr>
              <p:nvPr/>
            </p:nvSpPr>
            <p:spPr bwMode="auto">
              <a:xfrm>
                <a:off x="4683450" y="2311555"/>
                <a:ext cx="161925" cy="98428"/>
              </a:xfrm>
              <a:custGeom>
                <a:avLst/>
                <a:gdLst>
                  <a:gd name="T0" fmla="*/ 0 w 102"/>
                  <a:gd name="T1" fmla="*/ 14 h 62"/>
                  <a:gd name="T2" fmla="*/ 0 w 102"/>
                  <a:gd name="T3" fmla="*/ 62 h 62"/>
                  <a:gd name="T4" fmla="*/ 102 w 102"/>
                  <a:gd name="T5" fmla="*/ 52 h 62"/>
                  <a:gd name="T6" fmla="*/ 102 w 102"/>
                  <a:gd name="T7" fmla="*/ 0 h 62"/>
                  <a:gd name="T8" fmla="*/ 0 w 102"/>
                  <a:gd name="T9" fmla="*/ 14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4"/>
                    </a:moveTo>
                    <a:lnTo>
                      <a:pt x="0" y="62"/>
                    </a:lnTo>
                    <a:lnTo>
                      <a:pt x="102" y="52"/>
                    </a:lnTo>
                    <a:lnTo>
                      <a:pt x="102" y="0"/>
                    </a:lnTo>
                    <a:lnTo>
                      <a:pt x="0" y="14"/>
                    </a:lnTo>
                    <a:close/>
                  </a:path>
                </a:pathLst>
              </a:custGeom>
              <a:solidFill>
                <a:srgbClr val="A0A0A0"/>
              </a:solidFill>
              <a:ln w="9525">
                <a:noFill/>
                <a:round/>
                <a:headEnd/>
                <a:tailEnd/>
              </a:ln>
            </p:spPr>
            <p:txBody>
              <a:bodyPr/>
              <a:lstStyle/>
              <a:p>
                <a:endParaRPr lang="en-US" sz="1350" dirty="0"/>
              </a:p>
            </p:txBody>
          </p:sp>
          <p:sp>
            <p:nvSpPr>
              <p:cNvPr id="25" name="Freeform 1161">
                <a:extLst>
                  <a:ext uri="{FF2B5EF4-FFF2-40B4-BE49-F238E27FC236}">
                    <a16:creationId xmlns:a16="http://schemas.microsoft.com/office/drawing/2014/main" id="{F9500D2D-4C98-4123-8CBB-DE57C8E2321D}"/>
                  </a:ext>
                </a:extLst>
              </p:cNvPr>
              <p:cNvSpPr>
                <a:spLocks/>
              </p:cNvSpPr>
              <p:nvPr/>
            </p:nvSpPr>
            <p:spPr bwMode="auto">
              <a:xfrm>
                <a:off x="4580264" y="2287742"/>
                <a:ext cx="265112" cy="46039"/>
              </a:xfrm>
              <a:custGeom>
                <a:avLst/>
                <a:gdLst>
                  <a:gd name="T0" fmla="*/ 0 w 167"/>
                  <a:gd name="T1" fmla="*/ 9 h 29"/>
                  <a:gd name="T2" fmla="*/ 91 w 167"/>
                  <a:gd name="T3" fmla="*/ 0 h 29"/>
                  <a:gd name="T4" fmla="*/ 167 w 167"/>
                  <a:gd name="T5" fmla="*/ 15 h 29"/>
                  <a:gd name="T6" fmla="*/ 65 w 167"/>
                  <a:gd name="T7" fmla="*/ 29 h 29"/>
                  <a:gd name="T8" fmla="*/ 0 w 167"/>
                  <a:gd name="T9" fmla="*/ 9 h 29"/>
                  <a:gd name="T10" fmla="*/ 0 60000 65536"/>
                  <a:gd name="T11" fmla="*/ 0 60000 65536"/>
                  <a:gd name="T12" fmla="*/ 0 60000 65536"/>
                  <a:gd name="T13" fmla="*/ 0 60000 65536"/>
                  <a:gd name="T14" fmla="*/ 0 60000 65536"/>
                  <a:gd name="T15" fmla="*/ 0 w 167"/>
                  <a:gd name="T16" fmla="*/ 0 h 29"/>
                  <a:gd name="T17" fmla="*/ 167 w 167"/>
                  <a:gd name="T18" fmla="*/ 29 h 29"/>
                </a:gdLst>
                <a:ahLst/>
                <a:cxnLst>
                  <a:cxn ang="T10">
                    <a:pos x="T0" y="T1"/>
                  </a:cxn>
                  <a:cxn ang="T11">
                    <a:pos x="T2" y="T3"/>
                  </a:cxn>
                  <a:cxn ang="T12">
                    <a:pos x="T4" y="T5"/>
                  </a:cxn>
                  <a:cxn ang="T13">
                    <a:pos x="T6" y="T7"/>
                  </a:cxn>
                  <a:cxn ang="T14">
                    <a:pos x="T8" y="T9"/>
                  </a:cxn>
                </a:cxnLst>
                <a:rect l="T15" t="T16" r="T17" b="T18"/>
                <a:pathLst>
                  <a:path w="167" h="29">
                    <a:moveTo>
                      <a:pt x="0" y="9"/>
                    </a:moveTo>
                    <a:lnTo>
                      <a:pt x="91" y="0"/>
                    </a:lnTo>
                    <a:lnTo>
                      <a:pt x="167" y="15"/>
                    </a:lnTo>
                    <a:lnTo>
                      <a:pt x="65" y="29"/>
                    </a:lnTo>
                    <a:lnTo>
                      <a:pt x="0" y="9"/>
                    </a:lnTo>
                    <a:close/>
                  </a:path>
                </a:pathLst>
              </a:custGeom>
              <a:solidFill>
                <a:srgbClr val="808080"/>
              </a:solidFill>
              <a:ln w="9525">
                <a:noFill/>
                <a:round/>
                <a:headEnd/>
                <a:tailEnd/>
              </a:ln>
            </p:spPr>
            <p:txBody>
              <a:bodyPr/>
              <a:lstStyle/>
              <a:p>
                <a:endParaRPr lang="en-US" sz="1350" dirty="0"/>
              </a:p>
            </p:txBody>
          </p:sp>
          <p:sp>
            <p:nvSpPr>
              <p:cNvPr id="26" name="Oval 1162">
                <a:extLst>
                  <a:ext uri="{FF2B5EF4-FFF2-40B4-BE49-F238E27FC236}">
                    <a16:creationId xmlns:a16="http://schemas.microsoft.com/office/drawing/2014/main" id="{CD50116E-6044-4F84-8288-936482F4FA0C}"/>
                  </a:ext>
                </a:extLst>
              </p:cNvPr>
              <p:cNvSpPr>
                <a:spLocks noChangeArrowheads="1"/>
              </p:cNvSpPr>
              <p:nvPr/>
            </p:nvSpPr>
            <p:spPr bwMode="auto">
              <a:xfrm>
                <a:off x="4621538" y="2349656"/>
                <a:ext cx="31750"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27" name="Freeform 1163">
                <a:extLst>
                  <a:ext uri="{FF2B5EF4-FFF2-40B4-BE49-F238E27FC236}">
                    <a16:creationId xmlns:a16="http://schemas.microsoft.com/office/drawing/2014/main" id="{FD4B8B3B-F275-4D27-B181-8E6782A64350}"/>
                  </a:ext>
                </a:extLst>
              </p:cNvPr>
              <p:cNvSpPr>
                <a:spLocks/>
              </p:cNvSpPr>
              <p:nvPr/>
            </p:nvSpPr>
            <p:spPr bwMode="auto">
              <a:xfrm>
                <a:off x="4845375" y="2357594"/>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28" name="Group 1164">
                <a:extLst>
                  <a:ext uri="{FF2B5EF4-FFF2-40B4-BE49-F238E27FC236}">
                    <a16:creationId xmlns:a16="http://schemas.microsoft.com/office/drawing/2014/main" id="{6D7DAB71-686B-490A-B954-BA2D44AED163}"/>
                  </a:ext>
                </a:extLst>
              </p:cNvPr>
              <p:cNvGrpSpPr>
                <a:grpSpLocks/>
              </p:cNvGrpSpPr>
              <p:nvPr/>
            </p:nvGrpSpPr>
            <p:grpSpPr bwMode="auto">
              <a:xfrm>
                <a:off x="4580264" y="2302030"/>
                <a:ext cx="103188" cy="107953"/>
                <a:chOff x="2339" y="1631"/>
                <a:chExt cx="65" cy="68"/>
              </a:xfrm>
            </p:grpSpPr>
            <p:sp>
              <p:nvSpPr>
                <p:cNvPr id="1099" name="Freeform 1165">
                  <a:extLst>
                    <a:ext uri="{FF2B5EF4-FFF2-40B4-BE49-F238E27FC236}">
                      <a16:creationId xmlns:a16="http://schemas.microsoft.com/office/drawing/2014/main" id="{B851F416-626B-425A-952A-2186F22E2AFA}"/>
                    </a:ext>
                  </a:extLst>
                </p:cNvPr>
                <p:cNvSpPr>
                  <a:spLocks/>
                </p:cNvSpPr>
                <p:nvPr/>
              </p:nvSpPr>
              <p:spPr bwMode="auto">
                <a:xfrm>
                  <a:off x="2339" y="1631"/>
                  <a:ext cx="65" cy="68"/>
                </a:xfrm>
                <a:custGeom>
                  <a:avLst/>
                  <a:gdLst>
                    <a:gd name="T0" fmla="*/ 0 w 65"/>
                    <a:gd name="T1" fmla="*/ 0 h 68"/>
                    <a:gd name="T2" fmla="*/ 65 w 65"/>
                    <a:gd name="T3" fmla="*/ 20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20"/>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1100" name="Freeform 1166">
                  <a:extLst>
                    <a:ext uri="{FF2B5EF4-FFF2-40B4-BE49-F238E27FC236}">
                      <a16:creationId xmlns:a16="http://schemas.microsoft.com/office/drawing/2014/main" id="{6596B3E9-7F97-4F74-9837-50DF6F511818}"/>
                    </a:ext>
                  </a:extLst>
                </p:cNvPr>
                <p:cNvSpPr>
                  <a:spLocks/>
                </p:cNvSpPr>
                <p:nvPr/>
              </p:nvSpPr>
              <p:spPr bwMode="auto">
                <a:xfrm>
                  <a:off x="2339" y="1631"/>
                  <a:ext cx="65" cy="68"/>
                </a:xfrm>
                <a:custGeom>
                  <a:avLst/>
                  <a:gdLst>
                    <a:gd name="T0" fmla="*/ 0 w 65"/>
                    <a:gd name="T1" fmla="*/ 0 h 68"/>
                    <a:gd name="T2" fmla="*/ 65 w 65"/>
                    <a:gd name="T3" fmla="*/ 20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20"/>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29" name="Freeform 1167">
                <a:extLst>
                  <a:ext uri="{FF2B5EF4-FFF2-40B4-BE49-F238E27FC236}">
                    <a16:creationId xmlns:a16="http://schemas.microsoft.com/office/drawing/2014/main" id="{6CBF351F-CA4A-4251-B069-361E120973E3}"/>
                  </a:ext>
                </a:extLst>
              </p:cNvPr>
              <p:cNvSpPr>
                <a:spLocks/>
              </p:cNvSpPr>
              <p:nvPr/>
            </p:nvSpPr>
            <p:spPr bwMode="auto">
              <a:xfrm>
                <a:off x="4683450" y="2311555"/>
                <a:ext cx="161925" cy="98428"/>
              </a:xfrm>
              <a:custGeom>
                <a:avLst/>
                <a:gdLst>
                  <a:gd name="T0" fmla="*/ 0 w 102"/>
                  <a:gd name="T1" fmla="*/ 14 h 62"/>
                  <a:gd name="T2" fmla="*/ 0 w 102"/>
                  <a:gd name="T3" fmla="*/ 62 h 62"/>
                  <a:gd name="T4" fmla="*/ 102 w 102"/>
                  <a:gd name="T5" fmla="*/ 52 h 62"/>
                  <a:gd name="T6" fmla="*/ 102 w 102"/>
                  <a:gd name="T7" fmla="*/ 0 h 62"/>
                  <a:gd name="T8" fmla="*/ 0 w 102"/>
                  <a:gd name="T9" fmla="*/ 14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4"/>
                    </a:moveTo>
                    <a:lnTo>
                      <a:pt x="0" y="62"/>
                    </a:lnTo>
                    <a:lnTo>
                      <a:pt x="102" y="52"/>
                    </a:lnTo>
                    <a:lnTo>
                      <a:pt x="102" y="0"/>
                    </a:lnTo>
                    <a:lnTo>
                      <a:pt x="0" y="14"/>
                    </a:lnTo>
                    <a:close/>
                  </a:path>
                </a:pathLst>
              </a:custGeom>
              <a:solidFill>
                <a:srgbClr val="A0A0A0"/>
              </a:solidFill>
              <a:ln w="9525">
                <a:noFill/>
                <a:round/>
                <a:headEnd/>
                <a:tailEnd/>
              </a:ln>
            </p:spPr>
            <p:txBody>
              <a:bodyPr/>
              <a:lstStyle/>
              <a:p>
                <a:endParaRPr lang="en-US" sz="1350" dirty="0"/>
              </a:p>
            </p:txBody>
          </p:sp>
          <p:sp>
            <p:nvSpPr>
              <p:cNvPr id="30" name="Freeform 1168">
                <a:extLst>
                  <a:ext uri="{FF2B5EF4-FFF2-40B4-BE49-F238E27FC236}">
                    <a16:creationId xmlns:a16="http://schemas.microsoft.com/office/drawing/2014/main" id="{FBCF5F81-8264-47EB-AC6D-FF5645A22C1E}"/>
                  </a:ext>
                </a:extLst>
              </p:cNvPr>
              <p:cNvSpPr>
                <a:spLocks/>
              </p:cNvSpPr>
              <p:nvPr/>
            </p:nvSpPr>
            <p:spPr bwMode="auto">
              <a:xfrm>
                <a:off x="4580264" y="2287742"/>
                <a:ext cx="265112" cy="46039"/>
              </a:xfrm>
              <a:custGeom>
                <a:avLst/>
                <a:gdLst>
                  <a:gd name="T0" fmla="*/ 0 w 167"/>
                  <a:gd name="T1" fmla="*/ 9 h 29"/>
                  <a:gd name="T2" fmla="*/ 91 w 167"/>
                  <a:gd name="T3" fmla="*/ 0 h 29"/>
                  <a:gd name="T4" fmla="*/ 167 w 167"/>
                  <a:gd name="T5" fmla="*/ 15 h 29"/>
                  <a:gd name="T6" fmla="*/ 65 w 167"/>
                  <a:gd name="T7" fmla="*/ 29 h 29"/>
                  <a:gd name="T8" fmla="*/ 0 w 167"/>
                  <a:gd name="T9" fmla="*/ 9 h 29"/>
                  <a:gd name="T10" fmla="*/ 0 60000 65536"/>
                  <a:gd name="T11" fmla="*/ 0 60000 65536"/>
                  <a:gd name="T12" fmla="*/ 0 60000 65536"/>
                  <a:gd name="T13" fmla="*/ 0 60000 65536"/>
                  <a:gd name="T14" fmla="*/ 0 60000 65536"/>
                  <a:gd name="T15" fmla="*/ 0 w 167"/>
                  <a:gd name="T16" fmla="*/ 0 h 29"/>
                  <a:gd name="T17" fmla="*/ 167 w 167"/>
                  <a:gd name="T18" fmla="*/ 29 h 29"/>
                </a:gdLst>
                <a:ahLst/>
                <a:cxnLst>
                  <a:cxn ang="T10">
                    <a:pos x="T0" y="T1"/>
                  </a:cxn>
                  <a:cxn ang="T11">
                    <a:pos x="T2" y="T3"/>
                  </a:cxn>
                  <a:cxn ang="T12">
                    <a:pos x="T4" y="T5"/>
                  </a:cxn>
                  <a:cxn ang="T13">
                    <a:pos x="T6" y="T7"/>
                  </a:cxn>
                  <a:cxn ang="T14">
                    <a:pos x="T8" y="T9"/>
                  </a:cxn>
                </a:cxnLst>
                <a:rect l="T15" t="T16" r="T17" b="T18"/>
                <a:pathLst>
                  <a:path w="167" h="29">
                    <a:moveTo>
                      <a:pt x="0" y="9"/>
                    </a:moveTo>
                    <a:lnTo>
                      <a:pt x="91" y="0"/>
                    </a:lnTo>
                    <a:lnTo>
                      <a:pt x="167" y="15"/>
                    </a:lnTo>
                    <a:lnTo>
                      <a:pt x="65" y="29"/>
                    </a:lnTo>
                    <a:lnTo>
                      <a:pt x="0" y="9"/>
                    </a:lnTo>
                    <a:close/>
                  </a:path>
                </a:pathLst>
              </a:custGeom>
              <a:solidFill>
                <a:srgbClr val="808080"/>
              </a:solidFill>
              <a:ln w="9525">
                <a:noFill/>
                <a:round/>
                <a:headEnd/>
                <a:tailEnd/>
              </a:ln>
            </p:spPr>
            <p:txBody>
              <a:bodyPr/>
              <a:lstStyle/>
              <a:p>
                <a:endParaRPr lang="en-US" sz="1350" dirty="0"/>
              </a:p>
            </p:txBody>
          </p:sp>
          <p:sp>
            <p:nvSpPr>
              <p:cNvPr id="31" name="Oval 1169">
                <a:extLst>
                  <a:ext uri="{FF2B5EF4-FFF2-40B4-BE49-F238E27FC236}">
                    <a16:creationId xmlns:a16="http://schemas.microsoft.com/office/drawing/2014/main" id="{DFC909C3-D2B7-4BF9-9B65-AA2FA6283CF8}"/>
                  </a:ext>
                </a:extLst>
              </p:cNvPr>
              <p:cNvSpPr>
                <a:spLocks noChangeArrowheads="1"/>
              </p:cNvSpPr>
              <p:nvPr/>
            </p:nvSpPr>
            <p:spPr bwMode="auto">
              <a:xfrm>
                <a:off x="4621538" y="2349656"/>
                <a:ext cx="31750"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32" name="Freeform 1170">
                <a:extLst>
                  <a:ext uri="{FF2B5EF4-FFF2-40B4-BE49-F238E27FC236}">
                    <a16:creationId xmlns:a16="http://schemas.microsoft.com/office/drawing/2014/main" id="{FD5A4C48-B998-48CA-A101-04BF26C99BD7}"/>
                  </a:ext>
                </a:extLst>
              </p:cNvPr>
              <p:cNvSpPr>
                <a:spLocks/>
              </p:cNvSpPr>
              <p:nvPr/>
            </p:nvSpPr>
            <p:spPr bwMode="auto">
              <a:xfrm>
                <a:off x="5653412" y="3205348"/>
                <a:ext cx="74613" cy="38101"/>
              </a:xfrm>
              <a:custGeom>
                <a:avLst/>
                <a:gdLst>
                  <a:gd name="T0" fmla="*/ 0 w 47"/>
                  <a:gd name="T1" fmla="*/ 0 h 24"/>
                  <a:gd name="T2" fmla="*/ 47 w 47"/>
                  <a:gd name="T3" fmla="*/ 11 h 24"/>
                  <a:gd name="T4" fmla="*/ 0 w 47"/>
                  <a:gd name="T5" fmla="*/ 24 h 24"/>
                  <a:gd name="T6" fmla="*/ 0 w 47"/>
                  <a:gd name="T7" fmla="*/ 0 h 24"/>
                  <a:gd name="T8" fmla="*/ 0 60000 65536"/>
                  <a:gd name="T9" fmla="*/ 0 60000 65536"/>
                  <a:gd name="T10" fmla="*/ 0 60000 65536"/>
                  <a:gd name="T11" fmla="*/ 0 60000 65536"/>
                  <a:gd name="T12" fmla="*/ 0 w 47"/>
                  <a:gd name="T13" fmla="*/ 0 h 24"/>
                  <a:gd name="T14" fmla="*/ 47 w 47"/>
                  <a:gd name="T15" fmla="*/ 24 h 24"/>
                </a:gdLst>
                <a:ahLst/>
                <a:cxnLst>
                  <a:cxn ang="T8">
                    <a:pos x="T0" y="T1"/>
                  </a:cxn>
                  <a:cxn ang="T9">
                    <a:pos x="T2" y="T3"/>
                  </a:cxn>
                  <a:cxn ang="T10">
                    <a:pos x="T4" y="T5"/>
                  </a:cxn>
                  <a:cxn ang="T11">
                    <a:pos x="T6" y="T7"/>
                  </a:cxn>
                </a:cxnLst>
                <a:rect l="T12" t="T13" r="T14" b="T15"/>
                <a:pathLst>
                  <a:path w="47" h="24">
                    <a:moveTo>
                      <a:pt x="0" y="0"/>
                    </a:moveTo>
                    <a:lnTo>
                      <a:pt x="47" y="11"/>
                    </a:lnTo>
                    <a:lnTo>
                      <a:pt x="0" y="24"/>
                    </a:lnTo>
                    <a:lnTo>
                      <a:pt x="0" y="0"/>
                    </a:lnTo>
                    <a:close/>
                  </a:path>
                </a:pathLst>
              </a:custGeom>
              <a:solidFill>
                <a:srgbClr val="404040"/>
              </a:solidFill>
              <a:ln w="9525">
                <a:noFill/>
                <a:round/>
                <a:headEnd/>
                <a:tailEnd/>
              </a:ln>
            </p:spPr>
            <p:txBody>
              <a:bodyPr/>
              <a:lstStyle/>
              <a:p>
                <a:endParaRPr lang="en-US" sz="1350" dirty="0"/>
              </a:p>
            </p:txBody>
          </p:sp>
          <p:grpSp>
            <p:nvGrpSpPr>
              <p:cNvPr id="33" name="Group 1171">
                <a:extLst>
                  <a:ext uri="{FF2B5EF4-FFF2-40B4-BE49-F238E27FC236}">
                    <a16:creationId xmlns:a16="http://schemas.microsoft.com/office/drawing/2014/main" id="{2633F41B-8188-471A-B6DB-866F67D88E98}"/>
                  </a:ext>
                </a:extLst>
              </p:cNvPr>
              <p:cNvGrpSpPr>
                <a:grpSpLocks/>
              </p:cNvGrpSpPr>
              <p:nvPr/>
            </p:nvGrpSpPr>
            <p:grpSpPr bwMode="auto">
              <a:xfrm>
                <a:off x="5378775" y="3149784"/>
                <a:ext cx="111125" cy="109541"/>
                <a:chOff x="2842" y="2165"/>
                <a:chExt cx="70" cy="69"/>
              </a:xfrm>
            </p:grpSpPr>
            <p:sp>
              <p:nvSpPr>
                <p:cNvPr id="1097" name="Freeform 1172">
                  <a:extLst>
                    <a:ext uri="{FF2B5EF4-FFF2-40B4-BE49-F238E27FC236}">
                      <a16:creationId xmlns:a16="http://schemas.microsoft.com/office/drawing/2014/main" id="{E007DAC5-2B9A-483D-A594-699CDF03AAB6}"/>
                    </a:ext>
                  </a:extLst>
                </p:cNvPr>
                <p:cNvSpPr>
                  <a:spLocks/>
                </p:cNvSpPr>
                <p:nvPr/>
              </p:nvSpPr>
              <p:spPr bwMode="auto">
                <a:xfrm>
                  <a:off x="2842" y="2165"/>
                  <a:ext cx="70" cy="69"/>
                </a:xfrm>
                <a:custGeom>
                  <a:avLst/>
                  <a:gdLst>
                    <a:gd name="T0" fmla="*/ 0 w 70"/>
                    <a:gd name="T1" fmla="*/ 0 h 69"/>
                    <a:gd name="T2" fmla="*/ 70 w 70"/>
                    <a:gd name="T3" fmla="*/ 20 h 69"/>
                    <a:gd name="T4" fmla="*/ 70 w 70"/>
                    <a:gd name="T5" fmla="*/ 69 h 69"/>
                    <a:gd name="T6" fmla="*/ 0 w 70"/>
                    <a:gd name="T7" fmla="*/ 46 h 69"/>
                    <a:gd name="T8" fmla="*/ 0 w 70"/>
                    <a:gd name="T9" fmla="*/ 0 h 69"/>
                    <a:gd name="T10" fmla="*/ 0 60000 65536"/>
                    <a:gd name="T11" fmla="*/ 0 60000 65536"/>
                    <a:gd name="T12" fmla="*/ 0 60000 65536"/>
                    <a:gd name="T13" fmla="*/ 0 60000 65536"/>
                    <a:gd name="T14" fmla="*/ 0 60000 65536"/>
                    <a:gd name="T15" fmla="*/ 0 w 70"/>
                    <a:gd name="T16" fmla="*/ 0 h 69"/>
                    <a:gd name="T17" fmla="*/ 70 w 70"/>
                    <a:gd name="T18" fmla="*/ 69 h 69"/>
                  </a:gdLst>
                  <a:ahLst/>
                  <a:cxnLst>
                    <a:cxn ang="T10">
                      <a:pos x="T0" y="T1"/>
                    </a:cxn>
                    <a:cxn ang="T11">
                      <a:pos x="T2" y="T3"/>
                    </a:cxn>
                    <a:cxn ang="T12">
                      <a:pos x="T4" y="T5"/>
                    </a:cxn>
                    <a:cxn ang="T13">
                      <a:pos x="T6" y="T7"/>
                    </a:cxn>
                    <a:cxn ang="T14">
                      <a:pos x="T8" y="T9"/>
                    </a:cxn>
                  </a:cxnLst>
                  <a:rect l="T15" t="T16" r="T17" b="T18"/>
                  <a:pathLst>
                    <a:path w="70" h="69">
                      <a:moveTo>
                        <a:pt x="0" y="0"/>
                      </a:moveTo>
                      <a:lnTo>
                        <a:pt x="70" y="20"/>
                      </a:lnTo>
                      <a:lnTo>
                        <a:pt x="70" y="69"/>
                      </a:lnTo>
                      <a:lnTo>
                        <a:pt x="0" y="46"/>
                      </a:lnTo>
                      <a:lnTo>
                        <a:pt x="0" y="0"/>
                      </a:lnTo>
                      <a:close/>
                    </a:path>
                  </a:pathLst>
                </a:custGeom>
                <a:solidFill>
                  <a:srgbClr val="E0E0E0"/>
                </a:solidFill>
                <a:ln w="9525">
                  <a:noFill/>
                  <a:round/>
                  <a:headEnd/>
                  <a:tailEnd/>
                </a:ln>
              </p:spPr>
              <p:txBody>
                <a:bodyPr/>
                <a:lstStyle/>
                <a:p>
                  <a:endParaRPr lang="en-US" sz="1350" dirty="0"/>
                </a:p>
              </p:txBody>
            </p:sp>
            <p:sp>
              <p:nvSpPr>
                <p:cNvPr id="1098" name="Freeform 1173">
                  <a:extLst>
                    <a:ext uri="{FF2B5EF4-FFF2-40B4-BE49-F238E27FC236}">
                      <a16:creationId xmlns:a16="http://schemas.microsoft.com/office/drawing/2014/main" id="{B86D54BE-8207-4956-968D-B55D14372AD4}"/>
                    </a:ext>
                  </a:extLst>
                </p:cNvPr>
                <p:cNvSpPr>
                  <a:spLocks/>
                </p:cNvSpPr>
                <p:nvPr/>
              </p:nvSpPr>
              <p:spPr bwMode="auto">
                <a:xfrm>
                  <a:off x="2842" y="2165"/>
                  <a:ext cx="70" cy="69"/>
                </a:xfrm>
                <a:custGeom>
                  <a:avLst/>
                  <a:gdLst>
                    <a:gd name="T0" fmla="*/ 0 w 70"/>
                    <a:gd name="T1" fmla="*/ 0 h 69"/>
                    <a:gd name="T2" fmla="*/ 70 w 70"/>
                    <a:gd name="T3" fmla="*/ 20 h 69"/>
                    <a:gd name="T4" fmla="*/ 70 w 70"/>
                    <a:gd name="T5" fmla="*/ 69 h 69"/>
                    <a:gd name="T6" fmla="*/ 0 w 70"/>
                    <a:gd name="T7" fmla="*/ 46 h 69"/>
                    <a:gd name="T8" fmla="*/ 0 w 70"/>
                    <a:gd name="T9" fmla="*/ 0 h 69"/>
                    <a:gd name="T10" fmla="*/ 0 60000 65536"/>
                    <a:gd name="T11" fmla="*/ 0 60000 65536"/>
                    <a:gd name="T12" fmla="*/ 0 60000 65536"/>
                    <a:gd name="T13" fmla="*/ 0 60000 65536"/>
                    <a:gd name="T14" fmla="*/ 0 60000 65536"/>
                    <a:gd name="T15" fmla="*/ 0 w 70"/>
                    <a:gd name="T16" fmla="*/ 0 h 69"/>
                    <a:gd name="T17" fmla="*/ 70 w 70"/>
                    <a:gd name="T18" fmla="*/ 69 h 69"/>
                  </a:gdLst>
                  <a:ahLst/>
                  <a:cxnLst>
                    <a:cxn ang="T10">
                      <a:pos x="T0" y="T1"/>
                    </a:cxn>
                    <a:cxn ang="T11">
                      <a:pos x="T2" y="T3"/>
                    </a:cxn>
                    <a:cxn ang="T12">
                      <a:pos x="T4" y="T5"/>
                    </a:cxn>
                    <a:cxn ang="T13">
                      <a:pos x="T6" y="T7"/>
                    </a:cxn>
                    <a:cxn ang="T14">
                      <a:pos x="T8" y="T9"/>
                    </a:cxn>
                  </a:cxnLst>
                  <a:rect l="T15" t="T16" r="T17" b="T18"/>
                  <a:pathLst>
                    <a:path w="70" h="69">
                      <a:moveTo>
                        <a:pt x="0" y="0"/>
                      </a:moveTo>
                      <a:lnTo>
                        <a:pt x="70" y="20"/>
                      </a:lnTo>
                      <a:lnTo>
                        <a:pt x="70" y="69"/>
                      </a:lnTo>
                      <a:lnTo>
                        <a:pt x="0" y="46"/>
                      </a:lnTo>
                      <a:lnTo>
                        <a:pt x="0" y="0"/>
                      </a:lnTo>
                      <a:close/>
                    </a:path>
                  </a:pathLst>
                </a:custGeom>
                <a:noFill/>
                <a:ln w="6350" cap="rnd">
                  <a:solidFill>
                    <a:srgbClr val="E0E0E0"/>
                  </a:solidFill>
                  <a:round/>
                  <a:headEnd/>
                  <a:tailEnd/>
                </a:ln>
              </p:spPr>
              <p:txBody>
                <a:bodyPr/>
                <a:lstStyle/>
                <a:p>
                  <a:endParaRPr lang="en-US" sz="1350" dirty="0"/>
                </a:p>
              </p:txBody>
            </p:sp>
          </p:grpSp>
          <p:sp>
            <p:nvSpPr>
              <p:cNvPr id="34" name="Freeform 1174">
                <a:extLst>
                  <a:ext uri="{FF2B5EF4-FFF2-40B4-BE49-F238E27FC236}">
                    <a16:creationId xmlns:a16="http://schemas.microsoft.com/office/drawing/2014/main" id="{57330037-2B5A-487B-BEC2-EDDC97B5BF17}"/>
                  </a:ext>
                </a:extLst>
              </p:cNvPr>
              <p:cNvSpPr>
                <a:spLocks/>
              </p:cNvSpPr>
              <p:nvPr/>
            </p:nvSpPr>
            <p:spPr bwMode="auto">
              <a:xfrm>
                <a:off x="5489900" y="3162485"/>
                <a:ext cx="163513" cy="96841"/>
              </a:xfrm>
              <a:custGeom>
                <a:avLst/>
                <a:gdLst>
                  <a:gd name="T0" fmla="*/ 0 w 103"/>
                  <a:gd name="T1" fmla="*/ 12 h 61"/>
                  <a:gd name="T2" fmla="*/ 0 w 103"/>
                  <a:gd name="T3" fmla="*/ 61 h 61"/>
                  <a:gd name="T4" fmla="*/ 103 w 103"/>
                  <a:gd name="T5" fmla="*/ 51 h 61"/>
                  <a:gd name="T6" fmla="*/ 103 w 103"/>
                  <a:gd name="T7" fmla="*/ 0 h 61"/>
                  <a:gd name="T8" fmla="*/ 0 w 103"/>
                  <a:gd name="T9" fmla="*/ 12 h 61"/>
                  <a:gd name="T10" fmla="*/ 0 60000 65536"/>
                  <a:gd name="T11" fmla="*/ 0 60000 65536"/>
                  <a:gd name="T12" fmla="*/ 0 60000 65536"/>
                  <a:gd name="T13" fmla="*/ 0 60000 65536"/>
                  <a:gd name="T14" fmla="*/ 0 60000 65536"/>
                  <a:gd name="T15" fmla="*/ 0 w 103"/>
                  <a:gd name="T16" fmla="*/ 0 h 61"/>
                  <a:gd name="T17" fmla="*/ 103 w 103"/>
                  <a:gd name="T18" fmla="*/ 61 h 61"/>
                </a:gdLst>
                <a:ahLst/>
                <a:cxnLst>
                  <a:cxn ang="T10">
                    <a:pos x="T0" y="T1"/>
                  </a:cxn>
                  <a:cxn ang="T11">
                    <a:pos x="T2" y="T3"/>
                  </a:cxn>
                  <a:cxn ang="T12">
                    <a:pos x="T4" y="T5"/>
                  </a:cxn>
                  <a:cxn ang="T13">
                    <a:pos x="T6" y="T7"/>
                  </a:cxn>
                  <a:cxn ang="T14">
                    <a:pos x="T8" y="T9"/>
                  </a:cxn>
                </a:cxnLst>
                <a:rect l="T15" t="T16" r="T17" b="T18"/>
                <a:pathLst>
                  <a:path w="103" h="61">
                    <a:moveTo>
                      <a:pt x="0" y="12"/>
                    </a:moveTo>
                    <a:lnTo>
                      <a:pt x="0" y="61"/>
                    </a:lnTo>
                    <a:lnTo>
                      <a:pt x="103" y="51"/>
                    </a:lnTo>
                    <a:lnTo>
                      <a:pt x="103" y="0"/>
                    </a:lnTo>
                    <a:lnTo>
                      <a:pt x="0" y="12"/>
                    </a:lnTo>
                    <a:close/>
                  </a:path>
                </a:pathLst>
              </a:custGeom>
              <a:solidFill>
                <a:srgbClr val="A0A0A0"/>
              </a:solidFill>
              <a:ln w="9525">
                <a:noFill/>
                <a:round/>
                <a:headEnd/>
                <a:tailEnd/>
              </a:ln>
            </p:spPr>
            <p:txBody>
              <a:bodyPr/>
              <a:lstStyle/>
              <a:p>
                <a:endParaRPr lang="en-US" sz="1350" dirty="0"/>
              </a:p>
            </p:txBody>
          </p:sp>
          <p:sp>
            <p:nvSpPr>
              <p:cNvPr id="35" name="Freeform 1175">
                <a:extLst>
                  <a:ext uri="{FF2B5EF4-FFF2-40B4-BE49-F238E27FC236}">
                    <a16:creationId xmlns:a16="http://schemas.microsoft.com/office/drawing/2014/main" id="{BBB896EE-276E-4080-B33A-74FFB2DB540F}"/>
                  </a:ext>
                </a:extLst>
              </p:cNvPr>
              <p:cNvSpPr>
                <a:spLocks/>
              </p:cNvSpPr>
              <p:nvPr/>
            </p:nvSpPr>
            <p:spPr bwMode="auto">
              <a:xfrm>
                <a:off x="5388300" y="3137084"/>
                <a:ext cx="265112" cy="44451"/>
              </a:xfrm>
              <a:custGeom>
                <a:avLst/>
                <a:gdLst>
                  <a:gd name="T0" fmla="*/ 0 w 167"/>
                  <a:gd name="T1" fmla="*/ 8 h 28"/>
                  <a:gd name="T2" fmla="*/ 91 w 167"/>
                  <a:gd name="T3" fmla="*/ 0 h 28"/>
                  <a:gd name="T4" fmla="*/ 167 w 167"/>
                  <a:gd name="T5" fmla="*/ 16 h 28"/>
                  <a:gd name="T6" fmla="*/ 64 w 167"/>
                  <a:gd name="T7" fmla="*/ 28 h 28"/>
                  <a:gd name="T8" fmla="*/ 0 w 167"/>
                  <a:gd name="T9" fmla="*/ 8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8"/>
                    </a:moveTo>
                    <a:lnTo>
                      <a:pt x="91" y="0"/>
                    </a:lnTo>
                    <a:lnTo>
                      <a:pt x="167" y="16"/>
                    </a:lnTo>
                    <a:lnTo>
                      <a:pt x="64" y="28"/>
                    </a:lnTo>
                    <a:lnTo>
                      <a:pt x="0" y="8"/>
                    </a:lnTo>
                    <a:close/>
                  </a:path>
                </a:pathLst>
              </a:custGeom>
              <a:solidFill>
                <a:srgbClr val="808080"/>
              </a:solidFill>
              <a:ln w="9525">
                <a:noFill/>
                <a:round/>
                <a:headEnd/>
                <a:tailEnd/>
              </a:ln>
            </p:spPr>
            <p:txBody>
              <a:bodyPr/>
              <a:lstStyle/>
              <a:p>
                <a:endParaRPr lang="en-US" sz="1350" dirty="0"/>
              </a:p>
            </p:txBody>
          </p:sp>
          <p:sp>
            <p:nvSpPr>
              <p:cNvPr id="36" name="Oval 1176">
                <a:extLst>
                  <a:ext uri="{FF2B5EF4-FFF2-40B4-BE49-F238E27FC236}">
                    <a16:creationId xmlns:a16="http://schemas.microsoft.com/office/drawing/2014/main" id="{AD246C14-4072-41F7-8D3B-8F5B86170C55}"/>
                  </a:ext>
                </a:extLst>
              </p:cNvPr>
              <p:cNvSpPr>
                <a:spLocks noChangeArrowheads="1"/>
              </p:cNvSpPr>
              <p:nvPr/>
            </p:nvSpPr>
            <p:spPr bwMode="auto">
              <a:xfrm>
                <a:off x="5424812" y="3200586"/>
                <a:ext cx="30162" cy="12700"/>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37" name="Freeform 1177">
                <a:extLst>
                  <a:ext uri="{FF2B5EF4-FFF2-40B4-BE49-F238E27FC236}">
                    <a16:creationId xmlns:a16="http://schemas.microsoft.com/office/drawing/2014/main" id="{1CAD1537-5B7A-4C1A-85B0-6049679FAB22}"/>
                  </a:ext>
                </a:extLst>
              </p:cNvPr>
              <p:cNvSpPr>
                <a:spLocks/>
              </p:cNvSpPr>
              <p:nvPr/>
            </p:nvSpPr>
            <p:spPr bwMode="auto">
              <a:xfrm>
                <a:off x="5435925" y="3048181"/>
                <a:ext cx="77788" cy="33339"/>
              </a:xfrm>
              <a:custGeom>
                <a:avLst/>
                <a:gdLst>
                  <a:gd name="T0" fmla="*/ 0 w 49"/>
                  <a:gd name="T1" fmla="*/ 0 h 21"/>
                  <a:gd name="T2" fmla="*/ 49 w 49"/>
                  <a:gd name="T3" fmla="*/ 11 h 21"/>
                  <a:gd name="T4" fmla="*/ 0 w 49"/>
                  <a:gd name="T5" fmla="*/ 21 h 21"/>
                  <a:gd name="T6" fmla="*/ 0 w 49"/>
                  <a:gd name="T7" fmla="*/ 0 h 21"/>
                  <a:gd name="T8" fmla="*/ 0 60000 65536"/>
                  <a:gd name="T9" fmla="*/ 0 60000 65536"/>
                  <a:gd name="T10" fmla="*/ 0 60000 65536"/>
                  <a:gd name="T11" fmla="*/ 0 60000 65536"/>
                  <a:gd name="T12" fmla="*/ 0 w 49"/>
                  <a:gd name="T13" fmla="*/ 0 h 21"/>
                  <a:gd name="T14" fmla="*/ 49 w 49"/>
                  <a:gd name="T15" fmla="*/ 21 h 21"/>
                </a:gdLst>
                <a:ahLst/>
                <a:cxnLst>
                  <a:cxn ang="T8">
                    <a:pos x="T0" y="T1"/>
                  </a:cxn>
                  <a:cxn ang="T9">
                    <a:pos x="T2" y="T3"/>
                  </a:cxn>
                  <a:cxn ang="T10">
                    <a:pos x="T4" y="T5"/>
                  </a:cxn>
                  <a:cxn ang="T11">
                    <a:pos x="T6" y="T7"/>
                  </a:cxn>
                </a:cxnLst>
                <a:rect l="T12" t="T13" r="T14" b="T15"/>
                <a:pathLst>
                  <a:path w="49" h="21">
                    <a:moveTo>
                      <a:pt x="0" y="0"/>
                    </a:moveTo>
                    <a:lnTo>
                      <a:pt x="49" y="11"/>
                    </a:lnTo>
                    <a:lnTo>
                      <a:pt x="0" y="21"/>
                    </a:lnTo>
                    <a:lnTo>
                      <a:pt x="0" y="0"/>
                    </a:lnTo>
                    <a:close/>
                  </a:path>
                </a:pathLst>
              </a:custGeom>
              <a:solidFill>
                <a:srgbClr val="404040"/>
              </a:solidFill>
              <a:ln w="9525">
                <a:noFill/>
                <a:round/>
                <a:headEnd/>
                <a:tailEnd/>
              </a:ln>
            </p:spPr>
            <p:txBody>
              <a:bodyPr/>
              <a:lstStyle/>
              <a:p>
                <a:endParaRPr lang="en-US" sz="1350" dirty="0"/>
              </a:p>
            </p:txBody>
          </p:sp>
          <p:grpSp>
            <p:nvGrpSpPr>
              <p:cNvPr id="38" name="Group 1178">
                <a:extLst>
                  <a:ext uri="{FF2B5EF4-FFF2-40B4-BE49-F238E27FC236}">
                    <a16:creationId xmlns:a16="http://schemas.microsoft.com/office/drawing/2014/main" id="{D813FC48-D3E9-473A-B33C-5CBDC302F65F}"/>
                  </a:ext>
                </a:extLst>
              </p:cNvPr>
              <p:cNvGrpSpPr>
                <a:grpSpLocks/>
              </p:cNvGrpSpPr>
              <p:nvPr/>
            </p:nvGrpSpPr>
            <p:grpSpPr bwMode="auto">
              <a:xfrm>
                <a:off x="5164463" y="2991029"/>
                <a:ext cx="112713" cy="109541"/>
                <a:chOff x="2707" y="2065"/>
                <a:chExt cx="71" cy="69"/>
              </a:xfrm>
            </p:grpSpPr>
            <p:sp>
              <p:nvSpPr>
                <p:cNvPr id="1095" name="Freeform 1179">
                  <a:extLst>
                    <a:ext uri="{FF2B5EF4-FFF2-40B4-BE49-F238E27FC236}">
                      <a16:creationId xmlns:a16="http://schemas.microsoft.com/office/drawing/2014/main" id="{7F088D9B-5074-471E-BAEE-A7D28EE6D3F6}"/>
                    </a:ext>
                  </a:extLst>
                </p:cNvPr>
                <p:cNvSpPr>
                  <a:spLocks/>
                </p:cNvSpPr>
                <p:nvPr/>
              </p:nvSpPr>
              <p:spPr bwMode="auto">
                <a:xfrm>
                  <a:off x="2707" y="2065"/>
                  <a:ext cx="71" cy="69"/>
                </a:xfrm>
                <a:custGeom>
                  <a:avLst/>
                  <a:gdLst>
                    <a:gd name="T0" fmla="*/ 0 w 71"/>
                    <a:gd name="T1" fmla="*/ 0 h 69"/>
                    <a:gd name="T2" fmla="*/ 71 w 71"/>
                    <a:gd name="T3" fmla="*/ 18 h 69"/>
                    <a:gd name="T4" fmla="*/ 71 w 71"/>
                    <a:gd name="T5" fmla="*/ 69 h 69"/>
                    <a:gd name="T6" fmla="*/ 0 w 71"/>
                    <a:gd name="T7" fmla="*/ 47 h 69"/>
                    <a:gd name="T8" fmla="*/ 0 w 71"/>
                    <a:gd name="T9" fmla="*/ 0 h 69"/>
                    <a:gd name="T10" fmla="*/ 0 60000 65536"/>
                    <a:gd name="T11" fmla="*/ 0 60000 65536"/>
                    <a:gd name="T12" fmla="*/ 0 60000 65536"/>
                    <a:gd name="T13" fmla="*/ 0 60000 65536"/>
                    <a:gd name="T14" fmla="*/ 0 60000 65536"/>
                    <a:gd name="T15" fmla="*/ 0 w 71"/>
                    <a:gd name="T16" fmla="*/ 0 h 69"/>
                    <a:gd name="T17" fmla="*/ 71 w 71"/>
                    <a:gd name="T18" fmla="*/ 69 h 69"/>
                  </a:gdLst>
                  <a:ahLst/>
                  <a:cxnLst>
                    <a:cxn ang="T10">
                      <a:pos x="T0" y="T1"/>
                    </a:cxn>
                    <a:cxn ang="T11">
                      <a:pos x="T2" y="T3"/>
                    </a:cxn>
                    <a:cxn ang="T12">
                      <a:pos x="T4" y="T5"/>
                    </a:cxn>
                    <a:cxn ang="T13">
                      <a:pos x="T6" y="T7"/>
                    </a:cxn>
                    <a:cxn ang="T14">
                      <a:pos x="T8" y="T9"/>
                    </a:cxn>
                  </a:cxnLst>
                  <a:rect l="T15" t="T16" r="T17" b="T18"/>
                  <a:pathLst>
                    <a:path w="71" h="69">
                      <a:moveTo>
                        <a:pt x="0" y="0"/>
                      </a:moveTo>
                      <a:lnTo>
                        <a:pt x="71" y="18"/>
                      </a:lnTo>
                      <a:lnTo>
                        <a:pt x="71" y="69"/>
                      </a:lnTo>
                      <a:lnTo>
                        <a:pt x="0" y="47"/>
                      </a:lnTo>
                      <a:lnTo>
                        <a:pt x="0" y="0"/>
                      </a:lnTo>
                      <a:close/>
                    </a:path>
                  </a:pathLst>
                </a:custGeom>
                <a:solidFill>
                  <a:srgbClr val="E0E0E0"/>
                </a:solidFill>
                <a:ln w="9525">
                  <a:noFill/>
                  <a:round/>
                  <a:headEnd/>
                  <a:tailEnd/>
                </a:ln>
              </p:spPr>
              <p:txBody>
                <a:bodyPr/>
                <a:lstStyle/>
                <a:p>
                  <a:endParaRPr lang="en-US" sz="1350" dirty="0"/>
                </a:p>
              </p:txBody>
            </p:sp>
            <p:sp>
              <p:nvSpPr>
                <p:cNvPr id="1096" name="Freeform 1180">
                  <a:extLst>
                    <a:ext uri="{FF2B5EF4-FFF2-40B4-BE49-F238E27FC236}">
                      <a16:creationId xmlns:a16="http://schemas.microsoft.com/office/drawing/2014/main" id="{CCF29AAD-4BB8-4C58-A80E-152AF705EBC1}"/>
                    </a:ext>
                  </a:extLst>
                </p:cNvPr>
                <p:cNvSpPr>
                  <a:spLocks/>
                </p:cNvSpPr>
                <p:nvPr/>
              </p:nvSpPr>
              <p:spPr bwMode="auto">
                <a:xfrm>
                  <a:off x="2707" y="2065"/>
                  <a:ext cx="71" cy="69"/>
                </a:xfrm>
                <a:custGeom>
                  <a:avLst/>
                  <a:gdLst>
                    <a:gd name="T0" fmla="*/ 0 w 71"/>
                    <a:gd name="T1" fmla="*/ 0 h 69"/>
                    <a:gd name="T2" fmla="*/ 71 w 71"/>
                    <a:gd name="T3" fmla="*/ 18 h 69"/>
                    <a:gd name="T4" fmla="*/ 71 w 71"/>
                    <a:gd name="T5" fmla="*/ 69 h 69"/>
                    <a:gd name="T6" fmla="*/ 0 w 71"/>
                    <a:gd name="T7" fmla="*/ 47 h 69"/>
                    <a:gd name="T8" fmla="*/ 0 w 71"/>
                    <a:gd name="T9" fmla="*/ 0 h 69"/>
                    <a:gd name="T10" fmla="*/ 0 60000 65536"/>
                    <a:gd name="T11" fmla="*/ 0 60000 65536"/>
                    <a:gd name="T12" fmla="*/ 0 60000 65536"/>
                    <a:gd name="T13" fmla="*/ 0 60000 65536"/>
                    <a:gd name="T14" fmla="*/ 0 60000 65536"/>
                    <a:gd name="T15" fmla="*/ 0 w 71"/>
                    <a:gd name="T16" fmla="*/ 0 h 69"/>
                    <a:gd name="T17" fmla="*/ 71 w 71"/>
                    <a:gd name="T18" fmla="*/ 69 h 69"/>
                  </a:gdLst>
                  <a:ahLst/>
                  <a:cxnLst>
                    <a:cxn ang="T10">
                      <a:pos x="T0" y="T1"/>
                    </a:cxn>
                    <a:cxn ang="T11">
                      <a:pos x="T2" y="T3"/>
                    </a:cxn>
                    <a:cxn ang="T12">
                      <a:pos x="T4" y="T5"/>
                    </a:cxn>
                    <a:cxn ang="T13">
                      <a:pos x="T6" y="T7"/>
                    </a:cxn>
                    <a:cxn ang="T14">
                      <a:pos x="T8" y="T9"/>
                    </a:cxn>
                  </a:cxnLst>
                  <a:rect l="T15" t="T16" r="T17" b="T18"/>
                  <a:pathLst>
                    <a:path w="71" h="69">
                      <a:moveTo>
                        <a:pt x="0" y="0"/>
                      </a:moveTo>
                      <a:lnTo>
                        <a:pt x="71" y="18"/>
                      </a:lnTo>
                      <a:lnTo>
                        <a:pt x="71" y="69"/>
                      </a:lnTo>
                      <a:lnTo>
                        <a:pt x="0" y="47"/>
                      </a:lnTo>
                      <a:lnTo>
                        <a:pt x="0" y="0"/>
                      </a:lnTo>
                      <a:close/>
                    </a:path>
                  </a:pathLst>
                </a:custGeom>
                <a:noFill/>
                <a:ln w="6350" cap="rnd">
                  <a:solidFill>
                    <a:srgbClr val="E0E0E0"/>
                  </a:solidFill>
                  <a:round/>
                  <a:headEnd/>
                  <a:tailEnd/>
                </a:ln>
              </p:spPr>
              <p:txBody>
                <a:bodyPr/>
                <a:lstStyle/>
                <a:p>
                  <a:endParaRPr lang="en-US" sz="1350" dirty="0"/>
                </a:p>
              </p:txBody>
            </p:sp>
          </p:grpSp>
          <p:sp>
            <p:nvSpPr>
              <p:cNvPr id="39" name="Freeform 1181">
                <a:extLst>
                  <a:ext uri="{FF2B5EF4-FFF2-40B4-BE49-F238E27FC236}">
                    <a16:creationId xmlns:a16="http://schemas.microsoft.com/office/drawing/2014/main" id="{838175A7-788B-4ED2-B48C-E2873B53D576}"/>
                  </a:ext>
                </a:extLst>
              </p:cNvPr>
              <p:cNvSpPr>
                <a:spLocks/>
              </p:cNvSpPr>
              <p:nvPr/>
            </p:nvSpPr>
            <p:spPr bwMode="auto">
              <a:xfrm>
                <a:off x="5277175" y="3002142"/>
                <a:ext cx="158750" cy="98428"/>
              </a:xfrm>
              <a:custGeom>
                <a:avLst/>
                <a:gdLst>
                  <a:gd name="T0" fmla="*/ 0 w 100"/>
                  <a:gd name="T1" fmla="*/ 11 h 62"/>
                  <a:gd name="T2" fmla="*/ 0 w 100"/>
                  <a:gd name="T3" fmla="*/ 62 h 62"/>
                  <a:gd name="T4" fmla="*/ 100 w 100"/>
                  <a:gd name="T5" fmla="*/ 50 h 62"/>
                  <a:gd name="T6" fmla="*/ 100 w 100"/>
                  <a:gd name="T7" fmla="*/ 0 h 62"/>
                  <a:gd name="T8" fmla="*/ 0 w 100"/>
                  <a:gd name="T9" fmla="*/ 11 h 62"/>
                  <a:gd name="T10" fmla="*/ 0 60000 65536"/>
                  <a:gd name="T11" fmla="*/ 0 60000 65536"/>
                  <a:gd name="T12" fmla="*/ 0 60000 65536"/>
                  <a:gd name="T13" fmla="*/ 0 60000 65536"/>
                  <a:gd name="T14" fmla="*/ 0 60000 65536"/>
                  <a:gd name="T15" fmla="*/ 0 w 100"/>
                  <a:gd name="T16" fmla="*/ 0 h 62"/>
                  <a:gd name="T17" fmla="*/ 100 w 100"/>
                  <a:gd name="T18" fmla="*/ 62 h 62"/>
                </a:gdLst>
                <a:ahLst/>
                <a:cxnLst>
                  <a:cxn ang="T10">
                    <a:pos x="T0" y="T1"/>
                  </a:cxn>
                  <a:cxn ang="T11">
                    <a:pos x="T2" y="T3"/>
                  </a:cxn>
                  <a:cxn ang="T12">
                    <a:pos x="T4" y="T5"/>
                  </a:cxn>
                  <a:cxn ang="T13">
                    <a:pos x="T6" y="T7"/>
                  </a:cxn>
                  <a:cxn ang="T14">
                    <a:pos x="T8" y="T9"/>
                  </a:cxn>
                </a:cxnLst>
                <a:rect l="T15" t="T16" r="T17" b="T18"/>
                <a:pathLst>
                  <a:path w="100" h="62">
                    <a:moveTo>
                      <a:pt x="0" y="11"/>
                    </a:moveTo>
                    <a:lnTo>
                      <a:pt x="0" y="62"/>
                    </a:lnTo>
                    <a:lnTo>
                      <a:pt x="100" y="50"/>
                    </a:lnTo>
                    <a:lnTo>
                      <a:pt x="100" y="0"/>
                    </a:lnTo>
                    <a:lnTo>
                      <a:pt x="0" y="11"/>
                    </a:lnTo>
                    <a:close/>
                  </a:path>
                </a:pathLst>
              </a:custGeom>
              <a:solidFill>
                <a:srgbClr val="A0A0A0"/>
              </a:solidFill>
              <a:ln w="9525">
                <a:noFill/>
                <a:round/>
                <a:headEnd/>
                <a:tailEnd/>
              </a:ln>
            </p:spPr>
            <p:txBody>
              <a:bodyPr/>
              <a:lstStyle/>
              <a:p>
                <a:endParaRPr lang="en-US" sz="1350" dirty="0"/>
              </a:p>
            </p:txBody>
          </p:sp>
          <p:sp>
            <p:nvSpPr>
              <p:cNvPr id="40" name="Freeform 1182">
                <a:extLst>
                  <a:ext uri="{FF2B5EF4-FFF2-40B4-BE49-F238E27FC236}">
                    <a16:creationId xmlns:a16="http://schemas.microsoft.com/office/drawing/2014/main" id="{53659A1D-9FF0-4672-8E82-01C50EA0AFFE}"/>
                  </a:ext>
                </a:extLst>
              </p:cNvPr>
              <p:cNvSpPr>
                <a:spLocks/>
              </p:cNvSpPr>
              <p:nvPr/>
            </p:nvSpPr>
            <p:spPr bwMode="auto">
              <a:xfrm>
                <a:off x="5170813" y="2975154"/>
                <a:ext cx="265112" cy="44451"/>
              </a:xfrm>
              <a:custGeom>
                <a:avLst/>
                <a:gdLst>
                  <a:gd name="T0" fmla="*/ 0 w 167"/>
                  <a:gd name="T1" fmla="*/ 10 h 28"/>
                  <a:gd name="T2" fmla="*/ 93 w 167"/>
                  <a:gd name="T3" fmla="*/ 0 h 28"/>
                  <a:gd name="T4" fmla="*/ 167 w 167"/>
                  <a:gd name="T5" fmla="*/ 17 h 28"/>
                  <a:gd name="T6" fmla="*/ 67 w 167"/>
                  <a:gd name="T7" fmla="*/ 28 h 28"/>
                  <a:gd name="T8" fmla="*/ 0 w 167"/>
                  <a:gd name="T9" fmla="*/ 10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10"/>
                    </a:moveTo>
                    <a:lnTo>
                      <a:pt x="93" y="0"/>
                    </a:lnTo>
                    <a:lnTo>
                      <a:pt x="167" y="17"/>
                    </a:lnTo>
                    <a:lnTo>
                      <a:pt x="67" y="28"/>
                    </a:lnTo>
                    <a:lnTo>
                      <a:pt x="0" y="10"/>
                    </a:lnTo>
                    <a:close/>
                  </a:path>
                </a:pathLst>
              </a:custGeom>
              <a:solidFill>
                <a:srgbClr val="808080"/>
              </a:solidFill>
              <a:ln w="9525">
                <a:noFill/>
                <a:round/>
                <a:headEnd/>
                <a:tailEnd/>
              </a:ln>
            </p:spPr>
            <p:txBody>
              <a:bodyPr/>
              <a:lstStyle/>
              <a:p>
                <a:endParaRPr lang="en-US" sz="1350" dirty="0"/>
              </a:p>
            </p:txBody>
          </p:sp>
          <p:sp>
            <p:nvSpPr>
              <p:cNvPr id="41" name="Oval 1183">
                <a:extLst>
                  <a:ext uri="{FF2B5EF4-FFF2-40B4-BE49-F238E27FC236}">
                    <a16:creationId xmlns:a16="http://schemas.microsoft.com/office/drawing/2014/main" id="{96830CCB-7C01-4445-BFAB-B4D32C2AE4D6}"/>
                  </a:ext>
                </a:extLst>
              </p:cNvPr>
              <p:cNvSpPr>
                <a:spLocks noChangeArrowheads="1"/>
              </p:cNvSpPr>
              <p:nvPr/>
            </p:nvSpPr>
            <p:spPr bwMode="auto">
              <a:xfrm>
                <a:off x="5207325" y="3037068"/>
                <a:ext cx="30162"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42" name="Freeform 1184">
                <a:extLst>
                  <a:ext uri="{FF2B5EF4-FFF2-40B4-BE49-F238E27FC236}">
                    <a16:creationId xmlns:a16="http://schemas.microsoft.com/office/drawing/2014/main" id="{B1FEC17E-71F3-4064-A7DE-7BBB946AF98C}"/>
                  </a:ext>
                </a:extLst>
              </p:cNvPr>
              <p:cNvSpPr>
                <a:spLocks/>
              </p:cNvSpPr>
              <p:nvPr/>
            </p:nvSpPr>
            <p:spPr bwMode="auto">
              <a:xfrm>
                <a:off x="5540699" y="2576677"/>
                <a:ext cx="228600" cy="155581"/>
              </a:xfrm>
              <a:custGeom>
                <a:avLst/>
                <a:gdLst>
                  <a:gd name="T0" fmla="*/ 44 w 144"/>
                  <a:gd name="T1" fmla="*/ 5 h 98"/>
                  <a:gd name="T2" fmla="*/ 47 w 144"/>
                  <a:gd name="T3" fmla="*/ 2 h 98"/>
                  <a:gd name="T4" fmla="*/ 56 w 144"/>
                  <a:gd name="T5" fmla="*/ 2 h 98"/>
                  <a:gd name="T6" fmla="*/ 65 w 144"/>
                  <a:gd name="T7" fmla="*/ 0 h 98"/>
                  <a:gd name="T8" fmla="*/ 74 w 144"/>
                  <a:gd name="T9" fmla="*/ 0 h 98"/>
                  <a:gd name="T10" fmla="*/ 79 w 144"/>
                  <a:gd name="T11" fmla="*/ 0 h 98"/>
                  <a:gd name="T12" fmla="*/ 88 w 144"/>
                  <a:gd name="T13" fmla="*/ 0 h 98"/>
                  <a:gd name="T14" fmla="*/ 92 w 144"/>
                  <a:gd name="T15" fmla="*/ 0 h 98"/>
                  <a:gd name="T16" fmla="*/ 101 w 144"/>
                  <a:gd name="T17" fmla="*/ 2 h 98"/>
                  <a:gd name="T18" fmla="*/ 105 w 144"/>
                  <a:gd name="T19" fmla="*/ 2 h 98"/>
                  <a:gd name="T20" fmla="*/ 105 w 144"/>
                  <a:gd name="T21" fmla="*/ 5 h 98"/>
                  <a:gd name="T22" fmla="*/ 105 w 144"/>
                  <a:gd name="T23" fmla="*/ 11 h 98"/>
                  <a:gd name="T24" fmla="*/ 105 w 144"/>
                  <a:gd name="T25" fmla="*/ 16 h 98"/>
                  <a:gd name="T26" fmla="*/ 105 w 144"/>
                  <a:gd name="T27" fmla="*/ 21 h 98"/>
                  <a:gd name="T28" fmla="*/ 105 w 144"/>
                  <a:gd name="T29" fmla="*/ 26 h 98"/>
                  <a:gd name="T30" fmla="*/ 105 w 144"/>
                  <a:gd name="T31" fmla="*/ 31 h 98"/>
                  <a:gd name="T32" fmla="*/ 105 w 144"/>
                  <a:gd name="T33" fmla="*/ 33 h 98"/>
                  <a:gd name="T34" fmla="*/ 109 w 144"/>
                  <a:gd name="T35" fmla="*/ 36 h 98"/>
                  <a:gd name="T36" fmla="*/ 109 w 144"/>
                  <a:gd name="T37" fmla="*/ 38 h 98"/>
                  <a:gd name="T38" fmla="*/ 109 w 144"/>
                  <a:gd name="T39" fmla="*/ 42 h 98"/>
                  <a:gd name="T40" fmla="*/ 109 w 144"/>
                  <a:gd name="T41" fmla="*/ 43 h 98"/>
                  <a:gd name="T42" fmla="*/ 114 w 144"/>
                  <a:gd name="T43" fmla="*/ 46 h 98"/>
                  <a:gd name="T44" fmla="*/ 118 w 144"/>
                  <a:gd name="T45" fmla="*/ 48 h 98"/>
                  <a:gd name="T46" fmla="*/ 118 w 144"/>
                  <a:gd name="T47" fmla="*/ 53 h 98"/>
                  <a:gd name="T48" fmla="*/ 123 w 144"/>
                  <a:gd name="T49" fmla="*/ 62 h 98"/>
                  <a:gd name="T50" fmla="*/ 132 w 144"/>
                  <a:gd name="T51" fmla="*/ 67 h 98"/>
                  <a:gd name="T52" fmla="*/ 135 w 144"/>
                  <a:gd name="T53" fmla="*/ 74 h 98"/>
                  <a:gd name="T54" fmla="*/ 141 w 144"/>
                  <a:gd name="T55" fmla="*/ 77 h 98"/>
                  <a:gd name="T56" fmla="*/ 144 w 144"/>
                  <a:gd name="T57" fmla="*/ 82 h 98"/>
                  <a:gd name="T58" fmla="*/ 144 w 144"/>
                  <a:gd name="T59" fmla="*/ 93 h 98"/>
                  <a:gd name="T60" fmla="*/ 135 w 144"/>
                  <a:gd name="T61" fmla="*/ 95 h 98"/>
                  <a:gd name="T62" fmla="*/ 126 w 144"/>
                  <a:gd name="T63" fmla="*/ 95 h 98"/>
                  <a:gd name="T64" fmla="*/ 114 w 144"/>
                  <a:gd name="T65" fmla="*/ 98 h 98"/>
                  <a:gd name="T66" fmla="*/ 101 w 144"/>
                  <a:gd name="T67" fmla="*/ 98 h 98"/>
                  <a:gd name="T68" fmla="*/ 83 w 144"/>
                  <a:gd name="T69" fmla="*/ 98 h 98"/>
                  <a:gd name="T70" fmla="*/ 62 w 144"/>
                  <a:gd name="T71" fmla="*/ 98 h 98"/>
                  <a:gd name="T72" fmla="*/ 44 w 144"/>
                  <a:gd name="T73" fmla="*/ 98 h 98"/>
                  <a:gd name="T74" fmla="*/ 30 w 144"/>
                  <a:gd name="T75" fmla="*/ 98 h 98"/>
                  <a:gd name="T76" fmla="*/ 18 w 144"/>
                  <a:gd name="T77" fmla="*/ 95 h 98"/>
                  <a:gd name="T78" fmla="*/ 9 w 144"/>
                  <a:gd name="T79" fmla="*/ 95 h 98"/>
                  <a:gd name="T80" fmla="*/ 0 w 144"/>
                  <a:gd name="T81" fmla="*/ 93 h 98"/>
                  <a:gd name="T82" fmla="*/ 0 w 144"/>
                  <a:gd name="T83" fmla="*/ 82 h 98"/>
                  <a:gd name="T84" fmla="*/ 4 w 144"/>
                  <a:gd name="T85" fmla="*/ 79 h 98"/>
                  <a:gd name="T86" fmla="*/ 9 w 144"/>
                  <a:gd name="T87" fmla="*/ 74 h 98"/>
                  <a:gd name="T88" fmla="*/ 13 w 144"/>
                  <a:gd name="T89" fmla="*/ 72 h 98"/>
                  <a:gd name="T90" fmla="*/ 22 w 144"/>
                  <a:gd name="T91" fmla="*/ 67 h 98"/>
                  <a:gd name="T92" fmla="*/ 26 w 144"/>
                  <a:gd name="T93" fmla="*/ 62 h 98"/>
                  <a:gd name="T94" fmla="*/ 30 w 144"/>
                  <a:gd name="T95" fmla="*/ 56 h 98"/>
                  <a:gd name="T96" fmla="*/ 35 w 144"/>
                  <a:gd name="T97" fmla="*/ 51 h 98"/>
                  <a:gd name="T98" fmla="*/ 35 w 144"/>
                  <a:gd name="T99" fmla="*/ 46 h 98"/>
                  <a:gd name="T100" fmla="*/ 39 w 144"/>
                  <a:gd name="T101" fmla="*/ 38 h 98"/>
                  <a:gd name="T102" fmla="*/ 44 w 144"/>
                  <a:gd name="T103" fmla="*/ 33 h 98"/>
                  <a:gd name="T104" fmla="*/ 44 w 144"/>
                  <a:gd name="T105" fmla="*/ 28 h 98"/>
                  <a:gd name="T106" fmla="*/ 47 w 144"/>
                  <a:gd name="T107" fmla="*/ 23 h 98"/>
                  <a:gd name="T108" fmla="*/ 47 w 144"/>
                  <a:gd name="T109" fmla="*/ 18 h 98"/>
                  <a:gd name="T110" fmla="*/ 47 w 144"/>
                  <a:gd name="T111" fmla="*/ 13 h 98"/>
                  <a:gd name="T112" fmla="*/ 47 w 144"/>
                  <a:gd name="T113" fmla="*/ 11 h 98"/>
                  <a:gd name="T114" fmla="*/ 44 w 144"/>
                  <a:gd name="T115" fmla="*/ 5 h 9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4"/>
                  <a:gd name="T175" fmla="*/ 0 h 98"/>
                  <a:gd name="T176" fmla="*/ 144 w 144"/>
                  <a:gd name="T177" fmla="*/ 98 h 9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4" h="98">
                    <a:moveTo>
                      <a:pt x="44" y="5"/>
                    </a:moveTo>
                    <a:lnTo>
                      <a:pt x="47" y="2"/>
                    </a:lnTo>
                    <a:lnTo>
                      <a:pt x="56" y="2"/>
                    </a:lnTo>
                    <a:lnTo>
                      <a:pt x="65" y="0"/>
                    </a:lnTo>
                    <a:lnTo>
                      <a:pt x="74" y="0"/>
                    </a:lnTo>
                    <a:lnTo>
                      <a:pt x="79" y="0"/>
                    </a:lnTo>
                    <a:lnTo>
                      <a:pt x="88" y="0"/>
                    </a:lnTo>
                    <a:lnTo>
                      <a:pt x="92" y="0"/>
                    </a:lnTo>
                    <a:lnTo>
                      <a:pt x="101" y="2"/>
                    </a:lnTo>
                    <a:lnTo>
                      <a:pt x="105" y="2"/>
                    </a:lnTo>
                    <a:lnTo>
                      <a:pt x="105" y="5"/>
                    </a:lnTo>
                    <a:lnTo>
                      <a:pt x="105" y="11"/>
                    </a:lnTo>
                    <a:lnTo>
                      <a:pt x="105" y="16"/>
                    </a:lnTo>
                    <a:lnTo>
                      <a:pt x="105" y="21"/>
                    </a:lnTo>
                    <a:lnTo>
                      <a:pt x="105" y="26"/>
                    </a:lnTo>
                    <a:lnTo>
                      <a:pt x="105" y="31"/>
                    </a:lnTo>
                    <a:lnTo>
                      <a:pt x="105" y="33"/>
                    </a:lnTo>
                    <a:lnTo>
                      <a:pt x="109" y="36"/>
                    </a:lnTo>
                    <a:lnTo>
                      <a:pt x="109" y="38"/>
                    </a:lnTo>
                    <a:lnTo>
                      <a:pt x="109" y="42"/>
                    </a:lnTo>
                    <a:lnTo>
                      <a:pt x="109" y="43"/>
                    </a:lnTo>
                    <a:lnTo>
                      <a:pt x="114" y="46"/>
                    </a:lnTo>
                    <a:lnTo>
                      <a:pt x="118" y="48"/>
                    </a:lnTo>
                    <a:lnTo>
                      <a:pt x="118" y="53"/>
                    </a:lnTo>
                    <a:lnTo>
                      <a:pt x="123" y="62"/>
                    </a:lnTo>
                    <a:lnTo>
                      <a:pt x="132" y="67"/>
                    </a:lnTo>
                    <a:lnTo>
                      <a:pt x="135" y="74"/>
                    </a:lnTo>
                    <a:lnTo>
                      <a:pt x="141" y="77"/>
                    </a:lnTo>
                    <a:lnTo>
                      <a:pt x="144" y="82"/>
                    </a:lnTo>
                    <a:lnTo>
                      <a:pt x="144" y="93"/>
                    </a:lnTo>
                    <a:lnTo>
                      <a:pt x="135" y="95"/>
                    </a:lnTo>
                    <a:lnTo>
                      <a:pt x="126" y="95"/>
                    </a:lnTo>
                    <a:lnTo>
                      <a:pt x="114" y="98"/>
                    </a:lnTo>
                    <a:lnTo>
                      <a:pt x="101" y="98"/>
                    </a:lnTo>
                    <a:lnTo>
                      <a:pt x="83" y="98"/>
                    </a:lnTo>
                    <a:lnTo>
                      <a:pt x="62" y="98"/>
                    </a:lnTo>
                    <a:lnTo>
                      <a:pt x="44" y="98"/>
                    </a:lnTo>
                    <a:lnTo>
                      <a:pt x="30" y="98"/>
                    </a:lnTo>
                    <a:lnTo>
                      <a:pt x="18" y="95"/>
                    </a:lnTo>
                    <a:lnTo>
                      <a:pt x="9" y="95"/>
                    </a:lnTo>
                    <a:lnTo>
                      <a:pt x="0" y="93"/>
                    </a:lnTo>
                    <a:lnTo>
                      <a:pt x="0" y="82"/>
                    </a:lnTo>
                    <a:lnTo>
                      <a:pt x="4" y="79"/>
                    </a:lnTo>
                    <a:lnTo>
                      <a:pt x="9" y="74"/>
                    </a:lnTo>
                    <a:lnTo>
                      <a:pt x="13" y="72"/>
                    </a:lnTo>
                    <a:lnTo>
                      <a:pt x="22" y="67"/>
                    </a:lnTo>
                    <a:lnTo>
                      <a:pt x="26" y="62"/>
                    </a:lnTo>
                    <a:lnTo>
                      <a:pt x="30" y="56"/>
                    </a:lnTo>
                    <a:lnTo>
                      <a:pt x="35" y="51"/>
                    </a:lnTo>
                    <a:lnTo>
                      <a:pt x="35" y="46"/>
                    </a:lnTo>
                    <a:lnTo>
                      <a:pt x="39" y="38"/>
                    </a:lnTo>
                    <a:lnTo>
                      <a:pt x="44" y="33"/>
                    </a:lnTo>
                    <a:lnTo>
                      <a:pt x="44" y="28"/>
                    </a:lnTo>
                    <a:lnTo>
                      <a:pt x="47" y="23"/>
                    </a:lnTo>
                    <a:lnTo>
                      <a:pt x="47" y="18"/>
                    </a:lnTo>
                    <a:lnTo>
                      <a:pt x="47" y="13"/>
                    </a:lnTo>
                    <a:lnTo>
                      <a:pt x="47" y="11"/>
                    </a:lnTo>
                    <a:lnTo>
                      <a:pt x="44" y="5"/>
                    </a:lnTo>
                    <a:close/>
                  </a:path>
                </a:pathLst>
              </a:custGeom>
              <a:noFill/>
              <a:ln w="6350" cap="rnd">
                <a:solidFill>
                  <a:srgbClr val="000000"/>
                </a:solidFill>
                <a:round/>
                <a:headEnd/>
                <a:tailEnd/>
              </a:ln>
            </p:spPr>
            <p:txBody>
              <a:bodyPr/>
              <a:lstStyle/>
              <a:p>
                <a:endParaRPr lang="en-US" sz="1350" dirty="0"/>
              </a:p>
            </p:txBody>
          </p:sp>
          <p:sp>
            <p:nvSpPr>
              <p:cNvPr id="43" name="Freeform 1185">
                <a:extLst>
                  <a:ext uri="{FF2B5EF4-FFF2-40B4-BE49-F238E27FC236}">
                    <a16:creationId xmlns:a16="http://schemas.microsoft.com/office/drawing/2014/main" id="{4C03A87C-470A-43A6-919A-06EB4848F4EB}"/>
                  </a:ext>
                </a:extLst>
              </p:cNvPr>
              <p:cNvSpPr>
                <a:spLocks/>
              </p:cNvSpPr>
              <p:nvPr/>
            </p:nvSpPr>
            <p:spPr bwMode="auto">
              <a:xfrm>
                <a:off x="5540699" y="2576677"/>
                <a:ext cx="180975" cy="155581"/>
              </a:xfrm>
              <a:custGeom>
                <a:avLst/>
                <a:gdLst>
                  <a:gd name="T0" fmla="*/ 44 w 114"/>
                  <a:gd name="T1" fmla="*/ 5 h 98"/>
                  <a:gd name="T2" fmla="*/ 47 w 114"/>
                  <a:gd name="T3" fmla="*/ 2 h 98"/>
                  <a:gd name="T4" fmla="*/ 56 w 114"/>
                  <a:gd name="T5" fmla="*/ 2 h 98"/>
                  <a:gd name="T6" fmla="*/ 65 w 114"/>
                  <a:gd name="T7" fmla="*/ 0 h 98"/>
                  <a:gd name="T8" fmla="*/ 74 w 114"/>
                  <a:gd name="T9" fmla="*/ 0 h 98"/>
                  <a:gd name="T10" fmla="*/ 79 w 114"/>
                  <a:gd name="T11" fmla="*/ 0 h 98"/>
                  <a:gd name="T12" fmla="*/ 88 w 114"/>
                  <a:gd name="T13" fmla="*/ 0 h 98"/>
                  <a:gd name="T14" fmla="*/ 92 w 114"/>
                  <a:gd name="T15" fmla="*/ 0 h 98"/>
                  <a:gd name="T16" fmla="*/ 92 w 114"/>
                  <a:gd name="T17" fmla="*/ 5 h 98"/>
                  <a:gd name="T18" fmla="*/ 92 w 114"/>
                  <a:gd name="T19" fmla="*/ 11 h 98"/>
                  <a:gd name="T20" fmla="*/ 92 w 114"/>
                  <a:gd name="T21" fmla="*/ 16 h 98"/>
                  <a:gd name="T22" fmla="*/ 92 w 114"/>
                  <a:gd name="T23" fmla="*/ 21 h 98"/>
                  <a:gd name="T24" fmla="*/ 92 w 114"/>
                  <a:gd name="T25" fmla="*/ 26 h 98"/>
                  <a:gd name="T26" fmla="*/ 92 w 114"/>
                  <a:gd name="T27" fmla="*/ 31 h 98"/>
                  <a:gd name="T28" fmla="*/ 92 w 114"/>
                  <a:gd name="T29" fmla="*/ 36 h 98"/>
                  <a:gd name="T30" fmla="*/ 92 w 114"/>
                  <a:gd name="T31" fmla="*/ 42 h 98"/>
                  <a:gd name="T32" fmla="*/ 92 w 114"/>
                  <a:gd name="T33" fmla="*/ 43 h 98"/>
                  <a:gd name="T34" fmla="*/ 92 w 114"/>
                  <a:gd name="T35" fmla="*/ 48 h 98"/>
                  <a:gd name="T36" fmla="*/ 92 w 114"/>
                  <a:gd name="T37" fmla="*/ 51 h 98"/>
                  <a:gd name="T38" fmla="*/ 97 w 114"/>
                  <a:gd name="T39" fmla="*/ 56 h 98"/>
                  <a:gd name="T40" fmla="*/ 97 w 114"/>
                  <a:gd name="T41" fmla="*/ 59 h 98"/>
                  <a:gd name="T42" fmla="*/ 97 w 114"/>
                  <a:gd name="T43" fmla="*/ 62 h 98"/>
                  <a:gd name="T44" fmla="*/ 97 w 114"/>
                  <a:gd name="T45" fmla="*/ 67 h 98"/>
                  <a:gd name="T46" fmla="*/ 101 w 114"/>
                  <a:gd name="T47" fmla="*/ 69 h 98"/>
                  <a:gd name="T48" fmla="*/ 105 w 114"/>
                  <a:gd name="T49" fmla="*/ 74 h 98"/>
                  <a:gd name="T50" fmla="*/ 109 w 114"/>
                  <a:gd name="T51" fmla="*/ 82 h 98"/>
                  <a:gd name="T52" fmla="*/ 114 w 114"/>
                  <a:gd name="T53" fmla="*/ 84 h 98"/>
                  <a:gd name="T54" fmla="*/ 114 w 114"/>
                  <a:gd name="T55" fmla="*/ 87 h 98"/>
                  <a:gd name="T56" fmla="*/ 114 w 114"/>
                  <a:gd name="T57" fmla="*/ 98 h 98"/>
                  <a:gd name="T58" fmla="*/ 101 w 114"/>
                  <a:gd name="T59" fmla="*/ 98 h 98"/>
                  <a:gd name="T60" fmla="*/ 83 w 114"/>
                  <a:gd name="T61" fmla="*/ 98 h 98"/>
                  <a:gd name="T62" fmla="*/ 62 w 114"/>
                  <a:gd name="T63" fmla="*/ 98 h 98"/>
                  <a:gd name="T64" fmla="*/ 44 w 114"/>
                  <a:gd name="T65" fmla="*/ 98 h 98"/>
                  <a:gd name="T66" fmla="*/ 30 w 114"/>
                  <a:gd name="T67" fmla="*/ 98 h 98"/>
                  <a:gd name="T68" fmla="*/ 18 w 114"/>
                  <a:gd name="T69" fmla="*/ 95 h 98"/>
                  <a:gd name="T70" fmla="*/ 9 w 114"/>
                  <a:gd name="T71" fmla="*/ 95 h 98"/>
                  <a:gd name="T72" fmla="*/ 0 w 114"/>
                  <a:gd name="T73" fmla="*/ 93 h 98"/>
                  <a:gd name="T74" fmla="*/ 0 w 114"/>
                  <a:gd name="T75" fmla="*/ 82 h 98"/>
                  <a:gd name="T76" fmla="*/ 4 w 114"/>
                  <a:gd name="T77" fmla="*/ 79 h 98"/>
                  <a:gd name="T78" fmla="*/ 9 w 114"/>
                  <a:gd name="T79" fmla="*/ 74 h 98"/>
                  <a:gd name="T80" fmla="*/ 13 w 114"/>
                  <a:gd name="T81" fmla="*/ 72 h 98"/>
                  <a:gd name="T82" fmla="*/ 22 w 114"/>
                  <a:gd name="T83" fmla="*/ 67 h 98"/>
                  <a:gd name="T84" fmla="*/ 26 w 114"/>
                  <a:gd name="T85" fmla="*/ 62 h 98"/>
                  <a:gd name="T86" fmla="*/ 30 w 114"/>
                  <a:gd name="T87" fmla="*/ 56 h 98"/>
                  <a:gd name="T88" fmla="*/ 35 w 114"/>
                  <a:gd name="T89" fmla="*/ 51 h 98"/>
                  <a:gd name="T90" fmla="*/ 35 w 114"/>
                  <a:gd name="T91" fmla="*/ 46 h 98"/>
                  <a:gd name="T92" fmla="*/ 39 w 114"/>
                  <a:gd name="T93" fmla="*/ 38 h 98"/>
                  <a:gd name="T94" fmla="*/ 44 w 114"/>
                  <a:gd name="T95" fmla="*/ 33 h 98"/>
                  <a:gd name="T96" fmla="*/ 44 w 114"/>
                  <a:gd name="T97" fmla="*/ 28 h 98"/>
                  <a:gd name="T98" fmla="*/ 47 w 114"/>
                  <a:gd name="T99" fmla="*/ 23 h 98"/>
                  <a:gd name="T100" fmla="*/ 47 w 114"/>
                  <a:gd name="T101" fmla="*/ 18 h 98"/>
                  <a:gd name="T102" fmla="*/ 47 w 114"/>
                  <a:gd name="T103" fmla="*/ 13 h 98"/>
                  <a:gd name="T104" fmla="*/ 47 w 114"/>
                  <a:gd name="T105" fmla="*/ 11 h 98"/>
                  <a:gd name="T106" fmla="*/ 44 w 114"/>
                  <a:gd name="T107" fmla="*/ 5 h 9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4"/>
                  <a:gd name="T163" fmla="*/ 0 h 98"/>
                  <a:gd name="T164" fmla="*/ 114 w 114"/>
                  <a:gd name="T165" fmla="*/ 98 h 9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4" h="98">
                    <a:moveTo>
                      <a:pt x="44" y="5"/>
                    </a:moveTo>
                    <a:lnTo>
                      <a:pt x="47" y="2"/>
                    </a:lnTo>
                    <a:lnTo>
                      <a:pt x="56" y="2"/>
                    </a:lnTo>
                    <a:lnTo>
                      <a:pt x="65" y="0"/>
                    </a:lnTo>
                    <a:lnTo>
                      <a:pt x="74" y="0"/>
                    </a:lnTo>
                    <a:lnTo>
                      <a:pt x="79" y="0"/>
                    </a:lnTo>
                    <a:lnTo>
                      <a:pt x="88" y="0"/>
                    </a:lnTo>
                    <a:lnTo>
                      <a:pt x="92" y="0"/>
                    </a:lnTo>
                    <a:lnTo>
                      <a:pt x="92" y="5"/>
                    </a:lnTo>
                    <a:lnTo>
                      <a:pt x="92" y="11"/>
                    </a:lnTo>
                    <a:lnTo>
                      <a:pt x="92" y="16"/>
                    </a:lnTo>
                    <a:lnTo>
                      <a:pt x="92" y="21"/>
                    </a:lnTo>
                    <a:lnTo>
                      <a:pt x="92" y="26"/>
                    </a:lnTo>
                    <a:lnTo>
                      <a:pt x="92" y="31"/>
                    </a:lnTo>
                    <a:lnTo>
                      <a:pt x="92" y="36"/>
                    </a:lnTo>
                    <a:lnTo>
                      <a:pt x="92" y="42"/>
                    </a:lnTo>
                    <a:lnTo>
                      <a:pt x="92" y="43"/>
                    </a:lnTo>
                    <a:lnTo>
                      <a:pt x="92" y="48"/>
                    </a:lnTo>
                    <a:lnTo>
                      <a:pt x="92" y="51"/>
                    </a:lnTo>
                    <a:lnTo>
                      <a:pt x="97" y="56"/>
                    </a:lnTo>
                    <a:lnTo>
                      <a:pt x="97" y="59"/>
                    </a:lnTo>
                    <a:lnTo>
                      <a:pt x="97" y="62"/>
                    </a:lnTo>
                    <a:lnTo>
                      <a:pt x="97" y="67"/>
                    </a:lnTo>
                    <a:lnTo>
                      <a:pt x="101" y="69"/>
                    </a:lnTo>
                    <a:lnTo>
                      <a:pt x="105" y="74"/>
                    </a:lnTo>
                    <a:lnTo>
                      <a:pt x="109" y="82"/>
                    </a:lnTo>
                    <a:lnTo>
                      <a:pt x="114" y="84"/>
                    </a:lnTo>
                    <a:lnTo>
                      <a:pt x="114" y="87"/>
                    </a:lnTo>
                    <a:lnTo>
                      <a:pt x="114" y="98"/>
                    </a:lnTo>
                    <a:lnTo>
                      <a:pt x="101" y="98"/>
                    </a:lnTo>
                    <a:lnTo>
                      <a:pt x="83" y="98"/>
                    </a:lnTo>
                    <a:lnTo>
                      <a:pt x="62" y="98"/>
                    </a:lnTo>
                    <a:lnTo>
                      <a:pt x="44" y="98"/>
                    </a:lnTo>
                    <a:lnTo>
                      <a:pt x="30" y="98"/>
                    </a:lnTo>
                    <a:lnTo>
                      <a:pt x="18" y="95"/>
                    </a:lnTo>
                    <a:lnTo>
                      <a:pt x="9" y="95"/>
                    </a:lnTo>
                    <a:lnTo>
                      <a:pt x="0" y="93"/>
                    </a:lnTo>
                    <a:lnTo>
                      <a:pt x="0" y="82"/>
                    </a:lnTo>
                    <a:lnTo>
                      <a:pt x="4" y="79"/>
                    </a:lnTo>
                    <a:lnTo>
                      <a:pt x="9" y="74"/>
                    </a:lnTo>
                    <a:lnTo>
                      <a:pt x="13" y="72"/>
                    </a:lnTo>
                    <a:lnTo>
                      <a:pt x="22" y="67"/>
                    </a:lnTo>
                    <a:lnTo>
                      <a:pt x="26" y="62"/>
                    </a:lnTo>
                    <a:lnTo>
                      <a:pt x="30" y="56"/>
                    </a:lnTo>
                    <a:lnTo>
                      <a:pt x="35" y="51"/>
                    </a:lnTo>
                    <a:lnTo>
                      <a:pt x="35" y="46"/>
                    </a:lnTo>
                    <a:lnTo>
                      <a:pt x="39" y="38"/>
                    </a:lnTo>
                    <a:lnTo>
                      <a:pt x="44" y="33"/>
                    </a:lnTo>
                    <a:lnTo>
                      <a:pt x="44" y="28"/>
                    </a:lnTo>
                    <a:lnTo>
                      <a:pt x="47" y="23"/>
                    </a:lnTo>
                    <a:lnTo>
                      <a:pt x="47" y="18"/>
                    </a:lnTo>
                    <a:lnTo>
                      <a:pt x="47" y="13"/>
                    </a:lnTo>
                    <a:lnTo>
                      <a:pt x="47" y="11"/>
                    </a:lnTo>
                    <a:lnTo>
                      <a:pt x="44" y="5"/>
                    </a:lnTo>
                    <a:close/>
                  </a:path>
                </a:pathLst>
              </a:custGeom>
              <a:noFill/>
              <a:ln w="6350" cap="rnd">
                <a:solidFill>
                  <a:srgbClr val="000000"/>
                </a:solidFill>
                <a:round/>
                <a:headEnd/>
                <a:tailEnd/>
              </a:ln>
            </p:spPr>
            <p:txBody>
              <a:bodyPr/>
              <a:lstStyle/>
              <a:p>
                <a:endParaRPr lang="en-US" sz="1350" dirty="0"/>
              </a:p>
            </p:txBody>
          </p:sp>
          <p:sp>
            <p:nvSpPr>
              <p:cNvPr id="44" name="Freeform 1186">
                <a:extLst>
                  <a:ext uri="{FF2B5EF4-FFF2-40B4-BE49-F238E27FC236}">
                    <a16:creationId xmlns:a16="http://schemas.microsoft.com/office/drawing/2014/main" id="{25610D52-639E-4C0A-891C-C49905AF8BB7}"/>
                  </a:ext>
                </a:extLst>
              </p:cNvPr>
              <p:cNvSpPr>
                <a:spLocks/>
              </p:cNvSpPr>
              <p:nvPr/>
            </p:nvSpPr>
            <p:spPr bwMode="auto">
              <a:xfrm>
                <a:off x="5337500" y="2548101"/>
                <a:ext cx="277813" cy="192095"/>
              </a:xfrm>
              <a:custGeom>
                <a:avLst/>
                <a:gdLst>
                  <a:gd name="T0" fmla="*/ 53 w 175"/>
                  <a:gd name="T1" fmla="*/ 5 h 121"/>
                  <a:gd name="T2" fmla="*/ 58 w 175"/>
                  <a:gd name="T3" fmla="*/ 3 h 121"/>
                  <a:gd name="T4" fmla="*/ 67 w 175"/>
                  <a:gd name="T5" fmla="*/ 3 h 121"/>
                  <a:gd name="T6" fmla="*/ 75 w 175"/>
                  <a:gd name="T7" fmla="*/ 0 h 121"/>
                  <a:gd name="T8" fmla="*/ 88 w 175"/>
                  <a:gd name="T9" fmla="*/ 0 h 121"/>
                  <a:gd name="T10" fmla="*/ 96 w 175"/>
                  <a:gd name="T11" fmla="*/ 0 h 121"/>
                  <a:gd name="T12" fmla="*/ 105 w 175"/>
                  <a:gd name="T13" fmla="*/ 0 h 121"/>
                  <a:gd name="T14" fmla="*/ 111 w 175"/>
                  <a:gd name="T15" fmla="*/ 0 h 121"/>
                  <a:gd name="T16" fmla="*/ 120 w 175"/>
                  <a:gd name="T17" fmla="*/ 3 h 121"/>
                  <a:gd name="T18" fmla="*/ 128 w 175"/>
                  <a:gd name="T19" fmla="*/ 3 h 121"/>
                  <a:gd name="T20" fmla="*/ 132 w 175"/>
                  <a:gd name="T21" fmla="*/ 5 h 121"/>
                  <a:gd name="T22" fmla="*/ 128 w 175"/>
                  <a:gd name="T23" fmla="*/ 13 h 121"/>
                  <a:gd name="T24" fmla="*/ 128 w 175"/>
                  <a:gd name="T25" fmla="*/ 18 h 121"/>
                  <a:gd name="T26" fmla="*/ 128 w 175"/>
                  <a:gd name="T27" fmla="*/ 26 h 121"/>
                  <a:gd name="T28" fmla="*/ 128 w 175"/>
                  <a:gd name="T29" fmla="*/ 31 h 121"/>
                  <a:gd name="T30" fmla="*/ 128 w 175"/>
                  <a:gd name="T31" fmla="*/ 36 h 121"/>
                  <a:gd name="T32" fmla="*/ 128 w 175"/>
                  <a:gd name="T33" fmla="*/ 41 h 121"/>
                  <a:gd name="T34" fmla="*/ 132 w 175"/>
                  <a:gd name="T35" fmla="*/ 44 h 121"/>
                  <a:gd name="T36" fmla="*/ 132 w 175"/>
                  <a:gd name="T37" fmla="*/ 46 h 121"/>
                  <a:gd name="T38" fmla="*/ 132 w 175"/>
                  <a:gd name="T39" fmla="*/ 49 h 121"/>
                  <a:gd name="T40" fmla="*/ 137 w 175"/>
                  <a:gd name="T41" fmla="*/ 54 h 121"/>
                  <a:gd name="T42" fmla="*/ 137 w 175"/>
                  <a:gd name="T43" fmla="*/ 56 h 121"/>
                  <a:gd name="T44" fmla="*/ 141 w 175"/>
                  <a:gd name="T45" fmla="*/ 61 h 121"/>
                  <a:gd name="T46" fmla="*/ 146 w 175"/>
                  <a:gd name="T47" fmla="*/ 66 h 121"/>
                  <a:gd name="T48" fmla="*/ 154 w 175"/>
                  <a:gd name="T49" fmla="*/ 74 h 121"/>
                  <a:gd name="T50" fmla="*/ 158 w 175"/>
                  <a:gd name="T51" fmla="*/ 82 h 121"/>
                  <a:gd name="T52" fmla="*/ 167 w 175"/>
                  <a:gd name="T53" fmla="*/ 90 h 121"/>
                  <a:gd name="T54" fmla="*/ 172 w 175"/>
                  <a:gd name="T55" fmla="*/ 95 h 121"/>
                  <a:gd name="T56" fmla="*/ 175 w 175"/>
                  <a:gd name="T57" fmla="*/ 100 h 121"/>
                  <a:gd name="T58" fmla="*/ 175 w 175"/>
                  <a:gd name="T59" fmla="*/ 116 h 121"/>
                  <a:gd name="T60" fmla="*/ 167 w 175"/>
                  <a:gd name="T61" fmla="*/ 118 h 121"/>
                  <a:gd name="T62" fmla="*/ 154 w 175"/>
                  <a:gd name="T63" fmla="*/ 118 h 121"/>
                  <a:gd name="T64" fmla="*/ 137 w 175"/>
                  <a:gd name="T65" fmla="*/ 121 h 121"/>
                  <a:gd name="T66" fmla="*/ 120 w 175"/>
                  <a:gd name="T67" fmla="*/ 121 h 121"/>
                  <a:gd name="T68" fmla="*/ 96 w 175"/>
                  <a:gd name="T69" fmla="*/ 121 h 121"/>
                  <a:gd name="T70" fmla="*/ 75 w 175"/>
                  <a:gd name="T71" fmla="*/ 121 h 121"/>
                  <a:gd name="T72" fmla="*/ 53 w 175"/>
                  <a:gd name="T73" fmla="*/ 121 h 121"/>
                  <a:gd name="T74" fmla="*/ 32 w 175"/>
                  <a:gd name="T75" fmla="*/ 118 h 121"/>
                  <a:gd name="T76" fmla="*/ 17 w 175"/>
                  <a:gd name="T77" fmla="*/ 118 h 121"/>
                  <a:gd name="T78" fmla="*/ 9 w 175"/>
                  <a:gd name="T79" fmla="*/ 118 h 121"/>
                  <a:gd name="T80" fmla="*/ 0 w 175"/>
                  <a:gd name="T81" fmla="*/ 116 h 121"/>
                  <a:gd name="T82" fmla="*/ 0 w 175"/>
                  <a:gd name="T83" fmla="*/ 100 h 121"/>
                  <a:gd name="T84" fmla="*/ 5 w 175"/>
                  <a:gd name="T85" fmla="*/ 97 h 121"/>
                  <a:gd name="T86" fmla="*/ 9 w 175"/>
                  <a:gd name="T87" fmla="*/ 92 h 121"/>
                  <a:gd name="T88" fmla="*/ 14 w 175"/>
                  <a:gd name="T89" fmla="*/ 90 h 121"/>
                  <a:gd name="T90" fmla="*/ 23 w 175"/>
                  <a:gd name="T91" fmla="*/ 82 h 121"/>
                  <a:gd name="T92" fmla="*/ 26 w 175"/>
                  <a:gd name="T93" fmla="*/ 74 h 121"/>
                  <a:gd name="T94" fmla="*/ 32 w 175"/>
                  <a:gd name="T95" fmla="*/ 69 h 121"/>
                  <a:gd name="T96" fmla="*/ 41 w 175"/>
                  <a:gd name="T97" fmla="*/ 64 h 121"/>
                  <a:gd name="T98" fmla="*/ 44 w 175"/>
                  <a:gd name="T99" fmla="*/ 56 h 121"/>
                  <a:gd name="T100" fmla="*/ 49 w 175"/>
                  <a:gd name="T101" fmla="*/ 49 h 121"/>
                  <a:gd name="T102" fmla="*/ 53 w 175"/>
                  <a:gd name="T103" fmla="*/ 41 h 121"/>
                  <a:gd name="T104" fmla="*/ 53 w 175"/>
                  <a:gd name="T105" fmla="*/ 36 h 121"/>
                  <a:gd name="T106" fmla="*/ 53 w 175"/>
                  <a:gd name="T107" fmla="*/ 29 h 121"/>
                  <a:gd name="T108" fmla="*/ 58 w 175"/>
                  <a:gd name="T109" fmla="*/ 23 h 121"/>
                  <a:gd name="T110" fmla="*/ 58 w 175"/>
                  <a:gd name="T111" fmla="*/ 15 h 121"/>
                  <a:gd name="T112" fmla="*/ 53 w 175"/>
                  <a:gd name="T113" fmla="*/ 10 h 121"/>
                  <a:gd name="T114" fmla="*/ 53 w 175"/>
                  <a:gd name="T115" fmla="*/ 5 h 1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5"/>
                  <a:gd name="T175" fmla="*/ 0 h 121"/>
                  <a:gd name="T176" fmla="*/ 175 w 175"/>
                  <a:gd name="T177" fmla="*/ 121 h 1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5" h="121">
                    <a:moveTo>
                      <a:pt x="53" y="5"/>
                    </a:moveTo>
                    <a:lnTo>
                      <a:pt x="58" y="3"/>
                    </a:lnTo>
                    <a:lnTo>
                      <a:pt x="67" y="3"/>
                    </a:lnTo>
                    <a:lnTo>
                      <a:pt x="75" y="0"/>
                    </a:lnTo>
                    <a:lnTo>
                      <a:pt x="88" y="0"/>
                    </a:lnTo>
                    <a:lnTo>
                      <a:pt x="96" y="0"/>
                    </a:lnTo>
                    <a:lnTo>
                      <a:pt x="105" y="0"/>
                    </a:lnTo>
                    <a:lnTo>
                      <a:pt x="111" y="0"/>
                    </a:lnTo>
                    <a:lnTo>
                      <a:pt x="120" y="3"/>
                    </a:lnTo>
                    <a:lnTo>
                      <a:pt x="128" y="3"/>
                    </a:lnTo>
                    <a:lnTo>
                      <a:pt x="132" y="5"/>
                    </a:lnTo>
                    <a:lnTo>
                      <a:pt x="128" y="13"/>
                    </a:lnTo>
                    <a:lnTo>
                      <a:pt x="128" y="18"/>
                    </a:lnTo>
                    <a:lnTo>
                      <a:pt x="128" y="26"/>
                    </a:lnTo>
                    <a:lnTo>
                      <a:pt x="128" y="31"/>
                    </a:lnTo>
                    <a:lnTo>
                      <a:pt x="128" y="36"/>
                    </a:lnTo>
                    <a:lnTo>
                      <a:pt x="128" y="41"/>
                    </a:lnTo>
                    <a:lnTo>
                      <a:pt x="132" y="44"/>
                    </a:lnTo>
                    <a:lnTo>
                      <a:pt x="132" y="46"/>
                    </a:lnTo>
                    <a:lnTo>
                      <a:pt x="132" y="49"/>
                    </a:lnTo>
                    <a:lnTo>
                      <a:pt x="137" y="54"/>
                    </a:lnTo>
                    <a:lnTo>
                      <a:pt x="137" y="56"/>
                    </a:lnTo>
                    <a:lnTo>
                      <a:pt x="141" y="61"/>
                    </a:lnTo>
                    <a:lnTo>
                      <a:pt x="146" y="66"/>
                    </a:lnTo>
                    <a:lnTo>
                      <a:pt x="154" y="74"/>
                    </a:lnTo>
                    <a:lnTo>
                      <a:pt x="158" y="82"/>
                    </a:lnTo>
                    <a:lnTo>
                      <a:pt x="167" y="90"/>
                    </a:lnTo>
                    <a:lnTo>
                      <a:pt x="172" y="95"/>
                    </a:lnTo>
                    <a:lnTo>
                      <a:pt x="175" y="100"/>
                    </a:lnTo>
                    <a:lnTo>
                      <a:pt x="175" y="116"/>
                    </a:lnTo>
                    <a:lnTo>
                      <a:pt x="167" y="118"/>
                    </a:lnTo>
                    <a:lnTo>
                      <a:pt x="154" y="118"/>
                    </a:lnTo>
                    <a:lnTo>
                      <a:pt x="137" y="121"/>
                    </a:lnTo>
                    <a:lnTo>
                      <a:pt x="120" y="121"/>
                    </a:lnTo>
                    <a:lnTo>
                      <a:pt x="96" y="121"/>
                    </a:lnTo>
                    <a:lnTo>
                      <a:pt x="75" y="121"/>
                    </a:lnTo>
                    <a:lnTo>
                      <a:pt x="53" y="121"/>
                    </a:lnTo>
                    <a:lnTo>
                      <a:pt x="32" y="118"/>
                    </a:lnTo>
                    <a:lnTo>
                      <a:pt x="17" y="118"/>
                    </a:lnTo>
                    <a:lnTo>
                      <a:pt x="9" y="118"/>
                    </a:lnTo>
                    <a:lnTo>
                      <a:pt x="0" y="116"/>
                    </a:lnTo>
                    <a:lnTo>
                      <a:pt x="0" y="100"/>
                    </a:lnTo>
                    <a:lnTo>
                      <a:pt x="5" y="97"/>
                    </a:lnTo>
                    <a:lnTo>
                      <a:pt x="9" y="92"/>
                    </a:lnTo>
                    <a:lnTo>
                      <a:pt x="14" y="90"/>
                    </a:lnTo>
                    <a:lnTo>
                      <a:pt x="23" y="82"/>
                    </a:lnTo>
                    <a:lnTo>
                      <a:pt x="26" y="74"/>
                    </a:lnTo>
                    <a:lnTo>
                      <a:pt x="32" y="69"/>
                    </a:lnTo>
                    <a:lnTo>
                      <a:pt x="41" y="64"/>
                    </a:lnTo>
                    <a:lnTo>
                      <a:pt x="44" y="56"/>
                    </a:lnTo>
                    <a:lnTo>
                      <a:pt x="49" y="49"/>
                    </a:lnTo>
                    <a:lnTo>
                      <a:pt x="53" y="41"/>
                    </a:lnTo>
                    <a:lnTo>
                      <a:pt x="53" y="36"/>
                    </a:lnTo>
                    <a:lnTo>
                      <a:pt x="53" y="29"/>
                    </a:lnTo>
                    <a:lnTo>
                      <a:pt x="58" y="23"/>
                    </a:lnTo>
                    <a:lnTo>
                      <a:pt x="58" y="15"/>
                    </a:lnTo>
                    <a:lnTo>
                      <a:pt x="53" y="10"/>
                    </a:lnTo>
                    <a:lnTo>
                      <a:pt x="53" y="5"/>
                    </a:lnTo>
                    <a:close/>
                  </a:path>
                </a:pathLst>
              </a:custGeom>
              <a:noFill/>
              <a:ln w="6350" cap="rnd">
                <a:solidFill>
                  <a:srgbClr val="000000"/>
                </a:solidFill>
                <a:round/>
                <a:headEnd/>
                <a:tailEnd/>
              </a:ln>
            </p:spPr>
            <p:txBody>
              <a:bodyPr/>
              <a:lstStyle/>
              <a:p>
                <a:endParaRPr lang="en-US" sz="1350" dirty="0"/>
              </a:p>
            </p:txBody>
          </p:sp>
          <p:sp>
            <p:nvSpPr>
              <p:cNvPr id="45" name="Freeform 1187">
                <a:extLst>
                  <a:ext uri="{FF2B5EF4-FFF2-40B4-BE49-F238E27FC236}">
                    <a16:creationId xmlns:a16="http://schemas.microsoft.com/office/drawing/2014/main" id="{0373C6A1-40C3-4BF1-8C23-21C0429CCE8B}"/>
                  </a:ext>
                </a:extLst>
              </p:cNvPr>
              <p:cNvSpPr>
                <a:spLocks/>
              </p:cNvSpPr>
              <p:nvPr/>
            </p:nvSpPr>
            <p:spPr bwMode="auto">
              <a:xfrm>
                <a:off x="5337500" y="2548101"/>
                <a:ext cx="223838" cy="192095"/>
              </a:xfrm>
              <a:custGeom>
                <a:avLst/>
                <a:gdLst>
                  <a:gd name="T0" fmla="*/ 53 w 141"/>
                  <a:gd name="T1" fmla="*/ 5 h 121"/>
                  <a:gd name="T2" fmla="*/ 58 w 141"/>
                  <a:gd name="T3" fmla="*/ 3 h 121"/>
                  <a:gd name="T4" fmla="*/ 67 w 141"/>
                  <a:gd name="T5" fmla="*/ 3 h 121"/>
                  <a:gd name="T6" fmla="*/ 79 w 141"/>
                  <a:gd name="T7" fmla="*/ 0 h 121"/>
                  <a:gd name="T8" fmla="*/ 88 w 141"/>
                  <a:gd name="T9" fmla="*/ 0 h 121"/>
                  <a:gd name="T10" fmla="*/ 96 w 141"/>
                  <a:gd name="T11" fmla="*/ 0 h 121"/>
                  <a:gd name="T12" fmla="*/ 105 w 141"/>
                  <a:gd name="T13" fmla="*/ 0 h 121"/>
                  <a:gd name="T14" fmla="*/ 114 w 141"/>
                  <a:gd name="T15" fmla="*/ 0 h 121"/>
                  <a:gd name="T16" fmla="*/ 111 w 141"/>
                  <a:gd name="T17" fmla="*/ 5 h 121"/>
                  <a:gd name="T18" fmla="*/ 111 w 141"/>
                  <a:gd name="T19" fmla="*/ 13 h 121"/>
                  <a:gd name="T20" fmla="*/ 111 w 141"/>
                  <a:gd name="T21" fmla="*/ 18 h 121"/>
                  <a:gd name="T22" fmla="*/ 111 w 141"/>
                  <a:gd name="T23" fmla="*/ 26 h 121"/>
                  <a:gd name="T24" fmla="*/ 111 w 141"/>
                  <a:gd name="T25" fmla="*/ 31 h 121"/>
                  <a:gd name="T26" fmla="*/ 111 w 141"/>
                  <a:gd name="T27" fmla="*/ 39 h 121"/>
                  <a:gd name="T28" fmla="*/ 111 w 141"/>
                  <a:gd name="T29" fmla="*/ 44 h 121"/>
                  <a:gd name="T30" fmla="*/ 111 w 141"/>
                  <a:gd name="T31" fmla="*/ 49 h 121"/>
                  <a:gd name="T32" fmla="*/ 114 w 141"/>
                  <a:gd name="T33" fmla="*/ 54 h 121"/>
                  <a:gd name="T34" fmla="*/ 114 w 141"/>
                  <a:gd name="T35" fmla="*/ 60 h 121"/>
                  <a:gd name="T36" fmla="*/ 114 w 141"/>
                  <a:gd name="T37" fmla="*/ 64 h 121"/>
                  <a:gd name="T38" fmla="*/ 114 w 141"/>
                  <a:gd name="T39" fmla="*/ 69 h 121"/>
                  <a:gd name="T40" fmla="*/ 114 w 141"/>
                  <a:gd name="T41" fmla="*/ 71 h 121"/>
                  <a:gd name="T42" fmla="*/ 120 w 141"/>
                  <a:gd name="T43" fmla="*/ 77 h 121"/>
                  <a:gd name="T44" fmla="*/ 120 w 141"/>
                  <a:gd name="T45" fmla="*/ 82 h 121"/>
                  <a:gd name="T46" fmla="*/ 123 w 141"/>
                  <a:gd name="T47" fmla="*/ 85 h 121"/>
                  <a:gd name="T48" fmla="*/ 128 w 141"/>
                  <a:gd name="T49" fmla="*/ 92 h 121"/>
                  <a:gd name="T50" fmla="*/ 132 w 141"/>
                  <a:gd name="T51" fmla="*/ 100 h 121"/>
                  <a:gd name="T52" fmla="*/ 137 w 141"/>
                  <a:gd name="T53" fmla="*/ 105 h 121"/>
                  <a:gd name="T54" fmla="*/ 141 w 141"/>
                  <a:gd name="T55" fmla="*/ 108 h 121"/>
                  <a:gd name="T56" fmla="*/ 141 w 141"/>
                  <a:gd name="T57" fmla="*/ 121 h 121"/>
                  <a:gd name="T58" fmla="*/ 120 w 141"/>
                  <a:gd name="T59" fmla="*/ 121 h 121"/>
                  <a:gd name="T60" fmla="*/ 102 w 141"/>
                  <a:gd name="T61" fmla="*/ 121 h 121"/>
                  <a:gd name="T62" fmla="*/ 75 w 141"/>
                  <a:gd name="T63" fmla="*/ 121 h 121"/>
                  <a:gd name="T64" fmla="*/ 53 w 141"/>
                  <a:gd name="T65" fmla="*/ 121 h 121"/>
                  <a:gd name="T66" fmla="*/ 32 w 141"/>
                  <a:gd name="T67" fmla="*/ 118 h 121"/>
                  <a:gd name="T68" fmla="*/ 17 w 141"/>
                  <a:gd name="T69" fmla="*/ 118 h 121"/>
                  <a:gd name="T70" fmla="*/ 9 w 141"/>
                  <a:gd name="T71" fmla="*/ 118 h 121"/>
                  <a:gd name="T72" fmla="*/ 0 w 141"/>
                  <a:gd name="T73" fmla="*/ 116 h 121"/>
                  <a:gd name="T74" fmla="*/ 0 w 141"/>
                  <a:gd name="T75" fmla="*/ 100 h 121"/>
                  <a:gd name="T76" fmla="*/ 5 w 141"/>
                  <a:gd name="T77" fmla="*/ 97 h 121"/>
                  <a:gd name="T78" fmla="*/ 9 w 141"/>
                  <a:gd name="T79" fmla="*/ 92 h 121"/>
                  <a:gd name="T80" fmla="*/ 14 w 141"/>
                  <a:gd name="T81" fmla="*/ 90 h 121"/>
                  <a:gd name="T82" fmla="*/ 23 w 141"/>
                  <a:gd name="T83" fmla="*/ 82 h 121"/>
                  <a:gd name="T84" fmla="*/ 26 w 141"/>
                  <a:gd name="T85" fmla="*/ 74 h 121"/>
                  <a:gd name="T86" fmla="*/ 32 w 141"/>
                  <a:gd name="T87" fmla="*/ 69 h 121"/>
                  <a:gd name="T88" fmla="*/ 41 w 141"/>
                  <a:gd name="T89" fmla="*/ 64 h 121"/>
                  <a:gd name="T90" fmla="*/ 44 w 141"/>
                  <a:gd name="T91" fmla="*/ 56 h 121"/>
                  <a:gd name="T92" fmla="*/ 49 w 141"/>
                  <a:gd name="T93" fmla="*/ 49 h 121"/>
                  <a:gd name="T94" fmla="*/ 53 w 141"/>
                  <a:gd name="T95" fmla="*/ 41 h 121"/>
                  <a:gd name="T96" fmla="*/ 53 w 141"/>
                  <a:gd name="T97" fmla="*/ 36 h 121"/>
                  <a:gd name="T98" fmla="*/ 53 w 141"/>
                  <a:gd name="T99" fmla="*/ 29 h 121"/>
                  <a:gd name="T100" fmla="*/ 58 w 141"/>
                  <a:gd name="T101" fmla="*/ 23 h 121"/>
                  <a:gd name="T102" fmla="*/ 58 w 141"/>
                  <a:gd name="T103" fmla="*/ 15 h 121"/>
                  <a:gd name="T104" fmla="*/ 53 w 141"/>
                  <a:gd name="T105" fmla="*/ 10 h 121"/>
                  <a:gd name="T106" fmla="*/ 53 w 141"/>
                  <a:gd name="T107" fmla="*/ 5 h 12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41"/>
                  <a:gd name="T163" fmla="*/ 0 h 121"/>
                  <a:gd name="T164" fmla="*/ 141 w 141"/>
                  <a:gd name="T165" fmla="*/ 121 h 12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41" h="121">
                    <a:moveTo>
                      <a:pt x="53" y="5"/>
                    </a:moveTo>
                    <a:lnTo>
                      <a:pt x="58" y="3"/>
                    </a:lnTo>
                    <a:lnTo>
                      <a:pt x="67" y="3"/>
                    </a:lnTo>
                    <a:lnTo>
                      <a:pt x="79" y="0"/>
                    </a:lnTo>
                    <a:lnTo>
                      <a:pt x="88" y="0"/>
                    </a:lnTo>
                    <a:lnTo>
                      <a:pt x="96" y="0"/>
                    </a:lnTo>
                    <a:lnTo>
                      <a:pt x="105" y="0"/>
                    </a:lnTo>
                    <a:lnTo>
                      <a:pt x="114" y="0"/>
                    </a:lnTo>
                    <a:lnTo>
                      <a:pt x="111" y="5"/>
                    </a:lnTo>
                    <a:lnTo>
                      <a:pt x="111" y="13"/>
                    </a:lnTo>
                    <a:lnTo>
                      <a:pt x="111" y="18"/>
                    </a:lnTo>
                    <a:lnTo>
                      <a:pt x="111" y="26"/>
                    </a:lnTo>
                    <a:lnTo>
                      <a:pt x="111" y="31"/>
                    </a:lnTo>
                    <a:lnTo>
                      <a:pt x="111" y="39"/>
                    </a:lnTo>
                    <a:lnTo>
                      <a:pt x="111" y="44"/>
                    </a:lnTo>
                    <a:lnTo>
                      <a:pt x="111" y="49"/>
                    </a:lnTo>
                    <a:lnTo>
                      <a:pt x="114" y="54"/>
                    </a:lnTo>
                    <a:lnTo>
                      <a:pt x="114" y="60"/>
                    </a:lnTo>
                    <a:lnTo>
                      <a:pt x="114" y="64"/>
                    </a:lnTo>
                    <a:lnTo>
                      <a:pt x="114" y="69"/>
                    </a:lnTo>
                    <a:lnTo>
                      <a:pt x="114" y="71"/>
                    </a:lnTo>
                    <a:lnTo>
                      <a:pt x="120" y="77"/>
                    </a:lnTo>
                    <a:lnTo>
                      <a:pt x="120" y="82"/>
                    </a:lnTo>
                    <a:lnTo>
                      <a:pt x="123" y="85"/>
                    </a:lnTo>
                    <a:lnTo>
                      <a:pt x="128" y="92"/>
                    </a:lnTo>
                    <a:lnTo>
                      <a:pt x="132" y="100"/>
                    </a:lnTo>
                    <a:lnTo>
                      <a:pt x="137" y="105"/>
                    </a:lnTo>
                    <a:lnTo>
                      <a:pt x="141" y="108"/>
                    </a:lnTo>
                    <a:lnTo>
                      <a:pt x="141" y="121"/>
                    </a:lnTo>
                    <a:lnTo>
                      <a:pt x="120" y="121"/>
                    </a:lnTo>
                    <a:lnTo>
                      <a:pt x="102" y="121"/>
                    </a:lnTo>
                    <a:lnTo>
                      <a:pt x="75" y="121"/>
                    </a:lnTo>
                    <a:lnTo>
                      <a:pt x="53" y="121"/>
                    </a:lnTo>
                    <a:lnTo>
                      <a:pt x="32" y="118"/>
                    </a:lnTo>
                    <a:lnTo>
                      <a:pt x="17" y="118"/>
                    </a:lnTo>
                    <a:lnTo>
                      <a:pt x="9" y="118"/>
                    </a:lnTo>
                    <a:lnTo>
                      <a:pt x="0" y="116"/>
                    </a:lnTo>
                    <a:lnTo>
                      <a:pt x="0" y="100"/>
                    </a:lnTo>
                    <a:lnTo>
                      <a:pt x="5" y="97"/>
                    </a:lnTo>
                    <a:lnTo>
                      <a:pt x="9" y="92"/>
                    </a:lnTo>
                    <a:lnTo>
                      <a:pt x="14" y="90"/>
                    </a:lnTo>
                    <a:lnTo>
                      <a:pt x="23" y="82"/>
                    </a:lnTo>
                    <a:lnTo>
                      <a:pt x="26" y="74"/>
                    </a:lnTo>
                    <a:lnTo>
                      <a:pt x="32" y="69"/>
                    </a:lnTo>
                    <a:lnTo>
                      <a:pt x="41" y="64"/>
                    </a:lnTo>
                    <a:lnTo>
                      <a:pt x="44" y="56"/>
                    </a:lnTo>
                    <a:lnTo>
                      <a:pt x="49" y="49"/>
                    </a:lnTo>
                    <a:lnTo>
                      <a:pt x="53" y="41"/>
                    </a:lnTo>
                    <a:lnTo>
                      <a:pt x="53" y="36"/>
                    </a:lnTo>
                    <a:lnTo>
                      <a:pt x="53" y="29"/>
                    </a:lnTo>
                    <a:lnTo>
                      <a:pt x="58" y="23"/>
                    </a:lnTo>
                    <a:lnTo>
                      <a:pt x="58" y="15"/>
                    </a:lnTo>
                    <a:lnTo>
                      <a:pt x="53" y="10"/>
                    </a:lnTo>
                    <a:lnTo>
                      <a:pt x="53" y="5"/>
                    </a:lnTo>
                    <a:close/>
                  </a:path>
                </a:pathLst>
              </a:custGeom>
              <a:noFill/>
              <a:ln w="6350" cap="rnd">
                <a:solidFill>
                  <a:srgbClr val="000000"/>
                </a:solidFill>
                <a:round/>
                <a:headEnd/>
                <a:tailEnd/>
              </a:ln>
            </p:spPr>
            <p:txBody>
              <a:bodyPr/>
              <a:lstStyle/>
              <a:p>
                <a:endParaRPr lang="en-US" sz="1350" dirty="0"/>
              </a:p>
            </p:txBody>
          </p:sp>
          <p:sp>
            <p:nvSpPr>
              <p:cNvPr id="46" name="Freeform 1188">
                <a:extLst>
                  <a:ext uri="{FF2B5EF4-FFF2-40B4-BE49-F238E27FC236}">
                    <a16:creationId xmlns:a16="http://schemas.microsoft.com/office/drawing/2014/main" id="{FACB54A8-03ED-451C-ABBF-3CE24040B4A3}"/>
                  </a:ext>
                </a:extLst>
              </p:cNvPr>
              <p:cNvSpPr>
                <a:spLocks/>
              </p:cNvSpPr>
              <p:nvPr/>
            </p:nvSpPr>
            <p:spPr bwMode="auto">
              <a:xfrm>
                <a:off x="5067625" y="2521113"/>
                <a:ext cx="339725" cy="227021"/>
              </a:xfrm>
              <a:custGeom>
                <a:avLst/>
                <a:gdLst>
                  <a:gd name="T0" fmla="*/ 65 w 214"/>
                  <a:gd name="T1" fmla="*/ 6 h 143"/>
                  <a:gd name="T2" fmla="*/ 74 w 214"/>
                  <a:gd name="T3" fmla="*/ 5 h 143"/>
                  <a:gd name="T4" fmla="*/ 82 w 214"/>
                  <a:gd name="T5" fmla="*/ 1 h 143"/>
                  <a:gd name="T6" fmla="*/ 96 w 214"/>
                  <a:gd name="T7" fmla="*/ 0 h 143"/>
                  <a:gd name="T8" fmla="*/ 105 w 214"/>
                  <a:gd name="T9" fmla="*/ 0 h 143"/>
                  <a:gd name="T10" fmla="*/ 117 w 214"/>
                  <a:gd name="T11" fmla="*/ 0 h 143"/>
                  <a:gd name="T12" fmla="*/ 126 w 214"/>
                  <a:gd name="T13" fmla="*/ 0 h 143"/>
                  <a:gd name="T14" fmla="*/ 135 w 214"/>
                  <a:gd name="T15" fmla="*/ 1 h 143"/>
                  <a:gd name="T16" fmla="*/ 144 w 214"/>
                  <a:gd name="T17" fmla="*/ 1 h 143"/>
                  <a:gd name="T18" fmla="*/ 153 w 214"/>
                  <a:gd name="T19" fmla="*/ 5 h 143"/>
                  <a:gd name="T20" fmla="*/ 158 w 214"/>
                  <a:gd name="T21" fmla="*/ 6 h 143"/>
                  <a:gd name="T22" fmla="*/ 158 w 214"/>
                  <a:gd name="T23" fmla="*/ 15 h 143"/>
                  <a:gd name="T24" fmla="*/ 153 w 214"/>
                  <a:gd name="T25" fmla="*/ 22 h 143"/>
                  <a:gd name="T26" fmla="*/ 153 w 214"/>
                  <a:gd name="T27" fmla="*/ 30 h 143"/>
                  <a:gd name="T28" fmla="*/ 153 w 214"/>
                  <a:gd name="T29" fmla="*/ 37 h 143"/>
                  <a:gd name="T30" fmla="*/ 158 w 214"/>
                  <a:gd name="T31" fmla="*/ 43 h 143"/>
                  <a:gd name="T32" fmla="*/ 158 w 214"/>
                  <a:gd name="T33" fmla="*/ 48 h 143"/>
                  <a:gd name="T34" fmla="*/ 158 w 214"/>
                  <a:gd name="T35" fmla="*/ 51 h 143"/>
                  <a:gd name="T36" fmla="*/ 162 w 214"/>
                  <a:gd name="T37" fmla="*/ 56 h 143"/>
                  <a:gd name="T38" fmla="*/ 162 w 214"/>
                  <a:gd name="T39" fmla="*/ 58 h 143"/>
                  <a:gd name="T40" fmla="*/ 167 w 214"/>
                  <a:gd name="T41" fmla="*/ 63 h 143"/>
                  <a:gd name="T42" fmla="*/ 167 w 214"/>
                  <a:gd name="T43" fmla="*/ 66 h 143"/>
                  <a:gd name="T44" fmla="*/ 170 w 214"/>
                  <a:gd name="T45" fmla="*/ 73 h 143"/>
                  <a:gd name="T46" fmla="*/ 175 w 214"/>
                  <a:gd name="T47" fmla="*/ 78 h 143"/>
                  <a:gd name="T48" fmla="*/ 184 w 214"/>
                  <a:gd name="T49" fmla="*/ 88 h 143"/>
                  <a:gd name="T50" fmla="*/ 193 w 214"/>
                  <a:gd name="T51" fmla="*/ 99 h 143"/>
                  <a:gd name="T52" fmla="*/ 202 w 214"/>
                  <a:gd name="T53" fmla="*/ 107 h 143"/>
                  <a:gd name="T54" fmla="*/ 205 w 214"/>
                  <a:gd name="T55" fmla="*/ 112 h 143"/>
                  <a:gd name="T56" fmla="*/ 214 w 214"/>
                  <a:gd name="T57" fmla="*/ 117 h 143"/>
                  <a:gd name="T58" fmla="*/ 214 w 214"/>
                  <a:gd name="T59" fmla="*/ 135 h 143"/>
                  <a:gd name="T60" fmla="*/ 202 w 214"/>
                  <a:gd name="T61" fmla="*/ 138 h 143"/>
                  <a:gd name="T62" fmla="*/ 187 w 214"/>
                  <a:gd name="T63" fmla="*/ 139 h 143"/>
                  <a:gd name="T64" fmla="*/ 167 w 214"/>
                  <a:gd name="T65" fmla="*/ 139 h 143"/>
                  <a:gd name="T66" fmla="*/ 144 w 214"/>
                  <a:gd name="T67" fmla="*/ 143 h 143"/>
                  <a:gd name="T68" fmla="*/ 123 w 214"/>
                  <a:gd name="T69" fmla="*/ 143 h 143"/>
                  <a:gd name="T70" fmla="*/ 91 w 214"/>
                  <a:gd name="T71" fmla="*/ 143 h 143"/>
                  <a:gd name="T72" fmla="*/ 65 w 214"/>
                  <a:gd name="T73" fmla="*/ 143 h 143"/>
                  <a:gd name="T74" fmla="*/ 44 w 214"/>
                  <a:gd name="T75" fmla="*/ 139 h 143"/>
                  <a:gd name="T76" fmla="*/ 26 w 214"/>
                  <a:gd name="T77" fmla="*/ 139 h 143"/>
                  <a:gd name="T78" fmla="*/ 12 w 214"/>
                  <a:gd name="T79" fmla="*/ 138 h 143"/>
                  <a:gd name="T80" fmla="*/ 0 w 214"/>
                  <a:gd name="T81" fmla="*/ 135 h 143"/>
                  <a:gd name="T82" fmla="*/ 0 w 214"/>
                  <a:gd name="T83" fmla="*/ 117 h 143"/>
                  <a:gd name="T84" fmla="*/ 9 w 214"/>
                  <a:gd name="T85" fmla="*/ 114 h 143"/>
                  <a:gd name="T86" fmla="*/ 12 w 214"/>
                  <a:gd name="T87" fmla="*/ 109 h 143"/>
                  <a:gd name="T88" fmla="*/ 18 w 214"/>
                  <a:gd name="T89" fmla="*/ 104 h 143"/>
                  <a:gd name="T90" fmla="*/ 30 w 214"/>
                  <a:gd name="T91" fmla="*/ 97 h 143"/>
                  <a:gd name="T92" fmla="*/ 35 w 214"/>
                  <a:gd name="T93" fmla="*/ 88 h 143"/>
                  <a:gd name="T94" fmla="*/ 44 w 214"/>
                  <a:gd name="T95" fmla="*/ 81 h 143"/>
                  <a:gd name="T96" fmla="*/ 47 w 214"/>
                  <a:gd name="T97" fmla="*/ 77 h 143"/>
                  <a:gd name="T98" fmla="*/ 53 w 214"/>
                  <a:gd name="T99" fmla="*/ 68 h 143"/>
                  <a:gd name="T100" fmla="*/ 61 w 214"/>
                  <a:gd name="T101" fmla="*/ 58 h 143"/>
                  <a:gd name="T102" fmla="*/ 65 w 214"/>
                  <a:gd name="T103" fmla="*/ 51 h 143"/>
                  <a:gd name="T104" fmla="*/ 65 w 214"/>
                  <a:gd name="T105" fmla="*/ 43 h 143"/>
                  <a:gd name="T106" fmla="*/ 70 w 214"/>
                  <a:gd name="T107" fmla="*/ 35 h 143"/>
                  <a:gd name="T108" fmla="*/ 70 w 214"/>
                  <a:gd name="T109" fmla="*/ 27 h 143"/>
                  <a:gd name="T110" fmla="*/ 70 w 214"/>
                  <a:gd name="T111" fmla="*/ 20 h 143"/>
                  <a:gd name="T112" fmla="*/ 70 w 214"/>
                  <a:gd name="T113" fmla="*/ 12 h 143"/>
                  <a:gd name="T114" fmla="*/ 65 w 214"/>
                  <a:gd name="T115" fmla="*/ 6 h 1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4"/>
                  <a:gd name="T175" fmla="*/ 0 h 143"/>
                  <a:gd name="T176" fmla="*/ 214 w 214"/>
                  <a:gd name="T177" fmla="*/ 143 h 14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4" h="143">
                    <a:moveTo>
                      <a:pt x="65" y="6"/>
                    </a:moveTo>
                    <a:lnTo>
                      <a:pt x="74" y="5"/>
                    </a:lnTo>
                    <a:lnTo>
                      <a:pt x="82" y="1"/>
                    </a:lnTo>
                    <a:lnTo>
                      <a:pt x="96" y="0"/>
                    </a:lnTo>
                    <a:lnTo>
                      <a:pt x="105" y="0"/>
                    </a:lnTo>
                    <a:lnTo>
                      <a:pt x="117" y="0"/>
                    </a:lnTo>
                    <a:lnTo>
                      <a:pt x="126" y="0"/>
                    </a:lnTo>
                    <a:lnTo>
                      <a:pt x="135" y="1"/>
                    </a:lnTo>
                    <a:lnTo>
                      <a:pt x="144" y="1"/>
                    </a:lnTo>
                    <a:lnTo>
                      <a:pt x="153" y="5"/>
                    </a:lnTo>
                    <a:lnTo>
                      <a:pt x="158" y="6"/>
                    </a:lnTo>
                    <a:lnTo>
                      <a:pt x="158" y="15"/>
                    </a:lnTo>
                    <a:lnTo>
                      <a:pt x="153" y="22"/>
                    </a:lnTo>
                    <a:lnTo>
                      <a:pt x="153" y="30"/>
                    </a:lnTo>
                    <a:lnTo>
                      <a:pt x="153" y="37"/>
                    </a:lnTo>
                    <a:lnTo>
                      <a:pt x="158" y="43"/>
                    </a:lnTo>
                    <a:lnTo>
                      <a:pt x="158" y="48"/>
                    </a:lnTo>
                    <a:lnTo>
                      <a:pt x="158" y="51"/>
                    </a:lnTo>
                    <a:lnTo>
                      <a:pt x="162" y="56"/>
                    </a:lnTo>
                    <a:lnTo>
                      <a:pt x="162" y="58"/>
                    </a:lnTo>
                    <a:lnTo>
                      <a:pt x="167" y="63"/>
                    </a:lnTo>
                    <a:lnTo>
                      <a:pt x="167" y="66"/>
                    </a:lnTo>
                    <a:lnTo>
                      <a:pt x="170" y="73"/>
                    </a:lnTo>
                    <a:lnTo>
                      <a:pt x="175" y="78"/>
                    </a:lnTo>
                    <a:lnTo>
                      <a:pt x="184" y="88"/>
                    </a:lnTo>
                    <a:lnTo>
                      <a:pt x="193" y="99"/>
                    </a:lnTo>
                    <a:lnTo>
                      <a:pt x="202" y="107"/>
                    </a:lnTo>
                    <a:lnTo>
                      <a:pt x="205" y="112"/>
                    </a:lnTo>
                    <a:lnTo>
                      <a:pt x="214" y="117"/>
                    </a:lnTo>
                    <a:lnTo>
                      <a:pt x="214" y="135"/>
                    </a:lnTo>
                    <a:lnTo>
                      <a:pt x="202" y="138"/>
                    </a:lnTo>
                    <a:lnTo>
                      <a:pt x="187" y="139"/>
                    </a:lnTo>
                    <a:lnTo>
                      <a:pt x="167" y="139"/>
                    </a:lnTo>
                    <a:lnTo>
                      <a:pt x="144" y="143"/>
                    </a:lnTo>
                    <a:lnTo>
                      <a:pt x="123" y="143"/>
                    </a:lnTo>
                    <a:lnTo>
                      <a:pt x="91" y="143"/>
                    </a:lnTo>
                    <a:lnTo>
                      <a:pt x="65" y="143"/>
                    </a:lnTo>
                    <a:lnTo>
                      <a:pt x="44" y="139"/>
                    </a:lnTo>
                    <a:lnTo>
                      <a:pt x="26" y="139"/>
                    </a:lnTo>
                    <a:lnTo>
                      <a:pt x="12" y="138"/>
                    </a:lnTo>
                    <a:lnTo>
                      <a:pt x="0" y="135"/>
                    </a:lnTo>
                    <a:lnTo>
                      <a:pt x="0" y="117"/>
                    </a:lnTo>
                    <a:lnTo>
                      <a:pt x="9" y="114"/>
                    </a:lnTo>
                    <a:lnTo>
                      <a:pt x="12" y="109"/>
                    </a:lnTo>
                    <a:lnTo>
                      <a:pt x="18" y="104"/>
                    </a:lnTo>
                    <a:lnTo>
                      <a:pt x="30" y="97"/>
                    </a:lnTo>
                    <a:lnTo>
                      <a:pt x="35" y="88"/>
                    </a:lnTo>
                    <a:lnTo>
                      <a:pt x="44" y="81"/>
                    </a:lnTo>
                    <a:lnTo>
                      <a:pt x="47" y="77"/>
                    </a:lnTo>
                    <a:lnTo>
                      <a:pt x="53" y="68"/>
                    </a:lnTo>
                    <a:lnTo>
                      <a:pt x="61" y="58"/>
                    </a:lnTo>
                    <a:lnTo>
                      <a:pt x="65" y="51"/>
                    </a:lnTo>
                    <a:lnTo>
                      <a:pt x="65" y="43"/>
                    </a:lnTo>
                    <a:lnTo>
                      <a:pt x="70" y="35"/>
                    </a:lnTo>
                    <a:lnTo>
                      <a:pt x="70" y="27"/>
                    </a:lnTo>
                    <a:lnTo>
                      <a:pt x="70" y="20"/>
                    </a:lnTo>
                    <a:lnTo>
                      <a:pt x="70" y="12"/>
                    </a:lnTo>
                    <a:lnTo>
                      <a:pt x="65" y="6"/>
                    </a:lnTo>
                    <a:close/>
                  </a:path>
                </a:pathLst>
              </a:custGeom>
              <a:noFill/>
              <a:ln w="6350" cap="rnd">
                <a:solidFill>
                  <a:srgbClr val="000000"/>
                </a:solidFill>
                <a:round/>
                <a:headEnd/>
                <a:tailEnd/>
              </a:ln>
            </p:spPr>
            <p:txBody>
              <a:bodyPr/>
              <a:lstStyle/>
              <a:p>
                <a:endParaRPr lang="en-US" sz="1350" dirty="0"/>
              </a:p>
            </p:txBody>
          </p:sp>
          <p:sp>
            <p:nvSpPr>
              <p:cNvPr id="47" name="Freeform 1189">
                <a:extLst>
                  <a:ext uri="{FF2B5EF4-FFF2-40B4-BE49-F238E27FC236}">
                    <a16:creationId xmlns:a16="http://schemas.microsoft.com/office/drawing/2014/main" id="{1C4ECD09-A6F3-44E8-A080-0797C484329F}"/>
                  </a:ext>
                </a:extLst>
              </p:cNvPr>
              <p:cNvSpPr>
                <a:spLocks/>
              </p:cNvSpPr>
              <p:nvPr/>
            </p:nvSpPr>
            <p:spPr bwMode="auto">
              <a:xfrm>
                <a:off x="5067625" y="2521113"/>
                <a:ext cx="265112" cy="227021"/>
              </a:xfrm>
              <a:custGeom>
                <a:avLst/>
                <a:gdLst>
                  <a:gd name="T0" fmla="*/ 65 w 167"/>
                  <a:gd name="T1" fmla="*/ 6 h 143"/>
                  <a:gd name="T2" fmla="*/ 74 w 167"/>
                  <a:gd name="T3" fmla="*/ 5 h 143"/>
                  <a:gd name="T4" fmla="*/ 82 w 167"/>
                  <a:gd name="T5" fmla="*/ 1 h 143"/>
                  <a:gd name="T6" fmla="*/ 96 w 167"/>
                  <a:gd name="T7" fmla="*/ 0 h 143"/>
                  <a:gd name="T8" fmla="*/ 105 w 167"/>
                  <a:gd name="T9" fmla="*/ 0 h 143"/>
                  <a:gd name="T10" fmla="*/ 117 w 167"/>
                  <a:gd name="T11" fmla="*/ 0 h 143"/>
                  <a:gd name="T12" fmla="*/ 126 w 167"/>
                  <a:gd name="T13" fmla="*/ 0 h 143"/>
                  <a:gd name="T14" fmla="*/ 135 w 167"/>
                  <a:gd name="T15" fmla="*/ 1 h 143"/>
                  <a:gd name="T16" fmla="*/ 135 w 167"/>
                  <a:gd name="T17" fmla="*/ 6 h 143"/>
                  <a:gd name="T18" fmla="*/ 135 w 167"/>
                  <a:gd name="T19" fmla="*/ 15 h 143"/>
                  <a:gd name="T20" fmla="*/ 135 w 167"/>
                  <a:gd name="T21" fmla="*/ 22 h 143"/>
                  <a:gd name="T22" fmla="*/ 135 w 167"/>
                  <a:gd name="T23" fmla="*/ 30 h 143"/>
                  <a:gd name="T24" fmla="*/ 135 w 167"/>
                  <a:gd name="T25" fmla="*/ 37 h 143"/>
                  <a:gd name="T26" fmla="*/ 135 w 167"/>
                  <a:gd name="T27" fmla="*/ 46 h 143"/>
                  <a:gd name="T28" fmla="*/ 135 w 167"/>
                  <a:gd name="T29" fmla="*/ 53 h 143"/>
                  <a:gd name="T30" fmla="*/ 135 w 167"/>
                  <a:gd name="T31" fmla="*/ 58 h 143"/>
                  <a:gd name="T32" fmla="*/ 135 w 167"/>
                  <a:gd name="T33" fmla="*/ 63 h 143"/>
                  <a:gd name="T34" fmla="*/ 135 w 167"/>
                  <a:gd name="T35" fmla="*/ 71 h 143"/>
                  <a:gd name="T36" fmla="*/ 135 w 167"/>
                  <a:gd name="T37" fmla="*/ 77 h 143"/>
                  <a:gd name="T38" fmla="*/ 140 w 167"/>
                  <a:gd name="T39" fmla="*/ 81 h 143"/>
                  <a:gd name="T40" fmla="*/ 140 w 167"/>
                  <a:gd name="T41" fmla="*/ 86 h 143"/>
                  <a:gd name="T42" fmla="*/ 140 w 167"/>
                  <a:gd name="T43" fmla="*/ 91 h 143"/>
                  <a:gd name="T44" fmla="*/ 144 w 167"/>
                  <a:gd name="T45" fmla="*/ 97 h 143"/>
                  <a:gd name="T46" fmla="*/ 149 w 167"/>
                  <a:gd name="T47" fmla="*/ 102 h 143"/>
                  <a:gd name="T48" fmla="*/ 153 w 167"/>
                  <a:gd name="T49" fmla="*/ 109 h 143"/>
                  <a:gd name="T50" fmla="*/ 162 w 167"/>
                  <a:gd name="T51" fmla="*/ 119 h 143"/>
                  <a:gd name="T52" fmla="*/ 167 w 167"/>
                  <a:gd name="T53" fmla="*/ 125 h 143"/>
                  <a:gd name="T54" fmla="*/ 167 w 167"/>
                  <a:gd name="T55" fmla="*/ 128 h 143"/>
                  <a:gd name="T56" fmla="*/ 167 w 167"/>
                  <a:gd name="T57" fmla="*/ 139 h 143"/>
                  <a:gd name="T58" fmla="*/ 144 w 167"/>
                  <a:gd name="T59" fmla="*/ 143 h 143"/>
                  <a:gd name="T60" fmla="*/ 123 w 167"/>
                  <a:gd name="T61" fmla="*/ 143 h 143"/>
                  <a:gd name="T62" fmla="*/ 91 w 167"/>
                  <a:gd name="T63" fmla="*/ 143 h 143"/>
                  <a:gd name="T64" fmla="*/ 65 w 167"/>
                  <a:gd name="T65" fmla="*/ 143 h 143"/>
                  <a:gd name="T66" fmla="*/ 44 w 167"/>
                  <a:gd name="T67" fmla="*/ 139 h 143"/>
                  <a:gd name="T68" fmla="*/ 26 w 167"/>
                  <a:gd name="T69" fmla="*/ 139 h 143"/>
                  <a:gd name="T70" fmla="*/ 12 w 167"/>
                  <a:gd name="T71" fmla="*/ 138 h 143"/>
                  <a:gd name="T72" fmla="*/ 0 w 167"/>
                  <a:gd name="T73" fmla="*/ 135 h 143"/>
                  <a:gd name="T74" fmla="*/ 0 w 167"/>
                  <a:gd name="T75" fmla="*/ 117 h 143"/>
                  <a:gd name="T76" fmla="*/ 9 w 167"/>
                  <a:gd name="T77" fmla="*/ 114 h 143"/>
                  <a:gd name="T78" fmla="*/ 12 w 167"/>
                  <a:gd name="T79" fmla="*/ 109 h 143"/>
                  <a:gd name="T80" fmla="*/ 18 w 167"/>
                  <a:gd name="T81" fmla="*/ 104 h 143"/>
                  <a:gd name="T82" fmla="*/ 30 w 167"/>
                  <a:gd name="T83" fmla="*/ 97 h 143"/>
                  <a:gd name="T84" fmla="*/ 35 w 167"/>
                  <a:gd name="T85" fmla="*/ 88 h 143"/>
                  <a:gd name="T86" fmla="*/ 44 w 167"/>
                  <a:gd name="T87" fmla="*/ 81 h 143"/>
                  <a:gd name="T88" fmla="*/ 47 w 167"/>
                  <a:gd name="T89" fmla="*/ 77 h 143"/>
                  <a:gd name="T90" fmla="*/ 53 w 167"/>
                  <a:gd name="T91" fmla="*/ 68 h 143"/>
                  <a:gd name="T92" fmla="*/ 61 w 167"/>
                  <a:gd name="T93" fmla="*/ 58 h 143"/>
                  <a:gd name="T94" fmla="*/ 65 w 167"/>
                  <a:gd name="T95" fmla="*/ 51 h 143"/>
                  <a:gd name="T96" fmla="*/ 65 w 167"/>
                  <a:gd name="T97" fmla="*/ 43 h 143"/>
                  <a:gd name="T98" fmla="*/ 70 w 167"/>
                  <a:gd name="T99" fmla="*/ 35 h 143"/>
                  <a:gd name="T100" fmla="*/ 70 w 167"/>
                  <a:gd name="T101" fmla="*/ 27 h 143"/>
                  <a:gd name="T102" fmla="*/ 70 w 167"/>
                  <a:gd name="T103" fmla="*/ 20 h 143"/>
                  <a:gd name="T104" fmla="*/ 70 w 167"/>
                  <a:gd name="T105" fmla="*/ 12 h 143"/>
                  <a:gd name="T106" fmla="*/ 65 w 167"/>
                  <a:gd name="T107" fmla="*/ 6 h 14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7"/>
                  <a:gd name="T163" fmla="*/ 0 h 143"/>
                  <a:gd name="T164" fmla="*/ 167 w 167"/>
                  <a:gd name="T165" fmla="*/ 143 h 14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7" h="143">
                    <a:moveTo>
                      <a:pt x="65" y="6"/>
                    </a:moveTo>
                    <a:lnTo>
                      <a:pt x="74" y="5"/>
                    </a:lnTo>
                    <a:lnTo>
                      <a:pt x="82" y="1"/>
                    </a:lnTo>
                    <a:lnTo>
                      <a:pt x="96" y="0"/>
                    </a:lnTo>
                    <a:lnTo>
                      <a:pt x="105" y="0"/>
                    </a:lnTo>
                    <a:lnTo>
                      <a:pt x="117" y="0"/>
                    </a:lnTo>
                    <a:lnTo>
                      <a:pt x="126" y="0"/>
                    </a:lnTo>
                    <a:lnTo>
                      <a:pt x="135" y="1"/>
                    </a:lnTo>
                    <a:lnTo>
                      <a:pt x="135" y="6"/>
                    </a:lnTo>
                    <a:lnTo>
                      <a:pt x="135" y="15"/>
                    </a:lnTo>
                    <a:lnTo>
                      <a:pt x="135" y="22"/>
                    </a:lnTo>
                    <a:lnTo>
                      <a:pt x="135" y="30"/>
                    </a:lnTo>
                    <a:lnTo>
                      <a:pt x="135" y="37"/>
                    </a:lnTo>
                    <a:lnTo>
                      <a:pt x="135" y="46"/>
                    </a:lnTo>
                    <a:lnTo>
                      <a:pt x="135" y="53"/>
                    </a:lnTo>
                    <a:lnTo>
                      <a:pt x="135" y="58"/>
                    </a:lnTo>
                    <a:lnTo>
                      <a:pt x="135" y="63"/>
                    </a:lnTo>
                    <a:lnTo>
                      <a:pt x="135" y="71"/>
                    </a:lnTo>
                    <a:lnTo>
                      <a:pt x="135" y="77"/>
                    </a:lnTo>
                    <a:lnTo>
                      <a:pt x="140" y="81"/>
                    </a:lnTo>
                    <a:lnTo>
                      <a:pt x="140" y="86"/>
                    </a:lnTo>
                    <a:lnTo>
                      <a:pt x="140" y="91"/>
                    </a:lnTo>
                    <a:lnTo>
                      <a:pt x="144" y="97"/>
                    </a:lnTo>
                    <a:lnTo>
                      <a:pt x="149" y="102"/>
                    </a:lnTo>
                    <a:lnTo>
                      <a:pt x="153" y="109"/>
                    </a:lnTo>
                    <a:lnTo>
                      <a:pt x="162" y="119"/>
                    </a:lnTo>
                    <a:lnTo>
                      <a:pt x="167" y="125"/>
                    </a:lnTo>
                    <a:lnTo>
                      <a:pt x="167" y="128"/>
                    </a:lnTo>
                    <a:lnTo>
                      <a:pt x="167" y="139"/>
                    </a:lnTo>
                    <a:lnTo>
                      <a:pt x="144" y="143"/>
                    </a:lnTo>
                    <a:lnTo>
                      <a:pt x="123" y="143"/>
                    </a:lnTo>
                    <a:lnTo>
                      <a:pt x="91" y="143"/>
                    </a:lnTo>
                    <a:lnTo>
                      <a:pt x="65" y="143"/>
                    </a:lnTo>
                    <a:lnTo>
                      <a:pt x="44" y="139"/>
                    </a:lnTo>
                    <a:lnTo>
                      <a:pt x="26" y="139"/>
                    </a:lnTo>
                    <a:lnTo>
                      <a:pt x="12" y="138"/>
                    </a:lnTo>
                    <a:lnTo>
                      <a:pt x="0" y="135"/>
                    </a:lnTo>
                    <a:lnTo>
                      <a:pt x="0" y="117"/>
                    </a:lnTo>
                    <a:lnTo>
                      <a:pt x="9" y="114"/>
                    </a:lnTo>
                    <a:lnTo>
                      <a:pt x="12" y="109"/>
                    </a:lnTo>
                    <a:lnTo>
                      <a:pt x="18" y="104"/>
                    </a:lnTo>
                    <a:lnTo>
                      <a:pt x="30" y="97"/>
                    </a:lnTo>
                    <a:lnTo>
                      <a:pt x="35" y="88"/>
                    </a:lnTo>
                    <a:lnTo>
                      <a:pt x="44" y="81"/>
                    </a:lnTo>
                    <a:lnTo>
                      <a:pt x="47" y="77"/>
                    </a:lnTo>
                    <a:lnTo>
                      <a:pt x="53" y="68"/>
                    </a:lnTo>
                    <a:lnTo>
                      <a:pt x="61" y="58"/>
                    </a:lnTo>
                    <a:lnTo>
                      <a:pt x="65" y="51"/>
                    </a:lnTo>
                    <a:lnTo>
                      <a:pt x="65" y="43"/>
                    </a:lnTo>
                    <a:lnTo>
                      <a:pt x="70" y="35"/>
                    </a:lnTo>
                    <a:lnTo>
                      <a:pt x="70" y="27"/>
                    </a:lnTo>
                    <a:lnTo>
                      <a:pt x="70" y="20"/>
                    </a:lnTo>
                    <a:lnTo>
                      <a:pt x="70" y="12"/>
                    </a:lnTo>
                    <a:lnTo>
                      <a:pt x="65" y="6"/>
                    </a:lnTo>
                    <a:close/>
                  </a:path>
                </a:pathLst>
              </a:custGeom>
              <a:noFill/>
              <a:ln w="6350" cap="rnd">
                <a:solidFill>
                  <a:srgbClr val="000000"/>
                </a:solidFill>
                <a:round/>
                <a:headEnd/>
                <a:tailEnd/>
              </a:ln>
            </p:spPr>
            <p:txBody>
              <a:bodyPr/>
              <a:lstStyle/>
              <a:p>
                <a:endParaRPr lang="en-US" sz="1350" dirty="0"/>
              </a:p>
            </p:txBody>
          </p:sp>
          <p:sp>
            <p:nvSpPr>
              <p:cNvPr id="48" name="Freeform 1190">
                <a:extLst>
                  <a:ext uri="{FF2B5EF4-FFF2-40B4-BE49-F238E27FC236}">
                    <a16:creationId xmlns:a16="http://schemas.microsoft.com/office/drawing/2014/main" id="{CFB0DC4D-F3CE-4CDF-9EC6-EC534732A4FB}"/>
                  </a:ext>
                </a:extLst>
              </p:cNvPr>
              <p:cNvSpPr>
                <a:spLocks/>
              </p:cNvSpPr>
              <p:nvPr/>
            </p:nvSpPr>
            <p:spPr bwMode="auto">
              <a:xfrm>
                <a:off x="4594551" y="2724320"/>
                <a:ext cx="41275" cy="23814"/>
              </a:xfrm>
              <a:custGeom>
                <a:avLst/>
                <a:gdLst>
                  <a:gd name="T0" fmla="*/ 26 w 26"/>
                  <a:gd name="T1" fmla="*/ 0 h 15"/>
                  <a:gd name="T2" fmla="*/ 0 w 26"/>
                  <a:gd name="T3" fmla="*/ 2 h 15"/>
                  <a:gd name="T4" fmla="*/ 0 w 26"/>
                  <a:gd name="T5" fmla="*/ 7 h 15"/>
                  <a:gd name="T6" fmla="*/ 3 w 26"/>
                  <a:gd name="T7" fmla="*/ 7 h 15"/>
                  <a:gd name="T8" fmla="*/ 3 w 26"/>
                  <a:gd name="T9" fmla="*/ 15 h 15"/>
                  <a:gd name="T10" fmla="*/ 9 w 26"/>
                  <a:gd name="T11" fmla="*/ 15 h 15"/>
                  <a:gd name="T12" fmla="*/ 9 w 26"/>
                  <a:gd name="T13" fmla="*/ 7 h 15"/>
                  <a:gd name="T14" fmla="*/ 26 w 26"/>
                  <a:gd name="T15" fmla="*/ 7 h 15"/>
                  <a:gd name="T16" fmla="*/ 26 w 26"/>
                  <a:gd name="T17" fmla="*/ 0 h 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15"/>
                  <a:gd name="T29" fmla="*/ 26 w 26"/>
                  <a:gd name="T30" fmla="*/ 15 h 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15">
                    <a:moveTo>
                      <a:pt x="26" y="0"/>
                    </a:moveTo>
                    <a:lnTo>
                      <a:pt x="0" y="2"/>
                    </a:lnTo>
                    <a:lnTo>
                      <a:pt x="0" y="7"/>
                    </a:lnTo>
                    <a:lnTo>
                      <a:pt x="3" y="7"/>
                    </a:lnTo>
                    <a:lnTo>
                      <a:pt x="3" y="15"/>
                    </a:lnTo>
                    <a:lnTo>
                      <a:pt x="9" y="15"/>
                    </a:lnTo>
                    <a:lnTo>
                      <a:pt x="9" y="7"/>
                    </a:lnTo>
                    <a:lnTo>
                      <a:pt x="26" y="7"/>
                    </a:lnTo>
                    <a:lnTo>
                      <a:pt x="26" y="0"/>
                    </a:lnTo>
                    <a:close/>
                  </a:path>
                </a:pathLst>
              </a:custGeom>
              <a:noFill/>
              <a:ln w="6350" cap="rnd">
                <a:solidFill>
                  <a:srgbClr val="000000"/>
                </a:solidFill>
                <a:round/>
                <a:headEnd/>
                <a:tailEnd/>
              </a:ln>
            </p:spPr>
            <p:txBody>
              <a:bodyPr/>
              <a:lstStyle/>
              <a:p>
                <a:endParaRPr lang="en-US" sz="1350" dirty="0"/>
              </a:p>
            </p:txBody>
          </p:sp>
          <p:sp>
            <p:nvSpPr>
              <p:cNvPr id="49" name="Freeform 1191">
                <a:extLst>
                  <a:ext uri="{FF2B5EF4-FFF2-40B4-BE49-F238E27FC236}">
                    <a16:creationId xmlns:a16="http://schemas.microsoft.com/office/drawing/2014/main" id="{243FEFC6-700C-470B-9B6F-BB53B5A6FC99}"/>
                  </a:ext>
                </a:extLst>
              </p:cNvPr>
              <p:cNvSpPr>
                <a:spLocks/>
              </p:cNvSpPr>
              <p:nvPr/>
            </p:nvSpPr>
            <p:spPr bwMode="auto">
              <a:xfrm>
                <a:off x="5407349" y="2710032"/>
                <a:ext cx="92075" cy="31751"/>
              </a:xfrm>
              <a:custGeom>
                <a:avLst/>
                <a:gdLst>
                  <a:gd name="T0" fmla="*/ 0 w 58"/>
                  <a:gd name="T1" fmla="*/ 6 h 20"/>
                  <a:gd name="T2" fmla="*/ 18 w 58"/>
                  <a:gd name="T3" fmla="*/ 6 h 20"/>
                  <a:gd name="T4" fmla="*/ 18 w 58"/>
                  <a:gd name="T5" fmla="*/ 3 h 20"/>
                  <a:gd name="T6" fmla="*/ 31 w 58"/>
                  <a:gd name="T7" fmla="*/ 0 h 20"/>
                  <a:gd name="T8" fmla="*/ 31 w 58"/>
                  <a:gd name="T9" fmla="*/ 6 h 20"/>
                  <a:gd name="T10" fmla="*/ 35 w 58"/>
                  <a:gd name="T11" fmla="*/ 9 h 20"/>
                  <a:gd name="T12" fmla="*/ 35 w 58"/>
                  <a:gd name="T13" fmla="*/ 3 h 20"/>
                  <a:gd name="T14" fmla="*/ 49 w 58"/>
                  <a:gd name="T15" fmla="*/ 3 h 20"/>
                  <a:gd name="T16" fmla="*/ 49 w 58"/>
                  <a:gd name="T17" fmla="*/ 9 h 20"/>
                  <a:gd name="T18" fmla="*/ 58 w 58"/>
                  <a:gd name="T19" fmla="*/ 11 h 20"/>
                  <a:gd name="T20" fmla="*/ 58 w 58"/>
                  <a:gd name="T21" fmla="*/ 20 h 20"/>
                  <a:gd name="T22" fmla="*/ 0 w 58"/>
                  <a:gd name="T23" fmla="*/ 20 h 20"/>
                  <a:gd name="T24" fmla="*/ 0 w 58"/>
                  <a:gd name="T25" fmla="*/ 6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
                  <a:gd name="T40" fmla="*/ 0 h 20"/>
                  <a:gd name="T41" fmla="*/ 58 w 58"/>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 h="20">
                    <a:moveTo>
                      <a:pt x="0" y="6"/>
                    </a:moveTo>
                    <a:lnTo>
                      <a:pt x="18" y="6"/>
                    </a:lnTo>
                    <a:lnTo>
                      <a:pt x="18" y="3"/>
                    </a:lnTo>
                    <a:lnTo>
                      <a:pt x="31" y="0"/>
                    </a:lnTo>
                    <a:lnTo>
                      <a:pt x="31" y="6"/>
                    </a:lnTo>
                    <a:lnTo>
                      <a:pt x="35" y="9"/>
                    </a:lnTo>
                    <a:lnTo>
                      <a:pt x="35" y="3"/>
                    </a:lnTo>
                    <a:lnTo>
                      <a:pt x="49" y="3"/>
                    </a:lnTo>
                    <a:lnTo>
                      <a:pt x="49" y="9"/>
                    </a:lnTo>
                    <a:lnTo>
                      <a:pt x="58" y="11"/>
                    </a:lnTo>
                    <a:lnTo>
                      <a:pt x="58" y="20"/>
                    </a:lnTo>
                    <a:lnTo>
                      <a:pt x="0" y="20"/>
                    </a:lnTo>
                    <a:lnTo>
                      <a:pt x="0" y="6"/>
                    </a:lnTo>
                    <a:close/>
                  </a:path>
                </a:pathLst>
              </a:custGeom>
              <a:noFill/>
              <a:ln w="6350" cap="rnd">
                <a:solidFill>
                  <a:srgbClr val="000000"/>
                </a:solidFill>
                <a:round/>
                <a:headEnd/>
                <a:tailEnd/>
              </a:ln>
            </p:spPr>
            <p:txBody>
              <a:bodyPr/>
              <a:lstStyle/>
              <a:p>
                <a:endParaRPr lang="en-US" sz="1350" dirty="0"/>
              </a:p>
            </p:txBody>
          </p:sp>
          <p:sp>
            <p:nvSpPr>
              <p:cNvPr id="50" name="Freeform 1192">
                <a:extLst>
                  <a:ext uri="{FF2B5EF4-FFF2-40B4-BE49-F238E27FC236}">
                    <a16:creationId xmlns:a16="http://schemas.microsoft.com/office/drawing/2014/main" id="{554846BC-63D4-4DB8-A2BC-6AFA2DE2C530}"/>
                  </a:ext>
                </a:extLst>
              </p:cNvPr>
              <p:cNvSpPr>
                <a:spLocks/>
              </p:cNvSpPr>
              <p:nvPr/>
            </p:nvSpPr>
            <p:spPr bwMode="auto">
              <a:xfrm>
                <a:off x="5016825" y="2602077"/>
                <a:ext cx="279400" cy="153994"/>
              </a:xfrm>
              <a:custGeom>
                <a:avLst/>
                <a:gdLst>
                  <a:gd name="T0" fmla="*/ 0 w 176"/>
                  <a:gd name="T1" fmla="*/ 20 h 97"/>
                  <a:gd name="T2" fmla="*/ 176 w 176"/>
                  <a:gd name="T3" fmla="*/ 0 h 97"/>
                  <a:gd name="T4" fmla="*/ 176 w 176"/>
                  <a:gd name="T5" fmla="*/ 97 h 97"/>
                  <a:gd name="T6" fmla="*/ 0 w 176"/>
                  <a:gd name="T7" fmla="*/ 97 h 97"/>
                  <a:gd name="T8" fmla="*/ 0 w 176"/>
                  <a:gd name="T9" fmla="*/ 20 h 97"/>
                  <a:gd name="T10" fmla="*/ 0 60000 65536"/>
                  <a:gd name="T11" fmla="*/ 0 60000 65536"/>
                  <a:gd name="T12" fmla="*/ 0 60000 65536"/>
                  <a:gd name="T13" fmla="*/ 0 60000 65536"/>
                  <a:gd name="T14" fmla="*/ 0 60000 65536"/>
                  <a:gd name="T15" fmla="*/ 0 w 176"/>
                  <a:gd name="T16" fmla="*/ 0 h 97"/>
                  <a:gd name="T17" fmla="*/ 176 w 176"/>
                  <a:gd name="T18" fmla="*/ 97 h 97"/>
                </a:gdLst>
                <a:ahLst/>
                <a:cxnLst>
                  <a:cxn ang="T10">
                    <a:pos x="T0" y="T1"/>
                  </a:cxn>
                  <a:cxn ang="T11">
                    <a:pos x="T2" y="T3"/>
                  </a:cxn>
                  <a:cxn ang="T12">
                    <a:pos x="T4" y="T5"/>
                  </a:cxn>
                  <a:cxn ang="T13">
                    <a:pos x="T6" y="T7"/>
                  </a:cxn>
                  <a:cxn ang="T14">
                    <a:pos x="T8" y="T9"/>
                  </a:cxn>
                </a:cxnLst>
                <a:rect l="T15" t="T16" r="T17" b="T18"/>
                <a:pathLst>
                  <a:path w="176" h="97">
                    <a:moveTo>
                      <a:pt x="0" y="20"/>
                    </a:moveTo>
                    <a:lnTo>
                      <a:pt x="176" y="0"/>
                    </a:lnTo>
                    <a:lnTo>
                      <a:pt x="176" y="97"/>
                    </a:lnTo>
                    <a:lnTo>
                      <a:pt x="0" y="97"/>
                    </a:lnTo>
                    <a:lnTo>
                      <a:pt x="0" y="20"/>
                    </a:lnTo>
                    <a:close/>
                  </a:path>
                </a:pathLst>
              </a:custGeom>
              <a:noFill/>
              <a:ln w="6350" cap="rnd">
                <a:solidFill>
                  <a:srgbClr val="000000"/>
                </a:solidFill>
                <a:round/>
                <a:headEnd/>
                <a:tailEnd/>
              </a:ln>
            </p:spPr>
            <p:txBody>
              <a:bodyPr/>
              <a:lstStyle/>
              <a:p>
                <a:endParaRPr lang="en-US" sz="1350" dirty="0"/>
              </a:p>
            </p:txBody>
          </p:sp>
          <p:sp>
            <p:nvSpPr>
              <p:cNvPr id="51" name="Freeform 1193">
                <a:extLst>
                  <a:ext uri="{FF2B5EF4-FFF2-40B4-BE49-F238E27FC236}">
                    <a16:creationId xmlns:a16="http://schemas.microsoft.com/office/drawing/2014/main" id="{B0689DB6-3B0F-4C9A-854D-2225E041B5FF}"/>
                  </a:ext>
                </a:extLst>
              </p:cNvPr>
              <p:cNvSpPr>
                <a:spLocks/>
              </p:cNvSpPr>
              <p:nvPr/>
            </p:nvSpPr>
            <p:spPr bwMode="auto">
              <a:xfrm>
                <a:off x="5137475" y="2610016"/>
                <a:ext cx="41275" cy="92078"/>
              </a:xfrm>
              <a:custGeom>
                <a:avLst/>
                <a:gdLst>
                  <a:gd name="T0" fmla="*/ 26 w 26"/>
                  <a:gd name="T1" fmla="*/ 0 h 58"/>
                  <a:gd name="T2" fmla="*/ 26 w 26"/>
                  <a:gd name="T3" fmla="*/ 58 h 58"/>
                  <a:gd name="T4" fmla="*/ 0 w 26"/>
                  <a:gd name="T5" fmla="*/ 58 h 58"/>
                  <a:gd name="T6" fmla="*/ 0 w 26"/>
                  <a:gd name="T7" fmla="*/ 2 h 58"/>
                  <a:gd name="T8" fmla="*/ 26 w 26"/>
                  <a:gd name="T9" fmla="*/ 0 h 58"/>
                  <a:gd name="T10" fmla="*/ 0 60000 65536"/>
                  <a:gd name="T11" fmla="*/ 0 60000 65536"/>
                  <a:gd name="T12" fmla="*/ 0 60000 65536"/>
                  <a:gd name="T13" fmla="*/ 0 60000 65536"/>
                  <a:gd name="T14" fmla="*/ 0 60000 65536"/>
                  <a:gd name="T15" fmla="*/ 0 w 26"/>
                  <a:gd name="T16" fmla="*/ 0 h 58"/>
                  <a:gd name="T17" fmla="*/ 26 w 26"/>
                  <a:gd name="T18" fmla="*/ 58 h 58"/>
                </a:gdLst>
                <a:ahLst/>
                <a:cxnLst>
                  <a:cxn ang="T10">
                    <a:pos x="T0" y="T1"/>
                  </a:cxn>
                  <a:cxn ang="T11">
                    <a:pos x="T2" y="T3"/>
                  </a:cxn>
                  <a:cxn ang="T12">
                    <a:pos x="T4" y="T5"/>
                  </a:cxn>
                  <a:cxn ang="T13">
                    <a:pos x="T6" y="T7"/>
                  </a:cxn>
                  <a:cxn ang="T14">
                    <a:pos x="T8" y="T9"/>
                  </a:cxn>
                </a:cxnLst>
                <a:rect l="T15" t="T16" r="T17" b="T18"/>
                <a:pathLst>
                  <a:path w="26" h="58">
                    <a:moveTo>
                      <a:pt x="26" y="0"/>
                    </a:moveTo>
                    <a:lnTo>
                      <a:pt x="26" y="58"/>
                    </a:lnTo>
                    <a:lnTo>
                      <a:pt x="0" y="58"/>
                    </a:lnTo>
                    <a:lnTo>
                      <a:pt x="0" y="2"/>
                    </a:lnTo>
                    <a:lnTo>
                      <a:pt x="26" y="0"/>
                    </a:lnTo>
                    <a:close/>
                  </a:path>
                </a:pathLst>
              </a:custGeom>
              <a:noFill/>
              <a:ln w="6350" cap="rnd">
                <a:solidFill>
                  <a:srgbClr val="000000"/>
                </a:solidFill>
                <a:round/>
                <a:headEnd/>
                <a:tailEnd/>
              </a:ln>
            </p:spPr>
            <p:txBody>
              <a:bodyPr/>
              <a:lstStyle/>
              <a:p>
                <a:endParaRPr lang="en-US" sz="1350" dirty="0"/>
              </a:p>
            </p:txBody>
          </p:sp>
          <p:sp>
            <p:nvSpPr>
              <p:cNvPr id="52" name="Freeform 1194">
                <a:extLst>
                  <a:ext uri="{FF2B5EF4-FFF2-40B4-BE49-F238E27FC236}">
                    <a16:creationId xmlns:a16="http://schemas.microsoft.com/office/drawing/2014/main" id="{8E32CEE4-91FD-4B5A-A0BF-F661044B5437}"/>
                  </a:ext>
                </a:extLst>
              </p:cNvPr>
              <p:cNvSpPr>
                <a:spLocks/>
              </p:cNvSpPr>
              <p:nvPr/>
            </p:nvSpPr>
            <p:spPr bwMode="auto">
              <a:xfrm>
                <a:off x="5137475" y="2702094"/>
                <a:ext cx="55563" cy="22226"/>
              </a:xfrm>
              <a:custGeom>
                <a:avLst/>
                <a:gdLst>
                  <a:gd name="T0" fmla="*/ 0 w 35"/>
                  <a:gd name="T1" fmla="*/ 0 h 14"/>
                  <a:gd name="T2" fmla="*/ 26 w 35"/>
                  <a:gd name="T3" fmla="*/ 0 h 14"/>
                  <a:gd name="T4" fmla="*/ 35 w 35"/>
                  <a:gd name="T5" fmla="*/ 14 h 14"/>
                  <a:gd name="T6" fmla="*/ 12 w 35"/>
                  <a:gd name="T7" fmla="*/ 14 h 14"/>
                  <a:gd name="T8" fmla="*/ 0 w 35"/>
                  <a:gd name="T9" fmla="*/ 0 h 14"/>
                  <a:gd name="T10" fmla="*/ 0 60000 65536"/>
                  <a:gd name="T11" fmla="*/ 0 60000 65536"/>
                  <a:gd name="T12" fmla="*/ 0 60000 65536"/>
                  <a:gd name="T13" fmla="*/ 0 60000 65536"/>
                  <a:gd name="T14" fmla="*/ 0 60000 65536"/>
                  <a:gd name="T15" fmla="*/ 0 w 35"/>
                  <a:gd name="T16" fmla="*/ 0 h 14"/>
                  <a:gd name="T17" fmla="*/ 35 w 35"/>
                  <a:gd name="T18" fmla="*/ 14 h 14"/>
                </a:gdLst>
                <a:ahLst/>
                <a:cxnLst>
                  <a:cxn ang="T10">
                    <a:pos x="T0" y="T1"/>
                  </a:cxn>
                  <a:cxn ang="T11">
                    <a:pos x="T2" y="T3"/>
                  </a:cxn>
                  <a:cxn ang="T12">
                    <a:pos x="T4" y="T5"/>
                  </a:cxn>
                  <a:cxn ang="T13">
                    <a:pos x="T6" y="T7"/>
                  </a:cxn>
                  <a:cxn ang="T14">
                    <a:pos x="T8" y="T9"/>
                  </a:cxn>
                </a:cxnLst>
                <a:rect l="T15" t="T16" r="T17" b="T18"/>
                <a:pathLst>
                  <a:path w="35" h="14">
                    <a:moveTo>
                      <a:pt x="0" y="0"/>
                    </a:moveTo>
                    <a:lnTo>
                      <a:pt x="26" y="0"/>
                    </a:lnTo>
                    <a:lnTo>
                      <a:pt x="35" y="14"/>
                    </a:lnTo>
                    <a:lnTo>
                      <a:pt x="12" y="14"/>
                    </a:lnTo>
                    <a:lnTo>
                      <a:pt x="0" y="0"/>
                    </a:lnTo>
                    <a:close/>
                  </a:path>
                </a:pathLst>
              </a:custGeom>
              <a:noFill/>
              <a:ln w="6350" cap="rnd">
                <a:solidFill>
                  <a:srgbClr val="000000"/>
                </a:solidFill>
                <a:round/>
                <a:headEnd/>
                <a:tailEnd/>
              </a:ln>
            </p:spPr>
            <p:txBody>
              <a:bodyPr/>
              <a:lstStyle/>
              <a:p>
                <a:endParaRPr lang="en-US" sz="1350" dirty="0"/>
              </a:p>
            </p:txBody>
          </p:sp>
          <p:sp>
            <p:nvSpPr>
              <p:cNvPr id="53" name="Freeform 1195">
                <a:extLst>
                  <a:ext uri="{FF2B5EF4-FFF2-40B4-BE49-F238E27FC236}">
                    <a16:creationId xmlns:a16="http://schemas.microsoft.com/office/drawing/2014/main" id="{A4C2BD2E-3F76-4606-B9C8-654199563A47}"/>
                  </a:ext>
                </a:extLst>
              </p:cNvPr>
              <p:cNvSpPr>
                <a:spLocks/>
              </p:cNvSpPr>
              <p:nvPr/>
            </p:nvSpPr>
            <p:spPr bwMode="auto">
              <a:xfrm>
                <a:off x="5178750" y="2610016"/>
                <a:ext cx="19050" cy="114304"/>
              </a:xfrm>
              <a:custGeom>
                <a:avLst/>
                <a:gdLst>
                  <a:gd name="T0" fmla="*/ 0 w 12"/>
                  <a:gd name="T1" fmla="*/ 0 h 72"/>
                  <a:gd name="T2" fmla="*/ 12 w 12"/>
                  <a:gd name="T3" fmla="*/ 2 h 72"/>
                  <a:gd name="T4" fmla="*/ 12 w 12"/>
                  <a:gd name="T5" fmla="*/ 72 h 72"/>
                  <a:gd name="T6" fmla="*/ 0 w 12"/>
                  <a:gd name="T7" fmla="*/ 58 h 72"/>
                  <a:gd name="T8" fmla="*/ 0 w 12"/>
                  <a:gd name="T9" fmla="*/ 0 h 72"/>
                  <a:gd name="T10" fmla="*/ 0 60000 65536"/>
                  <a:gd name="T11" fmla="*/ 0 60000 65536"/>
                  <a:gd name="T12" fmla="*/ 0 60000 65536"/>
                  <a:gd name="T13" fmla="*/ 0 60000 65536"/>
                  <a:gd name="T14" fmla="*/ 0 60000 65536"/>
                  <a:gd name="T15" fmla="*/ 0 w 12"/>
                  <a:gd name="T16" fmla="*/ 0 h 72"/>
                  <a:gd name="T17" fmla="*/ 12 w 12"/>
                  <a:gd name="T18" fmla="*/ 72 h 72"/>
                </a:gdLst>
                <a:ahLst/>
                <a:cxnLst>
                  <a:cxn ang="T10">
                    <a:pos x="T0" y="T1"/>
                  </a:cxn>
                  <a:cxn ang="T11">
                    <a:pos x="T2" y="T3"/>
                  </a:cxn>
                  <a:cxn ang="T12">
                    <a:pos x="T4" y="T5"/>
                  </a:cxn>
                  <a:cxn ang="T13">
                    <a:pos x="T6" y="T7"/>
                  </a:cxn>
                  <a:cxn ang="T14">
                    <a:pos x="T8" y="T9"/>
                  </a:cxn>
                </a:cxnLst>
                <a:rect l="T15" t="T16" r="T17" b="T18"/>
                <a:pathLst>
                  <a:path w="12" h="72">
                    <a:moveTo>
                      <a:pt x="0" y="0"/>
                    </a:moveTo>
                    <a:lnTo>
                      <a:pt x="12" y="2"/>
                    </a:lnTo>
                    <a:lnTo>
                      <a:pt x="12" y="72"/>
                    </a:lnTo>
                    <a:lnTo>
                      <a:pt x="0" y="58"/>
                    </a:lnTo>
                    <a:lnTo>
                      <a:pt x="0" y="0"/>
                    </a:lnTo>
                    <a:close/>
                  </a:path>
                </a:pathLst>
              </a:custGeom>
              <a:noFill/>
              <a:ln w="6350" cap="rnd">
                <a:solidFill>
                  <a:srgbClr val="000000"/>
                </a:solidFill>
                <a:round/>
                <a:headEnd/>
                <a:tailEnd/>
              </a:ln>
            </p:spPr>
            <p:txBody>
              <a:bodyPr/>
              <a:lstStyle/>
              <a:p>
                <a:endParaRPr lang="en-US" sz="1350" dirty="0"/>
              </a:p>
            </p:txBody>
          </p:sp>
          <p:sp>
            <p:nvSpPr>
              <p:cNvPr id="54" name="Freeform 1196">
                <a:extLst>
                  <a:ext uri="{FF2B5EF4-FFF2-40B4-BE49-F238E27FC236}">
                    <a16:creationId xmlns:a16="http://schemas.microsoft.com/office/drawing/2014/main" id="{9E5CC666-47EE-4ECA-95F5-391D80D9D09D}"/>
                  </a:ext>
                </a:extLst>
              </p:cNvPr>
              <p:cNvSpPr>
                <a:spLocks/>
              </p:cNvSpPr>
              <p:nvPr/>
            </p:nvSpPr>
            <p:spPr bwMode="auto">
              <a:xfrm>
                <a:off x="5081913" y="2621128"/>
                <a:ext cx="26988" cy="106366"/>
              </a:xfrm>
              <a:custGeom>
                <a:avLst/>
                <a:gdLst>
                  <a:gd name="T0" fmla="*/ 0 w 17"/>
                  <a:gd name="T1" fmla="*/ 0 h 67"/>
                  <a:gd name="T2" fmla="*/ 0 w 17"/>
                  <a:gd name="T3" fmla="*/ 54 h 67"/>
                  <a:gd name="T4" fmla="*/ 17 w 17"/>
                  <a:gd name="T5" fmla="*/ 67 h 67"/>
                  <a:gd name="T6" fmla="*/ 17 w 17"/>
                  <a:gd name="T7" fmla="*/ 3 h 67"/>
                  <a:gd name="T8" fmla="*/ 0 w 17"/>
                  <a:gd name="T9" fmla="*/ 0 h 67"/>
                  <a:gd name="T10" fmla="*/ 0 60000 65536"/>
                  <a:gd name="T11" fmla="*/ 0 60000 65536"/>
                  <a:gd name="T12" fmla="*/ 0 60000 65536"/>
                  <a:gd name="T13" fmla="*/ 0 60000 65536"/>
                  <a:gd name="T14" fmla="*/ 0 60000 65536"/>
                  <a:gd name="T15" fmla="*/ 0 w 17"/>
                  <a:gd name="T16" fmla="*/ 0 h 67"/>
                  <a:gd name="T17" fmla="*/ 17 w 17"/>
                  <a:gd name="T18" fmla="*/ 67 h 67"/>
                </a:gdLst>
                <a:ahLst/>
                <a:cxnLst>
                  <a:cxn ang="T10">
                    <a:pos x="T0" y="T1"/>
                  </a:cxn>
                  <a:cxn ang="T11">
                    <a:pos x="T2" y="T3"/>
                  </a:cxn>
                  <a:cxn ang="T12">
                    <a:pos x="T4" y="T5"/>
                  </a:cxn>
                  <a:cxn ang="T13">
                    <a:pos x="T6" y="T7"/>
                  </a:cxn>
                  <a:cxn ang="T14">
                    <a:pos x="T8" y="T9"/>
                  </a:cxn>
                </a:cxnLst>
                <a:rect l="T15" t="T16" r="T17" b="T18"/>
                <a:pathLst>
                  <a:path w="17" h="67">
                    <a:moveTo>
                      <a:pt x="0" y="0"/>
                    </a:moveTo>
                    <a:lnTo>
                      <a:pt x="0" y="54"/>
                    </a:lnTo>
                    <a:lnTo>
                      <a:pt x="17" y="67"/>
                    </a:lnTo>
                    <a:lnTo>
                      <a:pt x="17" y="3"/>
                    </a:lnTo>
                    <a:lnTo>
                      <a:pt x="0" y="0"/>
                    </a:lnTo>
                    <a:close/>
                  </a:path>
                </a:pathLst>
              </a:custGeom>
              <a:noFill/>
              <a:ln w="6350" cap="rnd">
                <a:solidFill>
                  <a:srgbClr val="000000"/>
                </a:solidFill>
                <a:round/>
                <a:headEnd/>
                <a:tailEnd/>
              </a:ln>
            </p:spPr>
            <p:txBody>
              <a:bodyPr/>
              <a:lstStyle/>
              <a:p>
                <a:endParaRPr lang="en-US" sz="1350" dirty="0"/>
              </a:p>
            </p:txBody>
          </p:sp>
          <p:sp>
            <p:nvSpPr>
              <p:cNvPr id="55" name="Freeform 1197">
                <a:extLst>
                  <a:ext uri="{FF2B5EF4-FFF2-40B4-BE49-F238E27FC236}">
                    <a16:creationId xmlns:a16="http://schemas.microsoft.com/office/drawing/2014/main" id="{16893003-88E3-4B04-8D3F-768482E9A6CC}"/>
                  </a:ext>
                </a:extLst>
              </p:cNvPr>
              <p:cNvSpPr>
                <a:spLocks/>
              </p:cNvSpPr>
              <p:nvPr/>
            </p:nvSpPr>
            <p:spPr bwMode="auto">
              <a:xfrm>
                <a:off x="5039050" y="2621128"/>
                <a:ext cx="42863" cy="85728"/>
              </a:xfrm>
              <a:custGeom>
                <a:avLst/>
                <a:gdLst>
                  <a:gd name="T0" fmla="*/ 0 w 27"/>
                  <a:gd name="T1" fmla="*/ 3 h 54"/>
                  <a:gd name="T2" fmla="*/ 27 w 27"/>
                  <a:gd name="T3" fmla="*/ 0 h 54"/>
                  <a:gd name="T4" fmla="*/ 27 w 27"/>
                  <a:gd name="T5" fmla="*/ 54 h 54"/>
                  <a:gd name="T6" fmla="*/ 0 w 27"/>
                  <a:gd name="T7" fmla="*/ 54 h 54"/>
                  <a:gd name="T8" fmla="*/ 0 w 27"/>
                  <a:gd name="T9" fmla="*/ 3 h 54"/>
                  <a:gd name="T10" fmla="*/ 0 60000 65536"/>
                  <a:gd name="T11" fmla="*/ 0 60000 65536"/>
                  <a:gd name="T12" fmla="*/ 0 60000 65536"/>
                  <a:gd name="T13" fmla="*/ 0 60000 65536"/>
                  <a:gd name="T14" fmla="*/ 0 60000 65536"/>
                  <a:gd name="T15" fmla="*/ 0 w 27"/>
                  <a:gd name="T16" fmla="*/ 0 h 54"/>
                  <a:gd name="T17" fmla="*/ 27 w 27"/>
                  <a:gd name="T18" fmla="*/ 54 h 54"/>
                </a:gdLst>
                <a:ahLst/>
                <a:cxnLst>
                  <a:cxn ang="T10">
                    <a:pos x="T0" y="T1"/>
                  </a:cxn>
                  <a:cxn ang="T11">
                    <a:pos x="T2" y="T3"/>
                  </a:cxn>
                  <a:cxn ang="T12">
                    <a:pos x="T4" y="T5"/>
                  </a:cxn>
                  <a:cxn ang="T13">
                    <a:pos x="T6" y="T7"/>
                  </a:cxn>
                  <a:cxn ang="T14">
                    <a:pos x="T8" y="T9"/>
                  </a:cxn>
                </a:cxnLst>
                <a:rect l="T15" t="T16" r="T17" b="T18"/>
                <a:pathLst>
                  <a:path w="27" h="54">
                    <a:moveTo>
                      <a:pt x="0" y="3"/>
                    </a:moveTo>
                    <a:lnTo>
                      <a:pt x="27" y="0"/>
                    </a:lnTo>
                    <a:lnTo>
                      <a:pt x="27" y="54"/>
                    </a:lnTo>
                    <a:lnTo>
                      <a:pt x="0" y="54"/>
                    </a:lnTo>
                    <a:lnTo>
                      <a:pt x="0" y="3"/>
                    </a:lnTo>
                    <a:close/>
                  </a:path>
                </a:pathLst>
              </a:custGeom>
              <a:noFill/>
              <a:ln w="6350" cap="rnd">
                <a:solidFill>
                  <a:srgbClr val="000000"/>
                </a:solidFill>
                <a:round/>
                <a:headEnd/>
                <a:tailEnd/>
              </a:ln>
            </p:spPr>
            <p:txBody>
              <a:bodyPr/>
              <a:lstStyle/>
              <a:p>
                <a:endParaRPr lang="en-US" sz="1350" dirty="0"/>
              </a:p>
            </p:txBody>
          </p:sp>
          <p:sp>
            <p:nvSpPr>
              <p:cNvPr id="56" name="Freeform 1198">
                <a:extLst>
                  <a:ext uri="{FF2B5EF4-FFF2-40B4-BE49-F238E27FC236}">
                    <a16:creationId xmlns:a16="http://schemas.microsoft.com/office/drawing/2014/main" id="{73E7B10E-4311-4F7D-80A8-3F9F05F93A5E}"/>
                  </a:ext>
                </a:extLst>
              </p:cNvPr>
              <p:cNvSpPr>
                <a:spLocks/>
              </p:cNvSpPr>
              <p:nvPr/>
            </p:nvSpPr>
            <p:spPr bwMode="auto">
              <a:xfrm>
                <a:off x="5039050" y="2702094"/>
                <a:ext cx="69850" cy="25401"/>
              </a:xfrm>
              <a:custGeom>
                <a:avLst/>
                <a:gdLst>
                  <a:gd name="T0" fmla="*/ 0 w 44"/>
                  <a:gd name="T1" fmla="*/ 3 h 16"/>
                  <a:gd name="T2" fmla="*/ 27 w 44"/>
                  <a:gd name="T3" fmla="*/ 0 h 16"/>
                  <a:gd name="T4" fmla="*/ 44 w 44"/>
                  <a:gd name="T5" fmla="*/ 16 h 16"/>
                  <a:gd name="T6" fmla="*/ 13 w 44"/>
                  <a:gd name="T7" fmla="*/ 16 h 16"/>
                  <a:gd name="T8" fmla="*/ 0 w 44"/>
                  <a:gd name="T9" fmla="*/ 3 h 16"/>
                  <a:gd name="T10" fmla="*/ 0 60000 65536"/>
                  <a:gd name="T11" fmla="*/ 0 60000 65536"/>
                  <a:gd name="T12" fmla="*/ 0 60000 65536"/>
                  <a:gd name="T13" fmla="*/ 0 60000 65536"/>
                  <a:gd name="T14" fmla="*/ 0 60000 65536"/>
                  <a:gd name="T15" fmla="*/ 0 w 44"/>
                  <a:gd name="T16" fmla="*/ 0 h 16"/>
                  <a:gd name="T17" fmla="*/ 44 w 44"/>
                  <a:gd name="T18" fmla="*/ 16 h 16"/>
                </a:gdLst>
                <a:ahLst/>
                <a:cxnLst>
                  <a:cxn ang="T10">
                    <a:pos x="T0" y="T1"/>
                  </a:cxn>
                  <a:cxn ang="T11">
                    <a:pos x="T2" y="T3"/>
                  </a:cxn>
                  <a:cxn ang="T12">
                    <a:pos x="T4" y="T5"/>
                  </a:cxn>
                  <a:cxn ang="T13">
                    <a:pos x="T6" y="T7"/>
                  </a:cxn>
                  <a:cxn ang="T14">
                    <a:pos x="T8" y="T9"/>
                  </a:cxn>
                </a:cxnLst>
                <a:rect l="T15" t="T16" r="T17" b="T18"/>
                <a:pathLst>
                  <a:path w="44" h="16">
                    <a:moveTo>
                      <a:pt x="0" y="3"/>
                    </a:moveTo>
                    <a:lnTo>
                      <a:pt x="27" y="0"/>
                    </a:lnTo>
                    <a:lnTo>
                      <a:pt x="44" y="16"/>
                    </a:lnTo>
                    <a:lnTo>
                      <a:pt x="13" y="16"/>
                    </a:lnTo>
                    <a:lnTo>
                      <a:pt x="0" y="3"/>
                    </a:lnTo>
                    <a:close/>
                  </a:path>
                </a:pathLst>
              </a:custGeom>
              <a:noFill/>
              <a:ln w="6350" cap="rnd">
                <a:solidFill>
                  <a:srgbClr val="000000"/>
                </a:solidFill>
                <a:round/>
                <a:headEnd/>
                <a:tailEnd/>
              </a:ln>
            </p:spPr>
            <p:txBody>
              <a:bodyPr/>
              <a:lstStyle/>
              <a:p>
                <a:endParaRPr lang="en-US" sz="1350" dirty="0"/>
              </a:p>
            </p:txBody>
          </p:sp>
          <p:sp>
            <p:nvSpPr>
              <p:cNvPr id="57" name="Freeform 1199">
                <a:extLst>
                  <a:ext uri="{FF2B5EF4-FFF2-40B4-BE49-F238E27FC236}">
                    <a16:creationId xmlns:a16="http://schemas.microsoft.com/office/drawing/2014/main" id="{7D720090-4000-4B7B-BB62-8C9BCC9233BF}"/>
                  </a:ext>
                </a:extLst>
              </p:cNvPr>
              <p:cNvSpPr>
                <a:spLocks/>
              </p:cNvSpPr>
              <p:nvPr/>
            </p:nvSpPr>
            <p:spPr bwMode="auto">
              <a:xfrm>
                <a:off x="5127950" y="2617953"/>
                <a:ext cx="28574" cy="52390"/>
              </a:xfrm>
              <a:custGeom>
                <a:avLst/>
                <a:gdLst>
                  <a:gd name="T0" fmla="*/ 0 w 18"/>
                  <a:gd name="T1" fmla="*/ 2 h 33"/>
                  <a:gd name="T2" fmla="*/ 18 w 18"/>
                  <a:gd name="T3" fmla="*/ 0 h 33"/>
                  <a:gd name="T4" fmla="*/ 18 w 18"/>
                  <a:gd name="T5" fmla="*/ 33 h 33"/>
                  <a:gd name="T6" fmla="*/ 0 w 18"/>
                  <a:gd name="T7" fmla="*/ 33 h 33"/>
                  <a:gd name="T8" fmla="*/ 0 w 18"/>
                  <a:gd name="T9" fmla="*/ 2 h 33"/>
                  <a:gd name="T10" fmla="*/ 0 60000 65536"/>
                  <a:gd name="T11" fmla="*/ 0 60000 65536"/>
                  <a:gd name="T12" fmla="*/ 0 60000 65536"/>
                  <a:gd name="T13" fmla="*/ 0 60000 65536"/>
                  <a:gd name="T14" fmla="*/ 0 60000 65536"/>
                  <a:gd name="T15" fmla="*/ 0 w 18"/>
                  <a:gd name="T16" fmla="*/ 0 h 33"/>
                  <a:gd name="T17" fmla="*/ 18 w 18"/>
                  <a:gd name="T18" fmla="*/ 33 h 33"/>
                </a:gdLst>
                <a:ahLst/>
                <a:cxnLst>
                  <a:cxn ang="T10">
                    <a:pos x="T0" y="T1"/>
                  </a:cxn>
                  <a:cxn ang="T11">
                    <a:pos x="T2" y="T3"/>
                  </a:cxn>
                  <a:cxn ang="T12">
                    <a:pos x="T4" y="T5"/>
                  </a:cxn>
                  <a:cxn ang="T13">
                    <a:pos x="T6" y="T7"/>
                  </a:cxn>
                  <a:cxn ang="T14">
                    <a:pos x="T8" y="T9"/>
                  </a:cxn>
                </a:cxnLst>
                <a:rect l="T15" t="T16" r="T17" b="T18"/>
                <a:pathLst>
                  <a:path w="18" h="33">
                    <a:moveTo>
                      <a:pt x="0" y="2"/>
                    </a:moveTo>
                    <a:lnTo>
                      <a:pt x="18" y="0"/>
                    </a:lnTo>
                    <a:lnTo>
                      <a:pt x="18" y="33"/>
                    </a:lnTo>
                    <a:lnTo>
                      <a:pt x="0" y="33"/>
                    </a:lnTo>
                    <a:lnTo>
                      <a:pt x="0" y="2"/>
                    </a:lnTo>
                    <a:close/>
                  </a:path>
                </a:pathLst>
              </a:custGeom>
              <a:noFill/>
              <a:ln w="6350" cap="rnd">
                <a:solidFill>
                  <a:srgbClr val="000000"/>
                </a:solidFill>
                <a:round/>
                <a:headEnd/>
                <a:tailEnd/>
              </a:ln>
            </p:spPr>
            <p:txBody>
              <a:bodyPr/>
              <a:lstStyle/>
              <a:p>
                <a:endParaRPr lang="en-US" sz="1350" dirty="0"/>
              </a:p>
            </p:txBody>
          </p:sp>
          <p:sp>
            <p:nvSpPr>
              <p:cNvPr id="58" name="Freeform 1200">
                <a:extLst>
                  <a:ext uri="{FF2B5EF4-FFF2-40B4-BE49-F238E27FC236}">
                    <a16:creationId xmlns:a16="http://schemas.microsoft.com/office/drawing/2014/main" id="{FFC902A6-F424-47B3-9F53-384A8FD96C2A}"/>
                  </a:ext>
                </a:extLst>
              </p:cNvPr>
              <p:cNvSpPr>
                <a:spLocks/>
              </p:cNvSpPr>
              <p:nvPr/>
            </p:nvSpPr>
            <p:spPr bwMode="auto">
              <a:xfrm>
                <a:off x="5127950" y="2670343"/>
                <a:ext cx="50800" cy="23814"/>
              </a:xfrm>
              <a:custGeom>
                <a:avLst/>
                <a:gdLst>
                  <a:gd name="T0" fmla="*/ 0 w 32"/>
                  <a:gd name="T1" fmla="*/ 0 h 15"/>
                  <a:gd name="T2" fmla="*/ 18 w 32"/>
                  <a:gd name="T3" fmla="*/ 0 h 15"/>
                  <a:gd name="T4" fmla="*/ 32 w 32"/>
                  <a:gd name="T5" fmla="*/ 15 h 15"/>
                  <a:gd name="T6" fmla="*/ 15 w 32"/>
                  <a:gd name="T7" fmla="*/ 15 h 15"/>
                  <a:gd name="T8" fmla="*/ 0 w 32"/>
                  <a:gd name="T9" fmla="*/ 0 h 15"/>
                  <a:gd name="T10" fmla="*/ 0 60000 65536"/>
                  <a:gd name="T11" fmla="*/ 0 60000 65536"/>
                  <a:gd name="T12" fmla="*/ 0 60000 65536"/>
                  <a:gd name="T13" fmla="*/ 0 60000 65536"/>
                  <a:gd name="T14" fmla="*/ 0 60000 65536"/>
                  <a:gd name="T15" fmla="*/ 0 w 32"/>
                  <a:gd name="T16" fmla="*/ 0 h 15"/>
                  <a:gd name="T17" fmla="*/ 32 w 32"/>
                  <a:gd name="T18" fmla="*/ 15 h 15"/>
                </a:gdLst>
                <a:ahLst/>
                <a:cxnLst>
                  <a:cxn ang="T10">
                    <a:pos x="T0" y="T1"/>
                  </a:cxn>
                  <a:cxn ang="T11">
                    <a:pos x="T2" y="T3"/>
                  </a:cxn>
                  <a:cxn ang="T12">
                    <a:pos x="T4" y="T5"/>
                  </a:cxn>
                  <a:cxn ang="T13">
                    <a:pos x="T6" y="T7"/>
                  </a:cxn>
                  <a:cxn ang="T14">
                    <a:pos x="T8" y="T9"/>
                  </a:cxn>
                </a:cxnLst>
                <a:rect l="T15" t="T16" r="T17" b="T18"/>
                <a:pathLst>
                  <a:path w="32" h="15">
                    <a:moveTo>
                      <a:pt x="0" y="0"/>
                    </a:moveTo>
                    <a:lnTo>
                      <a:pt x="18" y="0"/>
                    </a:lnTo>
                    <a:lnTo>
                      <a:pt x="32" y="15"/>
                    </a:lnTo>
                    <a:lnTo>
                      <a:pt x="15" y="15"/>
                    </a:lnTo>
                    <a:lnTo>
                      <a:pt x="0" y="0"/>
                    </a:lnTo>
                    <a:close/>
                  </a:path>
                </a:pathLst>
              </a:custGeom>
              <a:noFill/>
              <a:ln w="6350" cap="rnd">
                <a:solidFill>
                  <a:srgbClr val="000000"/>
                </a:solidFill>
                <a:round/>
                <a:headEnd/>
                <a:tailEnd/>
              </a:ln>
            </p:spPr>
            <p:txBody>
              <a:bodyPr/>
              <a:lstStyle/>
              <a:p>
                <a:endParaRPr lang="en-US" sz="1350" dirty="0"/>
              </a:p>
            </p:txBody>
          </p:sp>
          <p:sp>
            <p:nvSpPr>
              <p:cNvPr id="59" name="Freeform 1201">
                <a:extLst>
                  <a:ext uri="{FF2B5EF4-FFF2-40B4-BE49-F238E27FC236}">
                    <a16:creationId xmlns:a16="http://schemas.microsoft.com/office/drawing/2014/main" id="{4A862033-2FDB-410B-A29D-0A33A2AE702C}"/>
                  </a:ext>
                </a:extLst>
              </p:cNvPr>
              <p:cNvSpPr>
                <a:spLocks/>
              </p:cNvSpPr>
              <p:nvPr/>
            </p:nvSpPr>
            <p:spPr bwMode="auto">
              <a:xfrm>
                <a:off x="5156525" y="2617953"/>
                <a:ext cx="22225" cy="76202"/>
              </a:xfrm>
              <a:custGeom>
                <a:avLst/>
                <a:gdLst>
                  <a:gd name="T0" fmla="*/ 14 w 14"/>
                  <a:gd name="T1" fmla="*/ 48 h 48"/>
                  <a:gd name="T2" fmla="*/ 14 w 14"/>
                  <a:gd name="T3" fmla="*/ 2 h 48"/>
                  <a:gd name="T4" fmla="*/ 0 w 14"/>
                  <a:gd name="T5" fmla="*/ 0 h 48"/>
                  <a:gd name="T6" fmla="*/ 0 w 14"/>
                  <a:gd name="T7" fmla="*/ 33 h 48"/>
                  <a:gd name="T8" fmla="*/ 14 w 14"/>
                  <a:gd name="T9" fmla="*/ 48 h 48"/>
                  <a:gd name="T10" fmla="*/ 0 60000 65536"/>
                  <a:gd name="T11" fmla="*/ 0 60000 65536"/>
                  <a:gd name="T12" fmla="*/ 0 60000 65536"/>
                  <a:gd name="T13" fmla="*/ 0 60000 65536"/>
                  <a:gd name="T14" fmla="*/ 0 60000 65536"/>
                  <a:gd name="T15" fmla="*/ 0 w 14"/>
                  <a:gd name="T16" fmla="*/ 0 h 48"/>
                  <a:gd name="T17" fmla="*/ 14 w 14"/>
                  <a:gd name="T18" fmla="*/ 48 h 48"/>
                </a:gdLst>
                <a:ahLst/>
                <a:cxnLst>
                  <a:cxn ang="T10">
                    <a:pos x="T0" y="T1"/>
                  </a:cxn>
                  <a:cxn ang="T11">
                    <a:pos x="T2" y="T3"/>
                  </a:cxn>
                  <a:cxn ang="T12">
                    <a:pos x="T4" y="T5"/>
                  </a:cxn>
                  <a:cxn ang="T13">
                    <a:pos x="T6" y="T7"/>
                  </a:cxn>
                  <a:cxn ang="T14">
                    <a:pos x="T8" y="T9"/>
                  </a:cxn>
                </a:cxnLst>
                <a:rect l="T15" t="T16" r="T17" b="T18"/>
                <a:pathLst>
                  <a:path w="14" h="48">
                    <a:moveTo>
                      <a:pt x="14" y="48"/>
                    </a:moveTo>
                    <a:lnTo>
                      <a:pt x="14" y="2"/>
                    </a:lnTo>
                    <a:lnTo>
                      <a:pt x="0" y="0"/>
                    </a:lnTo>
                    <a:lnTo>
                      <a:pt x="0" y="33"/>
                    </a:lnTo>
                    <a:lnTo>
                      <a:pt x="14" y="48"/>
                    </a:lnTo>
                    <a:close/>
                  </a:path>
                </a:pathLst>
              </a:custGeom>
              <a:noFill/>
              <a:ln w="6350" cap="rnd">
                <a:solidFill>
                  <a:srgbClr val="000000"/>
                </a:solidFill>
                <a:round/>
                <a:headEnd/>
                <a:tailEnd/>
              </a:ln>
            </p:spPr>
            <p:txBody>
              <a:bodyPr/>
              <a:lstStyle/>
              <a:p>
                <a:endParaRPr lang="en-US" sz="1350" dirty="0"/>
              </a:p>
            </p:txBody>
          </p:sp>
          <p:sp>
            <p:nvSpPr>
              <p:cNvPr id="60" name="Freeform 1202">
                <a:extLst>
                  <a:ext uri="{FF2B5EF4-FFF2-40B4-BE49-F238E27FC236}">
                    <a16:creationId xmlns:a16="http://schemas.microsoft.com/office/drawing/2014/main" id="{4F328431-1C73-4814-BA51-213D68BA7894}"/>
                  </a:ext>
                </a:extLst>
              </p:cNvPr>
              <p:cNvSpPr>
                <a:spLocks/>
              </p:cNvSpPr>
              <p:nvPr/>
            </p:nvSpPr>
            <p:spPr bwMode="auto">
              <a:xfrm>
                <a:off x="5031113" y="2670343"/>
                <a:ext cx="50800" cy="28576"/>
              </a:xfrm>
              <a:custGeom>
                <a:avLst/>
                <a:gdLst>
                  <a:gd name="T0" fmla="*/ 14 w 32"/>
                  <a:gd name="T1" fmla="*/ 18 h 18"/>
                  <a:gd name="T2" fmla="*/ 32 w 32"/>
                  <a:gd name="T3" fmla="*/ 18 h 18"/>
                  <a:gd name="T4" fmla="*/ 18 w 32"/>
                  <a:gd name="T5" fmla="*/ 0 h 18"/>
                  <a:gd name="T6" fmla="*/ 0 w 32"/>
                  <a:gd name="T7" fmla="*/ 0 h 18"/>
                  <a:gd name="T8" fmla="*/ 14 w 32"/>
                  <a:gd name="T9" fmla="*/ 18 h 18"/>
                  <a:gd name="T10" fmla="*/ 0 60000 65536"/>
                  <a:gd name="T11" fmla="*/ 0 60000 65536"/>
                  <a:gd name="T12" fmla="*/ 0 60000 65536"/>
                  <a:gd name="T13" fmla="*/ 0 60000 65536"/>
                  <a:gd name="T14" fmla="*/ 0 60000 65536"/>
                  <a:gd name="T15" fmla="*/ 0 w 32"/>
                  <a:gd name="T16" fmla="*/ 0 h 18"/>
                  <a:gd name="T17" fmla="*/ 32 w 32"/>
                  <a:gd name="T18" fmla="*/ 18 h 18"/>
                </a:gdLst>
                <a:ahLst/>
                <a:cxnLst>
                  <a:cxn ang="T10">
                    <a:pos x="T0" y="T1"/>
                  </a:cxn>
                  <a:cxn ang="T11">
                    <a:pos x="T2" y="T3"/>
                  </a:cxn>
                  <a:cxn ang="T12">
                    <a:pos x="T4" y="T5"/>
                  </a:cxn>
                  <a:cxn ang="T13">
                    <a:pos x="T6" y="T7"/>
                  </a:cxn>
                  <a:cxn ang="T14">
                    <a:pos x="T8" y="T9"/>
                  </a:cxn>
                </a:cxnLst>
                <a:rect l="T15" t="T16" r="T17" b="T18"/>
                <a:pathLst>
                  <a:path w="32" h="18">
                    <a:moveTo>
                      <a:pt x="14" y="18"/>
                    </a:moveTo>
                    <a:lnTo>
                      <a:pt x="32" y="18"/>
                    </a:lnTo>
                    <a:lnTo>
                      <a:pt x="18" y="0"/>
                    </a:lnTo>
                    <a:lnTo>
                      <a:pt x="0" y="0"/>
                    </a:lnTo>
                    <a:lnTo>
                      <a:pt x="14" y="18"/>
                    </a:lnTo>
                    <a:close/>
                  </a:path>
                </a:pathLst>
              </a:custGeom>
              <a:noFill/>
              <a:ln w="6350" cap="rnd">
                <a:solidFill>
                  <a:srgbClr val="000000"/>
                </a:solidFill>
                <a:round/>
                <a:headEnd/>
                <a:tailEnd/>
              </a:ln>
            </p:spPr>
            <p:txBody>
              <a:bodyPr/>
              <a:lstStyle/>
              <a:p>
                <a:endParaRPr lang="en-US" sz="1350" dirty="0"/>
              </a:p>
            </p:txBody>
          </p:sp>
          <p:sp>
            <p:nvSpPr>
              <p:cNvPr id="61" name="Rectangle 1203">
                <a:extLst>
                  <a:ext uri="{FF2B5EF4-FFF2-40B4-BE49-F238E27FC236}">
                    <a16:creationId xmlns:a16="http://schemas.microsoft.com/office/drawing/2014/main" id="{1BE57D73-E54F-4C4E-B081-8FDC4A83CAED}"/>
                  </a:ext>
                </a:extLst>
              </p:cNvPr>
              <p:cNvSpPr>
                <a:spLocks noChangeArrowheads="1"/>
              </p:cNvSpPr>
              <p:nvPr/>
            </p:nvSpPr>
            <p:spPr bwMode="auto">
              <a:xfrm>
                <a:off x="5034288" y="2638592"/>
                <a:ext cx="30162" cy="349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2" name="Freeform 1204">
                <a:extLst>
                  <a:ext uri="{FF2B5EF4-FFF2-40B4-BE49-F238E27FC236}">
                    <a16:creationId xmlns:a16="http://schemas.microsoft.com/office/drawing/2014/main" id="{D308B432-B4BF-4E14-A3F6-0D05AB60287C}"/>
                  </a:ext>
                </a:extLst>
              </p:cNvPr>
              <p:cNvSpPr>
                <a:spLocks/>
              </p:cNvSpPr>
              <p:nvPr/>
            </p:nvSpPr>
            <p:spPr bwMode="auto">
              <a:xfrm>
                <a:off x="5059688" y="2637004"/>
                <a:ext cx="22225" cy="61915"/>
              </a:xfrm>
              <a:custGeom>
                <a:avLst/>
                <a:gdLst>
                  <a:gd name="T0" fmla="*/ 0 w 14"/>
                  <a:gd name="T1" fmla="*/ 0 h 39"/>
                  <a:gd name="T2" fmla="*/ 0 w 14"/>
                  <a:gd name="T3" fmla="*/ 21 h 39"/>
                  <a:gd name="T4" fmla="*/ 14 w 14"/>
                  <a:gd name="T5" fmla="*/ 39 h 39"/>
                  <a:gd name="T6" fmla="*/ 14 w 14"/>
                  <a:gd name="T7" fmla="*/ 5 h 39"/>
                  <a:gd name="T8" fmla="*/ 0 w 14"/>
                  <a:gd name="T9" fmla="*/ 0 h 39"/>
                  <a:gd name="T10" fmla="*/ 0 60000 65536"/>
                  <a:gd name="T11" fmla="*/ 0 60000 65536"/>
                  <a:gd name="T12" fmla="*/ 0 60000 65536"/>
                  <a:gd name="T13" fmla="*/ 0 60000 65536"/>
                  <a:gd name="T14" fmla="*/ 0 60000 65536"/>
                  <a:gd name="T15" fmla="*/ 0 w 14"/>
                  <a:gd name="T16" fmla="*/ 0 h 39"/>
                  <a:gd name="T17" fmla="*/ 14 w 14"/>
                  <a:gd name="T18" fmla="*/ 39 h 39"/>
                </a:gdLst>
                <a:ahLst/>
                <a:cxnLst>
                  <a:cxn ang="T10">
                    <a:pos x="T0" y="T1"/>
                  </a:cxn>
                  <a:cxn ang="T11">
                    <a:pos x="T2" y="T3"/>
                  </a:cxn>
                  <a:cxn ang="T12">
                    <a:pos x="T4" y="T5"/>
                  </a:cxn>
                  <a:cxn ang="T13">
                    <a:pos x="T6" y="T7"/>
                  </a:cxn>
                  <a:cxn ang="T14">
                    <a:pos x="T8" y="T9"/>
                  </a:cxn>
                </a:cxnLst>
                <a:rect l="T15" t="T16" r="T17" b="T18"/>
                <a:pathLst>
                  <a:path w="14" h="39">
                    <a:moveTo>
                      <a:pt x="0" y="0"/>
                    </a:moveTo>
                    <a:lnTo>
                      <a:pt x="0" y="21"/>
                    </a:lnTo>
                    <a:lnTo>
                      <a:pt x="14" y="39"/>
                    </a:lnTo>
                    <a:lnTo>
                      <a:pt x="14" y="5"/>
                    </a:lnTo>
                    <a:lnTo>
                      <a:pt x="0" y="0"/>
                    </a:lnTo>
                    <a:close/>
                  </a:path>
                </a:pathLst>
              </a:custGeom>
              <a:noFill/>
              <a:ln w="6350" cap="rnd">
                <a:solidFill>
                  <a:srgbClr val="000000"/>
                </a:solidFill>
                <a:round/>
                <a:headEnd/>
                <a:tailEnd/>
              </a:ln>
            </p:spPr>
            <p:txBody>
              <a:bodyPr/>
              <a:lstStyle/>
              <a:p>
                <a:endParaRPr lang="en-US" sz="1350" dirty="0"/>
              </a:p>
            </p:txBody>
          </p:sp>
          <p:sp>
            <p:nvSpPr>
              <p:cNvPr id="63" name="Freeform 1205">
                <a:extLst>
                  <a:ext uri="{FF2B5EF4-FFF2-40B4-BE49-F238E27FC236}">
                    <a16:creationId xmlns:a16="http://schemas.microsoft.com/office/drawing/2014/main" id="{9DABCFC6-A7B9-4EBF-9843-2A9D7D5F3603}"/>
                  </a:ext>
                </a:extLst>
              </p:cNvPr>
              <p:cNvSpPr>
                <a:spLocks/>
              </p:cNvSpPr>
              <p:nvPr/>
            </p:nvSpPr>
            <p:spPr bwMode="auto">
              <a:xfrm>
                <a:off x="4948563" y="2617953"/>
                <a:ext cx="77788" cy="138118"/>
              </a:xfrm>
              <a:custGeom>
                <a:avLst/>
                <a:gdLst>
                  <a:gd name="T0" fmla="*/ 14 w 49"/>
                  <a:gd name="T1" fmla="*/ 0 h 87"/>
                  <a:gd name="T2" fmla="*/ 14 w 49"/>
                  <a:gd name="T3" fmla="*/ 10 h 87"/>
                  <a:gd name="T4" fmla="*/ 0 w 49"/>
                  <a:gd name="T5" fmla="*/ 7 h 87"/>
                  <a:gd name="T6" fmla="*/ 0 w 49"/>
                  <a:gd name="T7" fmla="*/ 87 h 87"/>
                  <a:gd name="T8" fmla="*/ 49 w 49"/>
                  <a:gd name="T9" fmla="*/ 84 h 87"/>
                  <a:gd name="T10" fmla="*/ 49 w 49"/>
                  <a:gd name="T11" fmla="*/ 10 h 87"/>
                  <a:gd name="T12" fmla="*/ 14 w 49"/>
                  <a:gd name="T13" fmla="*/ 0 h 87"/>
                  <a:gd name="T14" fmla="*/ 0 60000 65536"/>
                  <a:gd name="T15" fmla="*/ 0 60000 65536"/>
                  <a:gd name="T16" fmla="*/ 0 60000 65536"/>
                  <a:gd name="T17" fmla="*/ 0 60000 65536"/>
                  <a:gd name="T18" fmla="*/ 0 60000 65536"/>
                  <a:gd name="T19" fmla="*/ 0 60000 65536"/>
                  <a:gd name="T20" fmla="*/ 0 60000 65536"/>
                  <a:gd name="T21" fmla="*/ 0 w 49"/>
                  <a:gd name="T22" fmla="*/ 0 h 87"/>
                  <a:gd name="T23" fmla="*/ 49 w 49"/>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87">
                    <a:moveTo>
                      <a:pt x="14" y="0"/>
                    </a:moveTo>
                    <a:lnTo>
                      <a:pt x="14" y="10"/>
                    </a:lnTo>
                    <a:lnTo>
                      <a:pt x="0" y="7"/>
                    </a:lnTo>
                    <a:lnTo>
                      <a:pt x="0" y="87"/>
                    </a:lnTo>
                    <a:lnTo>
                      <a:pt x="49" y="84"/>
                    </a:lnTo>
                    <a:lnTo>
                      <a:pt x="49" y="10"/>
                    </a:lnTo>
                    <a:lnTo>
                      <a:pt x="14" y="0"/>
                    </a:lnTo>
                    <a:close/>
                  </a:path>
                </a:pathLst>
              </a:custGeom>
              <a:noFill/>
              <a:ln w="6350" cap="rnd">
                <a:solidFill>
                  <a:srgbClr val="000000"/>
                </a:solidFill>
                <a:round/>
                <a:headEnd/>
                <a:tailEnd/>
              </a:ln>
            </p:spPr>
            <p:txBody>
              <a:bodyPr/>
              <a:lstStyle/>
              <a:p>
                <a:endParaRPr lang="en-US" sz="1350" dirty="0"/>
              </a:p>
            </p:txBody>
          </p:sp>
          <p:sp>
            <p:nvSpPr>
              <p:cNvPr id="64" name="Freeform 1206">
                <a:extLst>
                  <a:ext uri="{FF2B5EF4-FFF2-40B4-BE49-F238E27FC236}">
                    <a16:creationId xmlns:a16="http://schemas.microsoft.com/office/drawing/2014/main" id="{6EB248FE-D17D-43BB-AE89-AF8AC8D1CB23}"/>
                  </a:ext>
                </a:extLst>
              </p:cNvPr>
              <p:cNvSpPr>
                <a:spLocks/>
              </p:cNvSpPr>
              <p:nvPr/>
            </p:nvSpPr>
            <p:spPr bwMode="auto">
              <a:xfrm>
                <a:off x="4934275" y="2617953"/>
                <a:ext cx="36513" cy="19051"/>
              </a:xfrm>
              <a:custGeom>
                <a:avLst/>
                <a:gdLst>
                  <a:gd name="T0" fmla="*/ 23 w 23"/>
                  <a:gd name="T1" fmla="*/ 0 h 12"/>
                  <a:gd name="T2" fmla="*/ 0 w 23"/>
                  <a:gd name="T3" fmla="*/ 2 h 12"/>
                  <a:gd name="T4" fmla="*/ 0 w 23"/>
                  <a:gd name="T5" fmla="*/ 12 h 12"/>
                  <a:gd name="T6" fmla="*/ 23 w 23"/>
                  <a:gd name="T7" fmla="*/ 12 h 12"/>
                  <a:gd name="T8" fmla="*/ 23 w 23"/>
                  <a:gd name="T9" fmla="*/ 0 h 12"/>
                  <a:gd name="T10" fmla="*/ 0 60000 65536"/>
                  <a:gd name="T11" fmla="*/ 0 60000 65536"/>
                  <a:gd name="T12" fmla="*/ 0 60000 65536"/>
                  <a:gd name="T13" fmla="*/ 0 60000 65536"/>
                  <a:gd name="T14" fmla="*/ 0 60000 65536"/>
                  <a:gd name="T15" fmla="*/ 0 w 23"/>
                  <a:gd name="T16" fmla="*/ 0 h 12"/>
                  <a:gd name="T17" fmla="*/ 23 w 23"/>
                  <a:gd name="T18" fmla="*/ 12 h 12"/>
                </a:gdLst>
                <a:ahLst/>
                <a:cxnLst>
                  <a:cxn ang="T10">
                    <a:pos x="T0" y="T1"/>
                  </a:cxn>
                  <a:cxn ang="T11">
                    <a:pos x="T2" y="T3"/>
                  </a:cxn>
                  <a:cxn ang="T12">
                    <a:pos x="T4" y="T5"/>
                  </a:cxn>
                  <a:cxn ang="T13">
                    <a:pos x="T6" y="T7"/>
                  </a:cxn>
                  <a:cxn ang="T14">
                    <a:pos x="T8" y="T9"/>
                  </a:cxn>
                </a:cxnLst>
                <a:rect l="T15" t="T16" r="T17" b="T18"/>
                <a:pathLst>
                  <a:path w="23" h="12">
                    <a:moveTo>
                      <a:pt x="23" y="0"/>
                    </a:moveTo>
                    <a:lnTo>
                      <a:pt x="0" y="2"/>
                    </a:lnTo>
                    <a:lnTo>
                      <a:pt x="0" y="12"/>
                    </a:lnTo>
                    <a:lnTo>
                      <a:pt x="23" y="12"/>
                    </a:lnTo>
                    <a:lnTo>
                      <a:pt x="23" y="0"/>
                    </a:lnTo>
                    <a:close/>
                  </a:path>
                </a:pathLst>
              </a:custGeom>
              <a:noFill/>
              <a:ln w="6350" cap="rnd">
                <a:solidFill>
                  <a:srgbClr val="000000"/>
                </a:solidFill>
                <a:round/>
                <a:headEnd/>
                <a:tailEnd/>
              </a:ln>
            </p:spPr>
            <p:txBody>
              <a:bodyPr/>
              <a:lstStyle/>
              <a:p>
                <a:endParaRPr lang="en-US" sz="1350" dirty="0"/>
              </a:p>
            </p:txBody>
          </p:sp>
          <p:sp>
            <p:nvSpPr>
              <p:cNvPr id="65" name="Freeform 1207">
                <a:extLst>
                  <a:ext uri="{FF2B5EF4-FFF2-40B4-BE49-F238E27FC236}">
                    <a16:creationId xmlns:a16="http://schemas.microsoft.com/office/drawing/2014/main" id="{361FAC9F-E2D1-46DC-8269-36840E19E53B}"/>
                  </a:ext>
                </a:extLst>
              </p:cNvPr>
              <p:cNvSpPr>
                <a:spLocks/>
              </p:cNvSpPr>
              <p:nvPr/>
            </p:nvSpPr>
            <p:spPr bwMode="auto">
              <a:xfrm>
                <a:off x="4650114" y="2563976"/>
                <a:ext cx="200024" cy="195270"/>
              </a:xfrm>
              <a:custGeom>
                <a:avLst/>
                <a:gdLst>
                  <a:gd name="T0" fmla="*/ 0 w 126"/>
                  <a:gd name="T1" fmla="*/ 24 h 123"/>
                  <a:gd name="T2" fmla="*/ 126 w 126"/>
                  <a:gd name="T3" fmla="*/ 0 h 123"/>
                  <a:gd name="T4" fmla="*/ 126 w 126"/>
                  <a:gd name="T5" fmla="*/ 123 h 123"/>
                  <a:gd name="T6" fmla="*/ 0 w 126"/>
                  <a:gd name="T7" fmla="*/ 121 h 123"/>
                  <a:gd name="T8" fmla="*/ 0 w 126"/>
                  <a:gd name="T9" fmla="*/ 24 h 123"/>
                  <a:gd name="T10" fmla="*/ 0 60000 65536"/>
                  <a:gd name="T11" fmla="*/ 0 60000 65536"/>
                  <a:gd name="T12" fmla="*/ 0 60000 65536"/>
                  <a:gd name="T13" fmla="*/ 0 60000 65536"/>
                  <a:gd name="T14" fmla="*/ 0 60000 65536"/>
                  <a:gd name="T15" fmla="*/ 0 w 126"/>
                  <a:gd name="T16" fmla="*/ 0 h 123"/>
                  <a:gd name="T17" fmla="*/ 126 w 126"/>
                  <a:gd name="T18" fmla="*/ 123 h 123"/>
                </a:gdLst>
                <a:ahLst/>
                <a:cxnLst>
                  <a:cxn ang="T10">
                    <a:pos x="T0" y="T1"/>
                  </a:cxn>
                  <a:cxn ang="T11">
                    <a:pos x="T2" y="T3"/>
                  </a:cxn>
                  <a:cxn ang="T12">
                    <a:pos x="T4" y="T5"/>
                  </a:cxn>
                  <a:cxn ang="T13">
                    <a:pos x="T6" y="T7"/>
                  </a:cxn>
                  <a:cxn ang="T14">
                    <a:pos x="T8" y="T9"/>
                  </a:cxn>
                </a:cxnLst>
                <a:rect l="T15" t="T16" r="T17" b="T18"/>
                <a:pathLst>
                  <a:path w="126" h="123">
                    <a:moveTo>
                      <a:pt x="0" y="24"/>
                    </a:moveTo>
                    <a:lnTo>
                      <a:pt x="126" y="0"/>
                    </a:lnTo>
                    <a:lnTo>
                      <a:pt x="126" y="123"/>
                    </a:lnTo>
                    <a:lnTo>
                      <a:pt x="0" y="121"/>
                    </a:lnTo>
                    <a:lnTo>
                      <a:pt x="0" y="24"/>
                    </a:lnTo>
                    <a:close/>
                  </a:path>
                </a:pathLst>
              </a:custGeom>
              <a:noFill/>
              <a:ln w="6350" cap="rnd">
                <a:solidFill>
                  <a:srgbClr val="000000"/>
                </a:solidFill>
                <a:round/>
                <a:headEnd/>
                <a:tailEnd/>
              </a:ln>
            </p:spPr>
            <p:txBody>
              <a:bodyPr/>
              <a:lstStyle/>
              <a:p>
                <a:endParaRPr lang="en-US" sz="1350" dirty="0"/>
              </a:p>
            </p:txBody>
          </p:sp>
          <p:sp>
            <p:nvSpPr>
              <p:cNvPr id="66" name="Freeform 1208">
                <a:extLst>
                  <a:ext uri="{FF2B5EF4-FFF2-40B4-BE49-F238E27FC236}">
                    <a16:creationId xmlns:a16="http://schemas.microsoft.com/office/drawing/2014/main" id="{7C64C9C6-B60A-4F5C-B567-38910CB399BD}"/>
                  </a:ext>
                </a:extLst>
              </p:cNvPr>
              <p:cNvSpPr>
                <a:spLocks/>
              </p:cNvSpPr>
              <p:nvPr/>
            </p:nvSpPr>
            <p:spPr bwMode="auto">
              <a:xfrm>
                <a:off x="4850138" y="2563976"/>
                <a:ext cx="106363" cy="195270"/>
              </a:xfrm>
              <a:custGeom>
                <a:avLst/>
                <a:gdLst>
                  <a:gd name="T0" fmla="*/ 0 w 67"/>
                  <a:gd name="T1" fmla="*/ 0 h 123"/>
                  <a:gd name="T2" fmla="*/ 9 w 67"/>
                  <a:gd name="T3" fmla="*/ 3 h 123"/>
                  <a:gd name="T4" fmla="*/ 26 w 67"/>
                  <a:gd name="T5" fmla="*/ 0 h 123"/>
                  <a:gd name="T6" fmla="*/ 40 w 67"/>
                  <a:gd name="T7" fmla="*/ 3 h 123"/>
                  <a:gd name="T8" fmla="*/ 40 w 67"/>
                  <a:gd name="T9" fmla="*/ 8 h 123"/>
                  <a:gd name="T10" fmla="*/ 67 w 67"/>
                  <a:gd name="T11" fmla="*/ 13 h 123"/>
                  <a:gd name="T12" fmla="*/ 67 w 67"/>
                  <a:gd name="T13" fmla="*/ 118 h 123"/>
                  <a:gd name="T14" fmla="*/ 0 w 67"/>
                  <a:gd name="T15" fmla="*/ 123 h 123"/>
                  <a:gd name="T16" fmla="*/ 0 w 67"/>
                  <a:gd name="T17" fmla="*/ 0 h 1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7"/>
                  <a:gd name="T28" fmla="*/ 0 h 123"/>
                  <a:gd name="T29" fmla="*/ 67 w 67"/>
                  <a:gd name="T30" fmla="*/ 123 h 1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7" h="123">
                    <a:moveTo>
                      <a:pt x="0" y="0"/>
                    </a:moveTo>
                    <a:lnTo>
                      <a:pt x="9" y="3"/>
                    </a:lnTo>
                    <a:lnTo>
                      <a:pt x="26" y="0"/>
                    </a:lnTo>
                    <a:lnTo>
                      <a:pt x="40" y="3"/>
                    </a:lnTo>
                    <a:lnTo>
                      <a:pt x="40" y="8"/>
                    </a:lnTo>
                    <a:lnTo>
                      <a:pt x="67" y="13"/>
                    </a:lnTo>
                    <a:lnTo>
                      <a:pt x="67" y="118"/>
                    </a:lnTo>
                    <a:lnTo>
                      <a:pt x="0" y="123"/>
                    </a:lnTo>
                    <a:lnTo>
                      <a:pt x="0" y="0"/>
                    </a:lnTo>
                    <a:close/>
                  </a:path>
                </a:pathLst>
              </a:custGeom>
              <a:noFill/>
              <a:ln w="6350" cap="rnd">
                <a:solidFill>
                  <a:srgbClr val="000000"/>
                </a:solidFill>
                <a:round/>
                <a:headEnd/>
                <a:tailEnd/>
              </a:ln>
            </p:spPr>
            <p:txBody>
              <a:bodyPr/>
              <a:lstStyle/>
              <a:p>
                <a:endParaRPr lang="en-US" sz="1350" dirty="0"/>
              </a:p>
            </p:txBody>
          </p:sp>
          <p:sp>
            <p:nvSpPr>
              <p:cNvPr id="67" name="Freeform 1209">
                <a:extLst>
                  <a:ext uri="{FF2B5EF4-FFF2-40B4-BE49-F238E27FC236}">
                    <a16:creationId xmlns:a16="http://schemas.microsoft.com/office/drawing/2014/main" id="{A8D84FF5-BA04-43E4-A08E-38A8E54BA35D}"/>
                  </a:ext>
                </a:extLst>
              </p:cNvPr>
              <p:cNvSpPr>
                <a:spLocks/>
              </p:cNvSpPr>
              <p:nvPr/>
            </p:nvSpPr>
            <p:spPr bwMode="auto">
              <a:xfrm>
                <a:off x="4983488" y="2621128"/>
                <a:ext cx="33338" cy="22226"/>
              </a:xfrm>
              <a:custGeom>
                <a:avLst/>
                <a:gdLst>
                  <a:gd name="T0" fmla="*/ 0 w 21"/>
                  <a:gd name="T1" fmla="*/ 0 h 14"/>
                  <a:gd name="T2" fmla="*/ 0 w 21"/>
                  <a:gd name="T3" fmla="*/ 8 h 14"/>
                  <a:gd name="T4" fmla="*/ 21 w 21"/>
                  <a:gd name="T5" fmla="*/ 14 h 14"/>
                  <a:gd name="T6" fmla="*/ 21 w 21"/>
                  <a:gd name="T7" fmla="*/ 8 h 14"/>
                  <a:gd name="T8" fmla="*/ 0 w 21"/>
                  <a:gd name="T9" fmla="*/ 0 h 14"/>
                  <a:gd name="T10" fmla="*/ 0 60000 65536"/>
                  <a:gd name="T11" fmla="*/ 0 60000 65536"/>
                  <a:gd name="T12" fmla="*/ 0 60000 65536"/>
                  <a:gd name="T13" fmla="*/ 0 60000 65536"/>
                  <a:gd name="T14" fmla="*/ 0 60000 65536"/>
                  <a:gd name="T15" fmla="*/ 0 w 21"/>
                  <a:gd name="T16" fmla="*/ 0 h 14"/>
                  <a:gd name="T17" fmla="*/ 21 w 21"/>
                  <a:gd name="T18" fmla="*/ 14 h 14"/>
                </a:gdLst>
                <a:ahLst/>
                <a:cxnLst>
                  <a:cxn ang="T10">
                    <a:pos x="T0" y="T1"/>
                  </a:cxn>
                  <a:cxn ang="T11">
                    <a:pos x="T2" y="T3"/>
                  </a:cxn>
                  <a:cxn ang="T12">
                    <a:pos x="T4" y="T5"/>
                  </a:cxn>
                  <a:cxn ang="T13">
                    <a:pos x="T6" y="T7"/>
                  </a:cxn>
                  <a:cxn ang="T14">
                    <a:pos x="T8" y="T9"/>
                  </a:cxn>
                </a:cxnLst>
                <a:rect l="T15" t="T16" r="T17" b="T18"/>
                <a:pathLst>
                  <a:path w="21" h="14">
                    <a:moveTo>
                      <a:pt x="0" y="0"/>
                    </a:moveTo>
                    <a:lnTo>
                      <a:pt x="0" y="8"/>
                    </a:lnTo>
                    <a:lnTo>
                      <a:pt x="21" y="14"/>
                    </a:lnTo>
                    <a:lnTo>
                      <a:pt x="21" y="8"/>
                    </a:lnTo>
                    <a:lnTo>
                      <a:pt x="0" y="0"/>
                    </a:lnTo>
                    <a:close/>
                  </a:path>
                </a:pathLst>
              </a:custGeom>
              <a:noFill/>
              <a:ln w="6350" cap="rnd">
                <a:solidFill>
                  <a:srgbClr val="000000"/>
                </a:solidFill>
                <a:round/>
                <a:headEnd/>
                <a:tailEnd/>
              </a:ln>
            </p:spPr>
            <p:txBody>
              <a:bodyPr/>
              <a:lstStyle/>
              <a:p>
                <a:endParaRPr lang="en-US" sz="1350" dirty="0"/>
              </a:p>
            </p:txBody>
          </p:sp>
          <p:sp>
            <p:nvSpPr>
              <p:cNvPr id="68" name="Freeform 1210">
                <a:extLst>
                  <a:ext uri="{FF2B5EF4-FFF2-40B4-BE49-F238E27FC236}">
                    <a16:creationId xmlns:a16="http://schemas.microsoft.com/office/drawing/2014/main" id="{D7D19378-27AB-4E01-939D-95EDC6536588}"/>
                  </a:ext>
                </a:extLst>
              </p:cNvPr>
              <p:cNvSpPr>
                <a:spLocks/>
              </p:cNvSpPr>
              <p:nvPr/>
            </p:nvSpPr>
            <p:spPr bwMode="auto">
              <a:xfrm>
                <a:off x="4635826" y="2629066"/>
                <a:ext cx="19050" cy="127004"/>
              </a:xfrm>
              <a:custGeom>
                <a:avLst/>
                <a:gdLst>
                  <a:gd name="T0" fmla="*/ 0 w 12"/>
                  <a:gd name="T1" fmla="*/ 3 h 80"/>
                  <a:gd name="T2" fmla="*/ 12 w 12"/>
                  <a:gd name="T3" fmla="*/ 0 h 80"/>
                  <a:gd name="T4" fmla="*/ 12 w 12"/>
                  <a:gd name="T5" fmla="*/ 80 h 80"/>
                  <a:gd name="T6" fmla="*/ 0 w 12"/>
                  <a:gd name="T7" fmla="*/ 80 h 80"/>
                  <a:gd name="T8" fmla="*/ 0 w 12"/>
                  <a:gd name="T9" fmla="*/ 3 h 80"/>
                  <a:gd name="T10" fmla="*/ 0 60000 65536"/>
                  <a:gd name="T11" fmla="*/ 0 60000 65536"/>
                  <a:gd name="T12" fmla="*/ 0 60000 65536"/>
                  <a:gd name="T13" fmla="*/ 0 60000 65536"/>
                  <a:gd name="T14" fmla="*/ 0 60000 65536"/>
                  <a:gd name="T15" fmla="*/ 0 w 12"/>
                  <a:gd name="T16" fmla="*/ 0 h 80"/>
                  <a:gd name="T17" fmla="*/ 12 w 12"/>
                  <a:gd name="T18" fmla="*/ 80 h 80"/>
                </a:gdLst>
                <a:ahLst/>
                <a:cxnLst>
                  <a:cxn ang="T10">
                    <a:pos x="T0" y="T1"/>
                  </a:cxn>
                  <a:cxn ang="T11">
                    <a:pos x="T2" y="T3"/>
                  </a:cxn>
                  <a:cxn ang="T12">
                    <a:pos x="T4" y="T5"/>
                  </a:cxn>
                  <a:cxn ang="T13">
                    <a:pos x="T6" y="T7"/>
                  </a:cxn>
                  <a:cxn ang="T14">
                    <a:pos x="T8" y="T9"/>
                  </a:cxn>
                </a:cxnLst>
                <a:rect l="T15" t="T16" r="T17" b="T18"/>
                <a:pathLst>
                  <a:path w="12" h="80">
                    <a:moveTo>
                      <a:pt x="0" y="3"/>
                    </a:moveTo>
                    <a:lnTo>
                      <a:pt x="12" y="0"/>
                    </a:lnTo>
                    <a:lnTo>
                      <a:pt x="12" y="80"/>
                    </a:lnTo>
                    <a:lnTo>
                      <a:pt x="0" y="80"/>
                    </a:lnTo>
                    <a:lnTo>
                      <a:pt x="0" y="3"/>
                    </a:lnTo>
                    <a:close/>
                  </a:path>
                </a:pathLst>
              </a:custGeom>
              <a:noFill/>
              <a:ln w="6350" cap="rnd">
                <a:solidFill>
                  <a:srgbClr val="000000"/>
                </a:solidFill>
                <a:round/>
                <a:headEnd/>
                <a:tailEnd/>
              </a:ln>
            </p:spPr>
            <p:txBody>
              <a:bodyPr/>
              <a:lstStyle/>
              <a:p>
                <a:endParaRPr lang="en-US" sz="1350" dirty="0"/>
              </a:p>
            </p:txBody>
          </p:sp>
          <p:sp>
            <p:nvSpPr>
              <p:cNvPr id="69" name="Rectangle 1211">
                <a:extLst>
                  <a:ext uri="{FF2B5EF4-FFF2-40B4-BE49-F238E27FC236}">
                    <a16:creationId xmlns:a16="http://schemas.microsoft.com/office/drawing/2014/main" id="{A9BEB3A8-33A3-4D2D-886B-CC889C4C0840}"/>
                  </a:ext>
                </a:extLst>
              </p:cNvPr>
              <p:cNvSpPr>
                <a:spLocks noChangeArrowheads="1"/>
              </p:cNvSpPr>
              <p:nvPr/>
            </p:nvSpPr>
            <p:spPr bwMode="auto">
              <a:xfrm>
                <a:off x="4658051" y="2630653"/>
                <a:ext cx="30162" cy="13176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 name="Rectangle 1212">
                <a:extLst>
                  <a:ext uri="{FF2B5EF4-FFF2-40B4-BE49-F238E27FC236}">
                    <a16:creationId xmlns:a16="http://schemas.microsoft.com/office/drawing/2014/main" id="{2D068FF7-45AF-49AA-BEB8-9C55BA78C42C}"/>
                  </a:ext>
                </a:extLst>
              </p:cNvPr>
              <p:cNvSpPr>
                <a:spLocks noChangeArrowheads="1"/>
              </p:cNvSpPr>
              <p:nvPr/>
            </p:nvSpPr>
            <p:spPr bwMode="auto">
              <a:xfrm>
                <a:off x="4672338" y="2633828"/>
                <a:ext cx="7938"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 name="Rectangle 1213">
                <a:extLst>
                  <a:ext uri="{FF2B5EF4-FFF2-40B4-BE49-F238E27FC236}">
                    <a16:creationId xmlns:a16="http://schemas.microsoft.com/office/drawing/2014/main" id="{D45EC450-4BA2-4D61-8700-3BA60603C7DE}"/>
                  </a:ext>
                </a:extLst>
              </p:cNvPr>
              <p:cNvSpPr>
                <a:spLocks noChangeArrowheads="1"/>
              </p:cNvSpPr>
              <p:nvPr/>
            </p:nvSpPr>
            <p:spPr bwMode="auto">
              <a:xfrm>
                <a:off x="4672338" y="2649704"/>
                <a:ext cx="7938"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2" name="Rectangle 1214">
                <a:extLst>
                  <a:ext uri="{FF2B5EF4-FFF2-40B4-BE49-F238E27FC236}">
                    <a16:creationId xmlns:a16="http://schemas.microsoft.com/office/drawing/2014/main" id="{B5971F01-79EC-4EE5-BD9F-A7ADE66A39E9}"/>
                  </a:ext>
                </a:extLst>
              </p:cNvPr>
              <p:cNvSpPr>
                <a:spLocks noChangeArrowheads="1"/>
              </p:cNvSpPr>
              <p:nvPr/>
            </p:nvSpPr>
            <p:spPr bwMode="auto">
              <a:xfrm>
                <a:off x="4672338" y="2663992"/>
                <a:ext cx="7938" cy="17464"/>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3" name="Rectangle 1215">
                <a:extLst>
                  <a:ext uri="{FF2B5EF4-FFF2-40B4-BE49-F238E27FC236}">
                    <a16:creationId xmlns:a16="http://schemas.microsoft.com/office/drawing/2014/main" id="{1924DFD0-607B-4A0B-8261-EEADF7C503DF}"/>
                  </a:ext>
                </a:extLst>
              </p:cNvPr>
              <p:cNvSpPr>
                <a:spLocks noChangeArrowheads="1"/>
              </p:cNvSpPr>
              <p:nvPr/>
            </p:nvSpPr>
            <p:spPr bwMode="auto">
              <a:xfrm>
                <a:off x="4672338" y="2679868"/>
                <a:ext cx="7938"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4" name="Freeform 1216">
                <a:extLst>
                  <a:ext uri="{FF2B5EF4-FFF2-40B4-BE49-F238E27FC236}">
                    <a16:creationId xmlns:a16="http://schemas.microsoft.com/office/drawing/2014/main" id="{8748656D-5512-4D70-8561-3D8649A26DE6}"/>
                  </a:ext>
                </a:extLst>
              </p:cNvPr>
              <p:cNvSpPr>
                <a:spLocks/>
              </p:cNvSpPr>
              <p:nvPr/>
            </p:nvSpPr>
            <p:spPr bwMode="auto">
              <a:xfrm>
                <a:off x="4691388" y="2579852"/>
                <a:ext cx="4763" cy="14288"/>
              </a:xfrm>
              <a:custGeom>
                <a:avLst/>
                <a:gdLst>
                  <a:gd name="T0" fmla="*/ 0 w 3"/>
                  <a:gd name="T1" fmla="*/ 0 h 9"/>
                  <a:gd name="T2" fmla="*/ 0 w 3"/>
                  <a:gd name="T3" fmla="*/ 9 h 9"/>
                  <a:gd name="T4" fmla="*/ 3 w 3"/>
                  <a:gd name="T5" fmla="*/ 6 h 9"/>
                  <a:gd name="T6" fmla="*/ 3 w 3"/>
                  <a:gd name="T7" fmla="*/ 0 h 9"/>
                  <a:gd name="T8" fmla="*/ 0 w 3"/>
                  <a:gd name="T9" fmla="*/ 0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0"/>
                    </a:moveTo>
                    <a:lnTo>
                      <a:pt x="0" y="9"/>
                    </a:lnTo>
                    <a:lnTo>
                      <a:pt x="3" y="6"/>
                    </a:lnTo>
                    <a:lnTo>
                      <a:pt x="3" y="0"/>
                    </a:lnTo>
                    <a:lnTo>
                      <a:pt x="0" y="0"/>
                    </a:lnTo>
                    <a:close/>
                  </a:path>
                </a:pathLst>
              </a:custGeom>
              <a:noFill/>
              <a:ln w="6350" cap="rnd">
                <a:solidFill>
                  <a:srgbClr val="000000"/>
                </a:solidFill>
                <a:round/>
                <a:headEnd/>
                <a:tailEnd/>
              </a:ln>
            </p:spPr>
            <p:txBody>
              <a:bodyPr/>
              <a:lstStyle/>
              <a:p>
                <a:endParaRPr lang="en-US" sz="1350" dirty="0"/>
              </a:p>
            </p:txBody>
          </p:sp>
          <p:sp>
            <p:nvSpPr>
              <p:cNvPr id="75" name="Freeform 1217">
                <a:extLst>
                  <a:ext uri="{FF2B5EF4-FFF2-40B4-BE49-F238E27FC236}">
                    <a16:creationId xmlns:a16="http://schemas.microsoft.com/office/drawing/2014/main" id="{90603D50-7596-4BDF-A94F-BDCB666E69AD}"/>
                  </a:ext>
                </a:extLst>
              </p:cNvPr>
              <p:cNvSpPr>
                <a:spLocks/>
              </p:cNvSpPr>
              <p:nvPr/>
            </p:nvSpPr>
            <p:spPr bwMode="auto">
              <a:xfrm>
                <a:off x="4761239" y="2568739"/>
                <a:ext cx="14288" cy="11113"/>
              </a:xfrm>
              <a:custGeom>
                <a:avLst/>
                <a:gdLst>
                  <a:gd name="T0" fmla="*/ 0 w 9"/>
                  <a:gd name="T1" fmla="*/ 0 h 7"/>
                  <a:gd name="T2" fmla="*/ 0 w 9"/>
                  <a:gd name="T3" fmla="*/ 7 h 7"/>
                  <a:gd name="T4" fmla="*/ 9 w 9"/>
                  <a:gd name="T5" fmla="*/ 5 h 7"/>
                  <a:gd name="T6" fmla="*/ 9 w 9"/>
                  <a:gd name="T7" fmla="*/ 0 h 7"/>
                  <a:gd name="T8" fmla="*/ 0 w 9"/>
                  <a:gd name="T9" fmla="*/ 0 h 7"/>
                  <a:gd name="T10" fmla="*/ 0 60000 65536"/>
                  <a:gd name="T11" fmla="*/ 0 60000 65536"/>
                  <a:gd name="T12" fmla="*/ 0 60000 65536"/>
                  <a:gd name="T13" fmla="*/ 0 60000 65536"/>
                  <a:gd name="T14" fmla="*/ 0 60000 65536"/>
                  <a:gd name="T15" fmla="*/ 0 w 9"/>
                  <a:gd name="T16" fmla="*/ 0 h 7"/>
                  <a:gd name="T17" fmla="*/ 9 w 9"/>
                  <a:gd name="T18" fmla="*/ 7 h 7"/>
                </a:gdLst>
                <a:ahLst/>
                <a:cxnLst>
                  <a:cxn ang="T10">
                    <a:pos x="T0" y="T1"/>
                  </a:cxn>
                  <a:cxn ang="T11">
                    <a:pos x="T2" y="T3"/>
                  </a:cxn>
                  <a:cxn ang="T12">
                    <a:pos x="T4" y="T5"/>
                  </a:cxn>
                  <a:cxn ang="T13">
                    <a:pos x="T6" y="T7"/>
                  </a:cxn>
                  <a:cxn ang="T14">
                    <a:pos x="T8" y="T9"/>
                  </a:cxn>
                </a:cxnLst>
                <a:rect l="T15" t="T16" r="T17" b="T18"/>
                <a:pathLst>
                  <a:path w="9" h="7">
                    <a:moveTo>
                      <a:pt x="0" y="0"/>
                    </a:moveTo>
                    <a:lnTo>
                      <a:pt x="0" y="7"/>
                    </a:lnTo>
                    <a:lnTo>
                      <a:pt x="9" y="5"/>
                    </a:lnTo>
                    <a:lnTo>
                      <a:pt x="9" y="0"/>
                    </a:lnTo>
                    <a:lnTo>
                      <a:pt x="0" y="0"/>
                    </a:lnTo>
                    <a:close/>
                  </a:path>
                </a:pathLst>
              </a:custGeom>
              <a:noFill/>
              <a:ln w="6350" cap="rnd">
                <a:solidFill>
                  <a:srgbClr val="000000"/>
                </a:solidFill>
                <a:round/>
                <a:headEnd/>
                <a:tailEnd/>
              </a:ln>
            </p:spPr>
            <p:txBody>
              <a:bodyPr/>
              <a:lstStyle/>
              <a:p>
                <a:endParaRPr lang="en-US" sz="1350" dirty="0"/>
              </a:p>
            </p:txBody>
          </p:sp>
          <p:sp>
            <p:nvSpPr>
              <p:cNvPr id="76" name="Rectangle 1218">
                <a:extLst>
                  <a:ext uri="{FF2B5EF4-FFF2-40B4-BE49-F238E27FC236}">
                    <a16:creationId xmlns:a16="http://schemas.microsoft.com/office/drawing/2014/main" id="{22C6CBE1-2882-45B1-A0DE-1608F6E8989E}"/>
                  </a:ext>
                </a:extLst>
              </p:cNvPr>
              <p:cNvSpPr>
                <a:spLocks noChangeArrowheads="1"/>
              </p:cNvSpPr>
              <p:nvPr/>
            </p:nvSpPr>
            <p:spPr bwMode="auto">
              <a:xfrm>
                <a:off x="4727900" y="2573501"/>
                <a:ext cx="15875"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 name="Freeform 1219">
                <a:extLst>
                  <a:ext uri="{FF2B5EF4-FFF2-40B4-BE49-F238E27FC236}">
                    <a16:creationId xmlns:a16="http://schemas.microsoft.com/office/drawing/2014/main" id="{D17776CF-A436-40AC-9794-C857BDFB6ED6}"/>
                  </a:ext>
                </a:extLst>
              </p:cNvPr>
              <p:cNvSpPr>
                <a:spLocks/>
              </p:cNvSpPr>
              <p:nvPr/>
            </p:nvSpPr>
            <p:spPr bwMode="auto">
              <a:xfrm>
                <a:off x="4808863" y="2560801"/>
                <a:ext cx="12700" cy="11113"/>
              </a:xfrm>
              <a:custGeom>
                <a:avLst/>
                <a:gdLst>
                  <a:gd name="T0" fmla="*/ 0 w 8"/>
                  <a:gd name="T1" fmla="*/ 0 h 7"/>
                  <a:gd name="T2" fmla="*/ 0 w 8"/>
                  <a:gd name="T3" fmla="*/ 7 h 7"/>
                  <a:gd name="T4" fmla="*/ 8 w 8"/>
                  <a:gd name="T5" fmla="*/ 5 h 7"/>
                  <a:gd name="T6" fmla="*/ 8 w 8"/>
                  <a:gd name="T7" fmla="*/ 0 h 7"/>
                  <a:gd name="T8" fmla="*/ 0 w 8"/>
                  <a:gd name="T9" fmla="*/ 0 h 7"/>
                  <a:gd name="T10" fmla="*/ 0 60000 65536"/>
                  <a:gd name="T11" fmla="*/ 0 60000 65536"/>
                  <a:gd name="T12" fmla="*/ 0 60000 65536"/>
                  <a:gd name="T13" fmla="*/ 0 60000 65536"/>
                  <a:gd name="T14" fmla="*/ 0 60000 65536"/>
                  <a:gd name="T15" fmla="*/ 0 w 8"/>
                  <a:gd name="T16" fmla="*/ 0 h 7"/>
                  <a:gd name="T17" fmla="*/ 8 w 8"/>
                  <a:gd name="T18" fmla="*/ 7 h 7"/>
                </a:gdLst>
                <a:ahLst/>
                <a:cxnLst>
                  <a:cxn ang="T10">
                    <a:pos x="T0" y="T1"/>
                  </a:cxn>
                  <a:cxn ang="T11">
                    <a:pos x="T2" y="T3"/>
                  </a:cxn>
                  <a:cxn ang="T12">
                    <a:pos x="T4" y="T5"/>
                  </a:cxn>
                  <a:cxn ang="T13">
                    <a:pos x="T6" y="T7"/>
                  </a:cxn>
                  <a:cxn ang="T14">
                    <a:pos x="T8" y="T9"/>
                  </a:cxn>
                </a:cxnLst>
                <a:rect l="T15" t="T16" r="T17" b="T18"/>
                <a:pathLst>
                  <a:path w="8" h="7">
                    <a:moveTo>
                      <a:pt x="0" y="0"/>
                    </a:moveTo>
                    <a:lnTo>
                      <a:pt x="0" y="7"/>
                    </a:lnTo>
                    <a:lnTo>
                      <a:pt x="8" y="5"/>
                    </a:lnTo>
                    <a:lnTo>
                      <a:pt x="8" y="0"/>
                    </a:lnTo>
                    <a:lnTo>
                      <a:pt x="0" y="0"/>
                    </a:lnTo>
                    <a:close/>
                  </a:path>
                </a:pathLst>
              </a:custGeom>
              <a:noFill/>
              <a:ln w="6350" cap="rnd">
                <a:solidFill>
                  <a:srgbClr val="000000"/>
                </a:solidFill>
                <a:round/>
                <a:headEnd/>
                <a:tailEnd/>
              </a:ln>
            </p:spPr>
            <p:txBody>
              <a:bodyPr/>
              <a:lstStyle/>
              <a:p>
                <a:endParaRPr lang="en-US" sz="1350" dirty="0"/>
              </a:p>
            </p:txBody>
          </p:sp>
          <p:sp>
            <p:nvSpPr>
              <p:cNvPr id="78" name="Freeform 1220">
                <a:extLst>
                  <a:ext uri="{FF2B5EF4-FFF2-40B4-BE49-F238E27FC236}">
                    <a16:creationId xmlns:a16="http://schemas.microsoft.com/office/drawing/2014/main" id="{DC7E635B-5162-459F-BD97-38753EA6FD3B}"/>
                  </a:ext>
                </a:extLst>
              </p:cNvPr>
              <p:cNvSpPr>
                <a:spLocks/>
              </p:cNvSpPr>
              <p:nvPr/>
            </p:nvSpPr>
            <p:spPr bwMode="auto">
              <a:xfrm>
                <a:off x="4913638" y="2621128"/>
                <a:ext cx="57150" cy="134943"/>
              </a:xfrm>
              <a:custGeom>
                <a:avLst/>
                <a:gdLst>
                  <a:gd name="T0" fmla="*/ 0 w 36"/>
                  <a:gd name="T1" fmla="*/ 0 h 85"/>
                  <a:gd name="T2" fmla="*/ 36 w 36"/>
                  <a:gd name="T3" fmla="*/ 3 h 85"/>
                  <a:gd name="T4" fmla="*/ 36 w 36"/>
                  <a:gd name="T5" fmla="*/ 85 h 85"/>
                  <a:gd name="T6" fmla="*/ 0 w 36"/>
                  <a:gd name="T7" fmla="*/ 85 h 85"/>
                  <a:gd name="T8" fmla="*/ 0 w 36"/>
                  <a:gd name="T9" fmla="*/ 0 h 85"/>
                  <a:gd name="T10" fmla="*/ 0 60000 65536"/>
                  <a:gd name="T11" fmla="*/ 0 60000 65536"/>
                  <a:gd name="T12" fmla="*/ 0 60000 65536"/>
                  <a:gd name="T13" fmla="*/ 0 60000 65536"/>
                  <a:gd name="T14" fmla="*/ 0 60000 65536"/>
                  <a:gd name="T15" fmla="*/ 0 w 36"/>
                  <a:gd name="T16" fmla="*/ 0 h 85"/>
                  <a:gd name="T17" fmla="*/ 36 w 36"/>
                  <a:gd name="T18" fmla="*/ 85 h 85"/>
                </a:gdLst>
                <a:ahLst/>
                <a:cxnLst>
                  <a:cxn ang="T10">
                    <a:pos x="T0" y="T1"/>
                  </a:cxn>
                  <a:cxn ang="T11">
                    <a:pos x="T2" y="T3"/>
                  </a:cxn>
                  <a:cxn ang="T12">
                    <a:pos x="T4" y="T5"/>
                  </a:cxn>
                  <a:cxn ang="T13">
                    <a:pos x="T6" y="T7"/>
                  </a:cxn>
                  <a:cxn ang="T14">
                    <a:pos x="T8" y="T9"/>
                  </a:cxn>
                </a:cxnLst>
                <a:rect l="T15" t="T16" r="T17" b="T18"/>
                <a:pathLst>
                  <a:path w="36" h="85">
                    <a:moveTo>
                      <a:pt x="0" y="0"/>
                    </a:moveTo>
                    <a:lnTo>
                      <a:pt x="36" y="3"/>
                    </a:lnTo>
                    <a:lnTo>
                      <a:pt x="36" y="85"/>
                    </a:lnTo>
                    <a:lnTo>
                      <a:pt x="0" y="85"/>
                    </a:lnTo>
                    <a:lnTo>
                      <a:pt x="0" y="0"/>
                    </a:lnTo>
                    <a:close/>
                  </a:path>
                </a:pathLst>
              </a:custGeom>
              <a:noFill/>
              <a:ln w="6350" cap="rnd">
                <a:solidFill>
                  <a:srgbClr val="000000"/>
                </a:solidFill>
                <a:round/>
                <a:headEnd/>
                <a:tailEnd/>
              </a:ln>
            </p:spPr>
            <p:txBody>
              <a:bodyPr/>
              <a:lstStyle/>
              <a:p>
                <a:endParaRPr lang="en-US" sz="1350" dirty="0"/>
              </a:p>
            </p:txBody>
          </p:sp>
          <p:sp>
            <p:nvSpPr>
              <p:cNvPr id="79" name="Freeform 1221">
                <a:extLst>
                  <a:ext uri="{FF2B5EF4-FFF2-40B4-BE49-F238E27FC236}">
                    <a16:creationId xmlns:a16="http://schemas.microsoft.com/office/drawing/2014/main" id="{D8993ADC-C4ED-4C27-9083-F28101F995AD}"/>
                  </a:ext>
                </a:extLst>
              </p:cNvPr>
              <p:cNvSpPr>
                <a:spLocks/>
              </p:cNvSpPr>
              <p:nvPr/>
            </p:nvSpPr>
            <p:spPr bwMode="auto">
              <a:xfrm>
                <a:off x="4886651" y="2621128"/>
                <a:ext cx="26988" cy="138118"/>
              </a:xfrm>
              <a:custGeom>
                <a:avLst/>
                <a:gdLst>
                  <a:gd name="T0" fmla="*/ 17 w 17"/>
                  <a:gd name="T1" fmla="*/ 0 h 87"/>
                  <a:gd name="T2" fmla="*/ 17 w 17"/>
                  <a:gd name="T3" fmla="*/ 87 h 87"/>
                  <a:gd name="T4" fmla="*/ 0 w 17"/>
                  <a:gd name="T5" fmla="*/ 85 h 87"/>
                  <a:gd name="T6" fmla="*/ 0 w 17"/>
                  <a:gd name="T7" fmla="*/ 3 h 87"/>
                  <a:gd name="T8" fmla="*/ 17 w 17"/>
                  <a:gd name="T9" fmla="*/ 0 h 87"/>
                  <a:gd name="T10" fmla="*/ 0 60000 65536"/>
                  <a:gd name="T11" fmla="*/ 0 60000 65536"/>
                  <a:gd name="T12" fmla="*/ 0 60000 65536"/>
                  <a:gd name="T13" fmla="*/ 0 60000 65536"/>
                  <a:gd name="T14" fmla="*/ 0 60000 65536"/>
                  <a:gd name="T15" fmla="*/ 0 w 17"/>
                  <a:gd name="T16" fmla="*/ 0 h 87"/>
                  <a:gd name="T17" fmla="*/ 17 w 17"/>
                  <a:gd name="T18" fmla="*/ 87 h 87"/>
                </a:gdLst>
                <a:ahLst/>
                <a:cxnLst>
                  <a:cxn ang="T10">
                    <a:pos x="T0" y="T1"/>
                  </a:cxn>
                  <a:cxn ang="T11">
                    <a:pos x="T2" y="T3"/>
                  </a:cxn>
                  <a:cxn ang="T12">
                    <a:pos x="T4" y="T5"/>
                  </a:cxn>
                  <a:cxn ang="T13">
                    <a:pos x="T6" y="T7"/>
                  </a:cxn>
                  <a:cxn ang="T14">
                    <a:pos x="T8" y="T9"/>
                  </a:cxn>
                </a:cxnLst>
                <a:rect l="T15" t="T16" r="T17" b="T18"/>
                <a:pathLst>
                  <a:path w="17" h="87">
                    <a:moveTo>
                      <a:pt x="17" y="0"/>
                    </a:moveTo>
                    <a:lnTo>
                      <a:pt x="17" y="87"/>
                    </a:lnTo>
                    <a:lnTo>
                      <a:pt x="0" y="85"/>
                    </a:lnTo>
                    <a:lnTo>
                      <a:pt x="0" y="3"/>
                    </a:lnTo>
                    <a:lnTo>
                      <a:pt x="17" y="0"/>
                    </a:lnTo>
                    <a:close/>
                  </a:path>
                </a:pathLst>
              </a:custGeom>
              <a:noFill/>
              <a:ln w="6350" cap="rnd">
                <a:solidFill>
                  <a:srgbClr val="000000"/>
                </a:solidFill>
                <a:round/>
                <a:headEnd/>
                <a:tailEnd/>
              </a:ln>
            </p:spPr>
            <p:txBody>
              <a:bodyPr/>
              <a:lstStyle/>
              <a:p>
                <a:endParaRPr lang="en-US" sz="1350" dirty="0"/>
              </a:p>
            </p:txBody>
          </p:sp>
          <p:sp>
            <p:nvSpPr>
              <p:cNvPr id="80" name="Rectangle 1222">
                <a:extLst>
                  <a:ext uri="{FF2B5EF4-FFF2-40B4-BE49-F238E27FC236}">
                    <a16:creationId xmlns:a16="http://schemas.microsoft.com/office/drawing/2014/main" id="{BDA5EDE9-8A17-4464-A7A5-D2F01762D695}"/>
                  </a:ext>
                </a:extLst>
              </p:cNvPr>
              <p:cNvSpPr>
                <a:spLocks noChangeArrowheads="1"/>
              </p:cNvSpPr>
              <p:nvPr/>
            </p:nvSpPr>
            <p:spPr bwMode="auto">
              <a:xfrm>
                <a:off x="4937451" y="2643354"/>
                <a:ext cx="6350"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1" name="Rectangle 1223">
                <a:extLst>
                  <a:ext uri="{FF2B5EF4-FFF2-40B4-BE49-F238E27FC236}">
                    <a16:creationId xmlns:a16="http://schemas.microsoft.com/office/drawing/2014/main" id="{F0BB80D7-BA44-4A2F-BB46-5E337F974C9F}"/>
                  </a:ext>
                </a:extLst>
              </p:cNvPr>
              <p:cNvSpPr>
                <a:spLocks noChangeArrowheads="1"/>
              </p:cNvSpPr>
              <p:nvPr/>
            </p:nvSpPr>
            <p:spPr bwMode="auto">
              <a:xfrm>
                <a:off x="4937451" y="2656054"/>
                <a:ext cx="6350"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2" name="Rectangle 1224">
                <a:extLst>
                  <a:ext uri="{FF2B5EF4-FFF2-40B4-BE49-F238E27FC236}">
                    <a16:creationId xmlns:a16="http://schemas.microsoft.com/office/drawing/2014/main" id="{1DE5A10F-4348-42CB-ADC2-17EBF35769A4}"/>
                  </a:ext>
                </a:extLst>
              </p:cNvPr>
              <p:cNvSpPr>
                <a:spLocks noChangeArrowheads="1"/>
              </p:cNvSpPr>
              <p:nvPr/>
            </p:nvSpPr>
            <p:spPr bwMode="auto">
              <a:xfrm>
                <a:off x="4937451" y="2670343"/>
                <a:ext cx="6350"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3" name="Rectangle 1225">
                <a:extLst>
                  <a:ext uri="{FF2B5EF4-FFF2-40B4-BE49-F238E27FC236}">
                    <a16:creationId xmlns:a16="http://schemas.microsoft.com/office/drawing/2014/main" id="{44BA82F1-6246-4853-8785-0E9EA796A097}"/>
                  </a:ext>
                </a:extLst>
              </p:cNvPr>
              <p:cNvSpPr>
                <a:spLocks noChangeArrowheads="1"/>
              </p:cNvSpPr>
              <p:nvPr/>
            </p:nvSpPr>
            <p:spPr bwMode="auto">
              <a:xfrm>
                <a:off x="4937451" y="2687805"/>
                <a:ext cx="6350"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4" name="Freeform 1226">
                <a:extLst>
                  <a:ext uri="{FF2B5EF4-FFF2-40B4-BE49-F238E27FC236}">
                    <a16:creationId xmlns:a16="http://schemas.microsoft.com/office/drawing/2014/main" id="{9C3D0DB3-1D3B-4E08-A563-8DE87274F4A9}"/>
                  </a:ext>
                </a:extLst>
              </p:cNvPr>
              <p:cNvSpPr>
                <a:spLocks/>
              </p:cNvSpPr>
              <p:nvPr/>
            </p:nvSpPr>
            <p:spPr bwMode="auto">
              <a:xfrm>
                <a:off x="4948563" y="2665579"/>
                <a:ext cx="119063" cy="90491"/>
              </a:xfrm>
              <a:custGeom>
                <a:avLst/>
                <a:gdLst>
                  <a:gd name="T0" fmla="*/ 0 w 75"/>
                  <a:gd name="T1" fmla="*/ 57 h 57"/>
                  <a:gd name="T2" fmla="*/ 75 w 75"/>
                  <a:gd name="T3" fmla="*/ 57 h 57"/>
                  <a:gd name="T4" fmla="*/ 75 w 75"/>
                  <a:gd name="T5" fmla="*/ 0 h 57"/>
                  <a:gd name="T6" fmla="*/ 31 w 75"/>
                  <a:gd name="T7" fmla="*/ 3 h 57"/>
                  <a:gd name="T8" fmla="*/ 31 w 75"/>
                  <a:gd name="T9" fmla="*/ 42 h 57"/>
                  <a:gd name="T10" fmla="*/ 0 w 75"/>
                  <a:gd name="T11" fmla="*/ 47 h 57"/>
                  <a:gd name="T12" fmla="*/ 0 w 75"/>
                  <a:gd name="T13" fmla="*/ 57 h 57"/>
                  <a:gd name="T14" fmla="*/ 0 60000 65536"/>
                  <a:gd name="T15" fmla="*/ 0 60000 65536"/>
                  <a:gd name="T16" fmla="*/ 0 60000 65536"/>
                  <a:gd name="T17" fmla="*/ 0 60000 65536"/>
                  <a:gd name="T18" fmla="*/ 0 60000 65536"/>
                  <a:gd name="T19" fmla="*/ 0 60000 65536"/>
                  <a:gd name="T20" fmla="*/ 0 60000 65536"/>
                  <a:gd name="T21" fmla="*/ 0 w 75"/>
                  <a:gd name="T22" fmla="*/ 0 h 57"/>
                  <a:gd name="T23" fmla="*/ 75 w 75"/>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57">
                    <a:moveTo>
                      <a:pt x="0" y="57"/>
                    </a:moveTo>
                    <a:lnTo>
                      <a:pt x="75" y="57"/>
                    </a:lnTo>
                    <a:lnTo>
                      <a:pt x="75" y="0"/>
                    </a:lnTo>
                    <a:lnTo>
                      <a:pt x="31" y="3"/>
                    </a:lnTo>
                    <a:lnTo>
                      <a:pt x="31" y="42"/>
                    </a:lnTo>
                    <a:lnTo>
                      <a:pt x="0" y="47"/>
                    </a:lnTo>
                    <a:lnTo>
                      <a:pt x="0" y="57"/>
                    </a:lnTo>
                    <a:close/>
                  </a:path>
                </a:pathLst>
              </a:custGeom>
              <a:noFill/>
              <a:ln w="6350" cap="rnd">
                <a:solidFill>
                  <a:srgbClr val="000000"/>
                </a:solidFill>
                <a:round/>
                <a:headEnd/>
                <a:tailEnd/>
              </a:ln>
            </p:spPr>
            <p:txBody>
              <a:bodyPr/>
              <a:lstStyle/>
              <a:p>
                <a:endParaRPr lang="en-US" sz="1350" dirty="0"/>
              </a:p>
            </p:txBody>
          </p:sp>
          <p:sp>
            <p:nvSpPr>
              <p:cNvPr id="85" name="Freeform 1227">
                <a:extLst>
                  <a:ext uri="{FF2B5EF4-FFF2-40B4-BE49-F238E27FC236}">
                    <a16:creationId xmlns:a16="http://schemas.microsoft.com/office/drawing/2014/main" id="{2D337214-5DEB-4244-9F1D-CBF051269166}"/>
                  </a:ext>
                </a:extLst>
              </p:cNvPr>
              <p:cNvSpPr>
                <a:spLocks/>
              </p:cNvSpPr>
              <p:nvPr/>
            </p:nvSpPr>
            <p:spPr bwMode="auto">
              <a:xfrm>
                <a:off x="5456562" y="2698919"/>
                <a:ext cx="20638" cy="52390"/>
              </a:xfrm>
              <a:custGeom>
                <a:avLst/>
                <a:gdLst>
                  <a:gd name="T0" fmla="*/ 0 w 13"/>
                  <a:gd name="T1" fmla="*/ 5 h 33"/>
                  <a:gd name="T2" fmla="*/ 0 w 13"/>
                  <a:gd name="T3" fmla="*/ 5 h 33"/>
                  <a:gd name="T4" fmla="*/ 0 w 13"/>
                  <a:gd name="T5" fmla="*/ 2 h 33"/>
                  <a:gd name="T6" fmla="*/ 4 w 13"/>
                  <a:gd name="T7" fmla="*/ 0 h 33"/>
                  <a:gd name="T8" fmla="*/ 9 w 13"/>
                  <a:gd name="T9" fmla="*/ 0 h 33"/>
                  <a:gd name="T10" fmla="*/ 13 w 13"/>
                  <a:gd name="T11" fmla="*/ 2 h 33"/>
                  <a:gd name="T12" fmla="*/ 13 w 13"/>
                  <a:gd name="T13" fmla="*/ 5 h 33"/>
                  <a:gd name="T14" fmla="*/ 9 w 13"/>
                  <a:gd name="T15" fmla="*/ 2 h 33"/>
                  <a:gd name="T16" fmla="*/ 4 w 13"/>
                  <a:gd name="T17" fmla="*/ 2 h 33"/>
                  <a:gd name="T18" fmla="*/ 4 w 13"/>
                  <a:gd name="T19" fmla="*/ 5 h 33"/>
                  <a:gd name="T20" fmla="*/ 4 w 13"/>
                  <a:gd name="T21" fmla="*/ 33 h 33"/>
                  <a:gd name="T22" fmla="*/ 0 w 13"/>
                  <a:gd name="T23" fmla="*/ 33 h 33"/>
                  <a:gd name="T24" fmla="*/ 0 w 13"/>
                  <a:gd name="T25" fmla="*/ 5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33"/>
                  <a:gd name="T41" fmla="*/ 13 w 13"/>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33">
                    <a:moveTo>
                      <a:pt x="0" y="5"/>
                    </a:moveTo>
                    <a:lnTo>
                      <a:pt x="0" y="5"/>
                    </a:lnTo>
                    <a:lnTo>
                      <a:pt x="0" y="2"/>
                    </a:lnTo>
                    <a:lnTo>
                      <a:pt x="4" y="0"/>
                    </a:lnTo>
                    <a:lnTo>
                      <a:pt x="9" y="0"/>
                    </a:lnTo>
                    <a:lnTo>
                      <a:pt x="13" y="2"/>
                    </a:lnTo>
                    <a:lnTo>
                      <a:pt x="13" y="5"/>
                    </a:lnTo>
                    <a:lnTo>
                      <a:pt x="9" y="2"/>
                    </a:lnTo>
                    <a:lnTo>
                      <a:pt x="4" y="2"/>
                    </a:lnTo>
                    <a:lnTo>
                      <a:pt x="4" y="5"/>
                    </a:lnTo>
                    <a:lnTo>
                      <a:pt x="4" y="33"/>
                    </a:lnTo>
                    <a:lnTo>
                      <a:pt x="0" y="33"/>
                    </a:lnTo>
                    <a:lnTo>
                      <a:pt x="0" y="5"/>
                    </a:lnTo>
                    <a:close/>
                  </a:path>
                </a:pathLst>
              </a:custGeom>
              <a:noFill/>
              <a:ln w="6350" cap="rnd">
                <a:solidFill>
                  <a:srgbClr val="000000"/>
                </a:solidFill>
                <a:round/>
                <a:headEnd/>
                <a:tailEnd/>
              </a:ln>
            </p:spPr>
            <p:txBody>
              <a:bodyPr/>
              <a:lstStyle/>
              <a:p>
                <a:endParaRPr lang="en-US" sz="1350" dirty="0"/>
              </a:p>
            </p:txBody>
          </p:sp>
          <p:sp>
            <p:nvSpPr>
              <p:cNvPr id="86" name="Rectangle 1228">
                <a:extLst>
                  <a:ext uri="{FF2B5EF4-FFF2-40B4-BE49-F238E27FC236}">
                    <a16:creationId xmlns:a16="http://schemas.microsoft.com/office/drawing/2014/main" id="{C3989788-D0B5-4254-8195-2D3949CBC21C}"/>
                  </a:ext>
                </a:extLst>
              </p:cNvPr>
              <p:cNvSpPr>
                <a:spLocks noChangeArrowheads="1"/>
              </p:cNvSpPr>
              <p:nvPr/>
            </p:nvSpPr>
            <p:spPr bwMode="auto">
              <a:xfrm>
                <a:off x="5012063" y="2740196"/>
                <a:ext cx="3810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7" name="Freeform 1229">
                <a:extLst>
                  <a:ext uri="{FF2B5EF4-FFF2-40B4-BE49-F238E27FC236}">
                    <a16:creationId xmlns:a16="http://schemas.microsoft.com/office/drawing/2014/main" id="{C8E1B204-D713-4174-9572-03A304E71D90}"/>
                  </a:ext>
                </a:extLst>
              </p:cNvPr>
              <p:cNvSpPr>
                <a:spLocks/>
              </p:cNvSpPr>
              <p:nvPr/>
            </p:nvSpPr>
            <p:spPr bwMode="auto">
              <a:xfrm>
                <a:off x="5012063" y="2740196"/>
                <a:ext cx="26988" cy="19051"/>
              </a:xfrm>
              <a:custGeom>
                <a:avLst/>
                <a:gdLst>
                  <a:gd name="T0" fmla="*/ 0 w 17"/>
                  <a:gd name="T1" fmla="*/ 0 h 12"/>
                  <a:gd name="T2" fmla="*/ 17 w 17"/>
                  <a:gd name="T3" fmla="*/ 12 h 12"/>
                  <a:gd name="T4" fmla="*/ 17 w 17"/>
                  <a:gd name="T5" fmla="*/ 0 h 12"/>
                  <a:gd name="T6" fmla="*/ 0 w 17"/>
                  <a:gd name="T7" fmla="*/ 12 h 12"/>
                  <a:gd name="T8" fmla="*/ 0 60000 65536"/>
                  <a:gd name="T9" fmla="*/ 0 60000 65536"/>
                  <a:gd name="T10" fmla="*/ 0 60000 65536"/>
                  <a:gd name="T11" fmla="*/ 0 60000 65536"/>
                  <a:gd name="T12" fmla="*/ 0 w 17"/>
                  <a:gd name="T13" fmla="*/ 0 h 12"/>
                  <a:gd name="T14" fmla="*/ 17 w 17"/>
                  <a:gd name="T15" fmla="*/ 12 h 12"/>
                </a:gdLst>
                <a:ahLst/>
                <a:cxnLst>
                  <a:cxn ang="T8">
                    <a:pos x="T0" y="T1"/>
                  </a:cxn>
                  <a:cxn ang="T9">
                    <a:pos x="T2" y="T3"/>
                  </a:cxn>
                  <a:cxn ang="T10">
                    <a:pos x="T4" y="T5"/>
                  </a:cxn>
                  <a:cxn ang="T11">
                    <a:pos x="T6" y="T7"/>
                  </a:cxn>
                </a:cxnLst>
                <a:rect l="T12" t="T13" r="T14" b="T15"/>
                <a:pathLst>
                  <a:path w="17" h="12">
                    <a:moveTo>
                      <a:pt x="0" y="0"/>
                    </a:moveTo>
                    <a:lnTo>
                      <a:pt x="17" y="12"/>
                    </a:lnTo>
                    <a:lnTo>
                      <a:pt x="17" y="0"/>
                    </a:lnTo>
                    <a:lnTo>
                      <a:pt x="0" y="12"/>
                    </a:lnTo>
                  </a:path>
                </a:pathLst>
              </a:custGeom>
              <a:noFill/>
              <a:ln w="6350" cap="rnd">
                <a:solidFill>
                  <a:srgbClr val="000000"/>
                </a:solidFill>
                <a:round/>
                <a:headEnd/>
                <a:tailEnd/>
              </a:ln>
            </p:spPr>
            <p:txBody>
              <a:bodyPr/>
              <a:lstStyle/>
              <a:p>
                <a:endParaRPr lang="en-US" sz="1350" dirty="0"/>
              </a:p>
            </p:txBody>
          </p:sp>
          <p:sp>
            <p:nvSpPr>
              <p:cNvPr id="88" name="Rectangle 1230">
                <a:extLst>
                  <a:ext uri="{FF2B5EF4-FFF2-40B4-BE49-F238E27FC236}">
                    <a16:creationId xmlns:a16="http://schemas.microsoft.com/office/drawing/2014/main" id="{300C6D25-8126-4BBE-99FA-1913C14540D6}"/>
                  </a:ext>
                </a:extLst>
              </p:cNvPr>
              <p:cNvSpPr>
                <a:spLocks noChangeArrowheads="1"/>
              </p:cNvSpPr>
              <p:nvPr/>
            </p:nvSpPr>
            <p:spPr bwMode="auto">
              <a:xfrm>
                <a:off x="5048575" y="2740196"/>
                <a:ext cx="34925"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9" name="Freeform 1231">
                <a:extLst>
                  <a:ext uri="{FF2B5EF4-FFF2-40B4-BE49-F238E27FC236}">
                    <a16:creationId xmlns:a16="http://schemas.microsoft.com/office/drawing/2014/main" id="{C2622484-1317-4646-A799-2D045438C5B0}"/>
                  </a:ext>
                </a:extLst>
              </p:cNvPr>
              <p:cNvSpPr>
                <a:spLocks/>
              </p:cNvSpPr>
              <p:nvPr/>
            </p:nvSpPr>
            <p:spPr bwMode="auto">
              <a:xfrm>
                <a:off x="5039050" y="2740196"/>
                <a:ext cx="34925" cy="19051"/>
              </a:xfrm>
              <a:custGeom>
                <a:avLst/>
                <a:gdLst>
                  <a:gd name="T0" fmla="*/ 0 w 22"/>
                  <a:gd name="T1" fmla="*/ 0 h 12"/>
                  <a:gd name="T2" fmla="*/ 22 w 22"/>
                  <a:gd name="T3" fmla="*/ 12 h 12"/>
                  <a:gd name="T4" fmla="*/ 22 w 22"/>
                  <a:gd name="T5" fmla="*/ 0 h 12"/>
                  <a:gd name="T6" fmla="*/ 0 w 22"/>
                  <a:gd name="T7" fmla="*/ 12 h 12"/>
                  <a:gd name="T8" fmla="*/ 0 60000 65536"/>
                  <a:gd name="T9" fmla="*/ 0 60000 65536"/>
                  <a:gd name="T10" fmla="*/ 0 60000 65536"/>
                  <a:gd name="T11" fmla="*/ 0 60000 65536"/>
                  <a:gd name="T12" fmla="*/ 0 w 22"/>
                  <a:gd name="T13" fmla="*/ 0 h 12"/>
                  <a:gd name="T14" fmla="*/ 22 w 22"/>
                  <a:gd name="T15" fmla="*/ 12 h 12"/>
                </a:gdLst>
                <a:ahLst/>
                <a:cxnLst>
                  <a:cxn ang="T8">
                    <a:pos x="T0" y="T1"/>
                  </a:cxn>
                  <a:cxn ang="T9">
                    <a:pos x="T2" y="T3"/>
                  </a:cxn>
                  <a:cxn ang="T10">
                    <a:pos x="T4" y="T5"/>
                  </a:cxn>
                  <a:cxn ang="T11">
                    <a:pos x="T6" y="T7"/>
                  </a:cxn>
                </a:cxnLst>
                <a:rect l="T12" t="T13" r="T14" b="T15"/>
                <a:pathLst>
                  <a:path w="22" h="12">
                    <a:moveTo>
                      <a:pt x="0" y="0"/>
                    </a:moveTo>
                    <a:lnTo>
                      <a:pt x="22" y="12"/>
                    </a:lnTo>
                    <a:lnTo>
                      <a:pt x="22" y="0"/>
                    </a:lnTo>
                    <a:lnTo>
                      <a:pt x="0" y="12"/>
                    </a:lnTo>
                  </a:path>
                </a:pathLst>
              </a:custGeom>
              <a:noFill/>
              <a:ln w="6350" cap="rnd">
                <a:solidFill>
                  <a:srgbClr val="000000"/>
                </a:solidFill>
                <a:round/>
                <a:headEnd/>
                <a:tailEnd/>
              </a:ln>
            </p:spPr>
            <p:txBody>
              <a:bodyPr/>
              <a:lstStyle/>
              <a:p>
                <a:endParaRPr lang="en-US" sz="1350" dirty="0"/>
              </a:p>
            </p:txBody>
          </p:sp>
          <p:sp>
            <p:nvSpPr>
              <p:cNvPr id="90" name="Rectangle 1232">
                <a:extLst>
                  <a:ext uri="{FF2B5EF4-FFF2-40B4-BE49-F238E27FC236}">
                    <a16:creationId xmlns:a16="http://schemas.microsoft.com/office/drawing/2014/main" id="{60E3151D-22C1-44D3-8CF7-0132CACD160A}"/>
                  </a:ext>
                </a:extLst>
              </p:cNvPr>
              <p:cNvSpPr>
                <a:spLocks noChangeArrowheads="1"/>
              </p:cNvSpPr>
              <p:nvPr/>
            </p:nvSpPr>
            <p:spPr bwMode="auto">
              <a:xfrm>
                <a:off x="5081913" y="2740196"/>
                <a:ext cx="3810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91" name="Freeform 1233">
                <a:extLst>
                  <a:ext uri="{FF2B5EF4-FFF2-40B4-BE49-F238E27FC236}">
                    <a16:creationId xmlns:a16="http://schemas.microsoft.com/office/drawing/2014/main" id="{BC3A048B-8B86-4E53-8EC1-D26EE4A2C352}"/>
                  </a:ext>
                </a:extLst>
              </p:cNvPr>
              <p:cNvSpPr>
                <a:spLocks/>
              </p:cNvSpPr>
              <p:nvPr/>
            </p:nvSpPr>
            <p:spPr bwMode="auto">
              <a:xfrm>
                <a:off x="5073975" y="2740196"/>
                <a:ext cx="34925" cy="19051"/>
              </a:xfrm>
              <a:custGeom>
                <a:avLst/>
                <a:gdLst>
                  <a:gd name="T0" fmla="*/ 0 w 22"/>
                  <a:gd name="T1" fmla="*/ 0 h 12"/>
                  <a:gd name="T2" fmla="*/ 22 w 22"/>
                  <a:gd name="T3" fmla="*/ 12 h 12"/>
                  <a:gd name="T4" fmla="*/ 22 w 22"/>
                  <a:gd name="T5" fmla="*/ 0 h 12"/>
                  <a:gd name="T6" fmla="*/ 0 w 22"/>
                  <a:gd name="T7" fmla="*/ 12 h 12"/>
                  <a:gd name="T8" fmla="*/ 0 60000 65536"/>
                  <a:gd name="T9" fmla="*/ 0 60000 65536"/>
                  <a:gd name="T10" fmla="*/ 0 60000 65536"/>
                  <a:gd name="T11" fmla="*/ 0 60000 65536"/>
                  <a:gd name="T12" fmla="*/ 0 w 22"/>
                  <a:gd name="T13" fmla="*/ 0 h 12"/>
                  <a:gd name="T14" fmla="*/ 22 w 22"/>
                  <a:gd name="T15" fmla="*/ 12 h 12"/>
                </a:gdLst>
                <a:ahLst/>
                <a:cxnLst>
                  <a:cxn ang="T8">
                    <a:pos x="T0" y="T1"/>
                  </a:cxn>
                  <a:cxn ang="T9">
                    <a:pos x="T2" y="T3"/>
                  </a:cxn>
                  <a:cxn ang="T10">
                    <a:pos x="T4" y="T5"/>
                  </a:cxn>
                  <a:cxn ang="T11">
                    <a:pos x="T6" y="T7"/>
                  </a:cxn>
                </a:cxnLst>
                <a:rect l="T12" t="T13" r="T14" b="T15"/>
                <a:pathLst>
                  <a:path w="22" h="12">
                    <a:moveTo>
                      <a:pt x="0" y="0"/>
                    </a:moveTo>
                    <a:lnTo>
                      <a:pt x="22" y="12"/>
                    </a:lnTo>
                    <a:lnTo>
                      <a:pt x="22" y="0"/>
                    </a:lnTo>
                    <a:lnTo>
                      <a:pt x="0" y="12"/>
                    </a:lnTo>
                  </a:path>
                </a:pathLst>
              </a:custGeom>
              <a:noFill/>
              <a:ln w="6350" cap="rnd">
                <a:solidFill>
                  <a:srgbClr val="000000"/>
                </a:solidFill>
                <a:round/>
                <a:headEnd/>
                <a:tailEnd/>
              </a:ln>
            </p:spPr>
            <p:txBody>
              <a:bodyPr/>
              <a:lstStyle/>
              <a:p>
                <a:endParaRPr lang="en-US" sz="1350" dirty="0"/>
              </a:p>
            </p:txBody>
          </p:sp>
          <p:sp>
            <p:nvSpPr>
              <p:cNvPr id="92" name="Rectangle 1234">
                <a:extLst>
                  <a:ext uri="{FF2B5EF4-FFF2-40B4-BE49-F238E27FC236}">
                    <a16:creationId xmlns:a16="http://schemas.microsoft.com/office/drawing/2014/main" id="{0EAEC873-0C64-4925-99FD-D9B2FF75A613}"/>
                  </a:ext>
                </a:extLst>
              </p:cNvPr>
              <p:cNvSpPr>
                <a:spLocks noChangeArrowheads="1"/>
              </p:cNvSpPr>
              <p:nvPr/>
            </p:nvSpPr>
            <p:spPr bwMode="auto">
              <a:xfrm>
                <a:off x="5116837" y="2740196"/>
                <a:ext cx="3810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93" name="Freeform 1235">
                <a:extLst>
                  <a:ext uri="{FF2B5EF4-FFF2-40B4-BE49-F238E27FC236}">
                    <a16:creationId xmlns:a16="http://schemas.microsoft.com/office/drawing/2014/main" id="{685D1E88-B597-405E-93C0-A3D9308FEE09}"/>
                  </a:ext>
                </a:extLst>
              </p:cNvPr>
              <p:cNvSpPr>
                <a:spLocks/>
              </p:cNvSpPr>
              <p:nvPr/>
            </p:nvSpPr>
            <p:spPr bwMode="auto">
              <a:xfrm>
                <a:off x="5108900" y="2740196"/>
                <a:ext cx="33338" cy="19051"/>
              </a:xfrm>
              <a:custGeom>
                <a:avLst/>
                <a:gdLst>
                  <a:gd name="T0" fmla="*/ 0 w 21"/>
                  <a:gd name="T1" fmla="*/ 0 h 12"/>
                  <a:gd name="T2" fmla="*/ 21 w 21"/>
                  <a:gd name="T3" fmla="*/ 12 h 12"/>
                  <a:gd name="T4" fmla="*/ 21 w 21"/>
                  <a:gd name="T5" fmla="*/ 0 h 12"/>
                  <a:gd name="T6" fmla="*/ 0 w 21"/>
                  <a:gd name="T7" fmla="*/ 12 h 12"/>
                  <a:gd name="T8" fmla="*/ 0 60000 65536"/>
                  <a:gd name="T9" fmla="*/ 0 60000 65536"/>
                  <a:gd name="T10" fmla="*/ 0 60000 65536"/>
                  <a:gd name="T11" fmla="*/ 0 60000 65536"/>
                  <a:gd name="T12" fmla="*/ 0 w 21"/>
                  <a:gd name="T13" fmla="*/ 0 h 12"/>
                  <a:gd name="T14" fmla="*/ 21 w 21"/>
                  <a:gd name="T15" fmla="*/ 12 h 12"/>
                </a:gdLst>
                <a:ahLst/>
                <a:cxnLst>
                  <a:cxn ang="T8">
                    <a:pos x="T0" y="T1"/>
                  </a:cxn>
                  <a:cxn ang="T9">
                    <a:pos x="T2" y="T3"/>
                  </a:cxn>
                  <a:cxn ang="T10">
                    <a:pos x="T4" y="T5"/>
                  </a:cxn>
                  <a:cxn ang="T11">
                    <a:pos x="T6" y="T7"/>
                  </a:cxn>
                </a:cxnLst>
                <a:rect l="T12" t="T13" r="T14" b="T15"/>
                <a:pathLst>
                  <a:path w="21" h="12">
                    <a:moveTo>
                      <a:pt x="0" y="0"/>
                    </a:moveTo>
                    <a:lnTo>
                      <a:pt x="21" y="12"/>
                    </a:lnTo>
                    <a:lnTo>
                      <a:pt x="21" y="0"/>
                    </a:lnTo>
                    <a:lnTo>
                      <a:pt x="0" y="12"/>
                    </a:lnTo>
                  </a:path>
                </a:pathLst>
              </a:custGeom>
              <a:noFill/>
              <a:ln w="6350" cap="rnd">
                <a:solidFill>
                  <a:srgbClr val="000000"/>
                </a:solidFill>
                <a:round/>
                <a:headEnd/>
                <a:tailEnd/>
              </a:ln>
            </p:spPr>
            <p:txBody>
              <a:bodyPr/>
              <a:lstStyle/>
              <a:p>
                <a:endParaRPr lang="en-US" sz="1350" dirty="0"/>
              </a:p>
            </p:txBody>
          </p:sp>
          <p:sp>
            <p:nvSpPr>
              <p:cNvPr id="94" name="Rectangle 1236">
                <a:extLst>
                  <a:ext uri="{FF2B5EF4-FFF2-40B4-BE49-F238E27FC236}">
                    <a16:creationId xmlns:a16="http://schemas.microsoft.com/office/drawing/2014/main" id="{BA450DB7-31F8-41D6-8F73-6A5F107EE3FC}"/>
                  </a:ext>
                </a:extLst>
              </p:cNvPr>
              <p:cNvSpPr>
                <a:spLocks noChangeArrowheads="1"/>
              </p:cNvSpPr>
              <p:nvPr/>
            </p:nvSpPr>
            <p:spPr bwMode="auto">
              <a:xfrm>
                <a:off x="5151763" y="2740196"/>
                <a:ext cx="3810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95" name="Freeform 1237">
                <a:extLst>
                  <a:ext uri="{FF2B5EF4-FFF2-40B4-BE49-F238E27FC236}">
                    <a16:creationId xmlns:a16="http://schemas.microsoft.com/office/drawing/2014/main" id="{1CEC01D2-8C21-4FAB-8393-34134610D826}"/>
                  </a:ext>
                </a:extLst>
              </p:cNvPr>
              <p:cNvSpPr>
                <a:spLocks/>
              </p:cNvSpPr>
              <p:nvPr/>
            </p:nvSpPr>
            <p:spPr bwMode="auto">
              <a:xfrm>
                <a:off x="5142238" y="2740196"/>
                <a:ext cx="36513" cy="19051"/>
              </a:xfrm>
              <a:custGeom>
                <a:avLst/>
                <a:gdLst>
                  <a:gd name="T0" fmla="*/ 0 w 23"/>
                  <a:gd name="T1" fmla="*/ 0 h 12"/>
                  <a:gd name="T2" fmla="*/ 23 w 23"/>
                  <a:gd name="T3" fmla="*/ 12 h 12"/>
                  <a:gd name="T4" fmla="*/ 23 w 23"/>
                  <a:gd name="T5" fmla="*/ 0 h 12"/>
                  <a:gd name="T6" fmla="*/ 0 w 23"/>
                  <a:gd name="T7" fmla="*/ 12 h 12"/>
                  <a:gd name="T8" fmla="*/ 0 60000 65536"/>
                  <a:gd name="T9" fmla="*/ 0 60000 65536"/>
                  <a:gd name="T10" fmla="*/ 0 60000 65536"/>
                  <a:gd name="T11" fmla="*/ 0 60000 65536"/>
                  <a:gd name="T12" fmla="*/ 0 w 23"/>
                  <a:gd name="T13" fmla="*/ 0 h 12"/>
                  <a:gd name="T14" fmla="*/ 23 w 23"/>
                  <a:gd name="T15" fmla="*/ 12 h 12"/>
                </a:gdLst>
                <a:ahLst/>
                <a:cxnLst>
                  <a:cxn ang="T8">
                    <a:pos x="T0" y="T1"/>
                  </a:cxn>
                  <a:cxn ang="T9">
                    <a:pos x="T2" y="T3"/>
                  </a:cxn>
                  <a:cxn ang="T10">
                    <a:pos x="T4" y="T5"/>
                  </a:cxn>
                  <a:cxn ang="T11">
                    <a:pos x="T6" y="T7"/>
                  </a:cxn>
                </a:cxnLst>
                <a:rect l="T12" t="T13" r="T14" b="T15"/>
                <a:pathLst>
                  <a:path w="23" h="12">
                    <a:moveTo>
                      <a:pt x="0" y="0"/>
                    </a:moveTo>
                    <a:lnTo>
                      <a:pt x="23" y="12"/>
                    </a:lnTo>
                    <a:lnTo>
                      <a:pt x="23" y="0"/>
                    </a:lnTo>
                    <a:lnTo>
                      <a:pt x="0" y="12"/>
                    </a:lnTo>
                  </a:path>
                </a:pathLst>
              </a:custGeom>
              <a:noFill/>
              <a:ln w="6350" cap="rnd">
                <a:solidFill>
                  <a:srgbClr val="000000"/>
                </a:solidFill>
                <a:round/>
                <a:headEnd/>
                <a:tailEnd/>
              </a:ln>
            </p:spPr>
            <p:txBody>
              <a:bodyPr/>
              <a:lstStyle/>
              <a:p>
                <a:endParaRPr lang="en-US" sz="1350" dirty="0"/>
              </a:p>
            </p:txBody>
          </p:sp>
          <p:sp>
            <p:nvSpPr>
              <p:cNvPr id="96" name="Rectangle 1238">
                <a:extLst>
                  <a:ext uri="{FF2B5EF4-FFF2-40B4-BE49-F238E27FC236}">
                    <a16:creationId xmlns:a16="http://schemas.microsoft.com/office/drawing/2014/main" id="{13BBF025-7000-4992-87D0-24469E3A1C88}"/>
                  </a:ext>
                </a:extLst>
              </p:cNvPr>
              <p:cNvSpPr>
                <a:spLocks noChangeArrowheads="1"/>
              </p:cNvSpPr>
              <p:nvPr/>
            </p:nvSpPr>
            <p:spPr bwMode="auto">
              <a:xfrm>
                <a:off x="5178750" y="2740196"/>
                <a:ext cx="4445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97" name="Freeform 1239">
                <a:extLst>
                  <a:ext uri="{FF2B5EF4-FFF2-40B4-BE49-F238E27FC236}">
                    <a16:creationId xmlns:a16="http://schemas.microsoft.com/office/drawing/2014/main" id="{B957FF59-073C-4A8E-854A-E810A96CA547}"/>
                  </a:ext>
                </a:extLst>
              </p:cNvPr>
              <p:cNvSpPr>
                <a:spLocks/>
              </p:cNvSpPr>
              <p:nvPr/>
            </p:nvSpPr>
            <p:spPr bwMode="auto">
              <a:xfrm>
                <a:off x="5178750" y="2740196"/>
                <a:ext cx="33338" cy="19051"/>
              </a:xfrm>
              <a:custGeom>
                <a:avLst/>
                <a:gdLst>
                  <a:gd name="T0" fmla="*/ 0 w 21"/>
                  <a:gd name="T1" fmla="*/ 0 h 12"/>
                  <a:gd name="T2" fmla="*/ 21 w 21"/>
                  <a:gd name="T3" fmla="*/ 12 h 12"/>
                  <a:gd name="T4" fmla="*/ 21 w 21"/>
                  <a:gd name="T5" fmla="*/ 0 h 12"/>
                  <a:gd name="T6" fmla="*/ 0 w 21"/>
                  <a:gd name="T7" fmla="*/ 12 h 12"/>
                  <a:gd name="T8" fmla="*/ 0 60000 65536"/>
                  <a:gd name="T9" fmla="*/ 0 60000 65536"/>
                  <a:gd name="T10" fmla="*/ 0 60000 65536"/>
                  <a:gd name="T11" fmla="*/ 0 60000 65536"/>
                  <a:gd name="T12" fmla="*/ 0 w 21"/>
                  <a:gd name="T13" fmla="*/ 0 h 12"/>
                  <a:gd name="T14" fmla="*/ 21 w 21"/>
                  <a:gd name="T15" fmla="*/ 12 h 12"/>
                </a:gdLst>
                <a:ahLst/>
                <a:cxnLst>
                  <a:cxn ang="T8">
                    <a:pos x="T0" y="T1"/>
                  </a:cxn>
                  <a:cxn ang="T9">
                    <a:pos x="T2" y="T3"/>
                  </a:cxn>
                  <a:cxn ang="T10">
                    <a:pos x="T4" y="T5"/>
                  </a:cxn>
                  <a:cxn ang="T11">
                    <a:pos x="T6" y="T7"/>
                  </a:cxn>
                </a:cxnLst>
                <a:rect l="T12" t="T13" r="T14" b="T15"/>
                <a:pathLst>
                  <a:path w="21" h="12">
                    <a:moveTo>
                      <a:pt x="0" y="0"/>
                    </a:moveTo>
                    <a:lnTo>
                      <a:pt x="21" y="12"/>
                    </a:lnTo>
                    <a:lnTo>
                      <a:pt x="21" y="0"/>
                    </a:lnTo>
                    <a:lnTo>
                      <a:pt x="0" y="12"/>
                    </a:lnTo>
                  </a:path>
                </a:pathLst>
              </a:custGeom>
              <a:noFill/>
              <a:ln w="6350" cap="rnd">
                <a:solidFill>
                  <a:srgbClr val="000000"/>
                </a:solidFill>
                <a:round/>
                <a:headEnd/>
                <a:tailEnd/>
              </a:ln>
            </p:spPr>
            <p:txBody>
              <a:bodyPr/>
              <a:lstStyle/>
              <a:p>
                <a:endParaRPr lang="en-US" sz="1350" dirty="0"/>
              </a:p>
            </p:txBody>
          </p:sp>
          <p:sp>
            <p:nvSpPr>
              <p:cNvPr id="98" name="Rectangle 1240">
                <a:extLst>
                  <a:ext uri="{FF2B5EF4-FFF2-40B4-BE49-F238E27FC236}">
                    <a16:creationId xmlns:a16="http://schemas.microsoft.com/office/drawing/2014/main" id="{3981BBF2-535A-4EE7-A798-9C232ED10B54}"/>
                  </a:ext>
                </a:extLst>
              </p:cNvPr>
              <p:cNvSpPr>
                <a:spLocks noChangeArrowheads="1"/>
              </p:cNvSpPr>
              <p:nvPr/>
            </p:nvSpPr>
            <p:spPr bwMode="auto">
              <a:xfrm>
                <a:off x="5215263" y="2740196"/>
                <a:ext cx="44450"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99" name="Freeform 1241">
                <a:extLst>
                  <a:ext uri="{FF2B5EF4-FFF2-40B4-BE49-F238E27FC236}">
                    <a16:creationId xmlns:a16="http://schemas.microsoft.com/office/drawing/2014/main" id="{68FCBA79-3B76-4E90-8A69-F0A44488F200}"/>
                  </a:ext>
                </a:extLst>
              </p:cNvPr>
              <p:cNvSpPr>
                <a:spLocks/>
              </p:cNvSpPr>
              <p:nvPr/>
            </p:nvSpPr>
            <p:spPr bwMode="auto">
              <a:xfrm>
                <a:off x="5212088" y="2740196"/>
                <a:ext cx="36513" cy="19051"/>
              </a:xfrm>
              <a:custGeom>
                <a:avLst/>
                <a:gdLst>
                  <a:gd name="T0" fmla="*/ 0 w 23"/>
                  <a:gd name="T1" fmla="*/ 0 h 12"/>
                  <a:gd name="T2" fmla="*/ 23 w 23"/>
                  <a:gd name="T3" fmla="*/ 12 h 12"/>
                  <a:gd name="T4" fmla="*/ 23 w 23"/>
                  <a:gd name="T5" fmla="*/ 0 h 12"/>
                  <a:gd name="T6" fmla="*/ 0 w 23"/>
                  <a:gd name="T7" fmla="*/ 12 h 12"/>
                  <a:gd name="T8" fmla="*/ 0 60000 65536"/>
                  <a:gd name="T9" fmla="*/ 0 60000 65536"/>
                  <a:gd name="T10" fmla="*/ 0 60000 65536"/>
                  <a:gd name="T11" fmla="*/ 0 60000 65536"/>
                  <a:gd name="T12" fmla="*/ 0 w 23"/>
                  <a:gd name="T13" fmla="*/ 0 h 12"/>
                  <a:gd name="T14" fmla="*/ 23 w 23"/>
                  <a:gd name="T15" fmla="*/ 12 h 12"/>
                </a:gdLst>
                <a:ahLst/>
                <a:cxnLst>
                  <a:cxn ang="T8">
                    <a:pos x="T0" y="T1"/>
                  </a:cxn>
                  <a:cxn ang="T9">
                    <a:pos x="T2" y="T3"/>
                  </a:cxn>
                  <a:cxn ang="T10">
                    <a:pos x="T4" y="T5"/>
                  </a:cxn>
                  <a:cxn ang="T11">
                    <a:pos x="T6" y="T7"/>
                  </a:cxn>
                </a:cxnLst>
                <a:rect l="T12" t="T13" r="T14" b="T15"/>
                <a:pathLst>
                  <a:path w="23" h="12">
                    <a:moveTo>
                      <a:pt x="0" y="0"/>
                    </a:moveTo>
                    <a:lnTo>
                      <a:pt x="23" y="12"/>
                    </a:lnTo>
                    <a:lnTo>
                      <a:pt x="23" y="0"/>
                    </a:lnTo>
                    <a:lnTo>
                      <a:pt x="0" y="12"/>
                    </a:lnTo>
                  </a:path>
                </a:pathLst>
              </a:custGeom>
              <a:noFill/>
              <a:ln w="6350" cap="rnd">
                <a:solidFill>
                  <a:srgbClr val="000000"/>
                </a:solidFill>
                <a:round/>
                <a:headEnd/>
                <a:tailEnd/>
              </a:ln>
            </p:spPr>
            <p:txBody>
              <a:bodyPr/>
              <a:lstStyle/>
              <a:p>
                <a:endParaRPr lang="en-US" sz="1350" dirty="0"/>
              </a:p>
            </p:txBody>
          </p:sp>
          <p:sp>
            <p:nvSpPr>
              <p:cNvPr id="100" name="Line 1242">
                <a:extLst>
                  <a:ext uri="{FF2B5EF4-FFF2-40B4-BE49-F238E27FC236}">
                    <a16:creationId xmlns:a16="http://schemas.microsoft.com/office/drawing/2014/main" id="{62969AE6-E76D-4B28-AD78-A244AEAB513D}"/>
                  </a:ext>
                </a:extLst>
              </p:cNvPr>
              <p:cNvSpPr>
                <a:spLocks noChangeShapeType="1"/>
              </p:cNvSpPr>
              <p:nvPr/>
            </p:nvSpPr>
            <p:spPr bwMode="auto">
              <a:xfrm>
                <a:off x="5096200" y="2740196"/>
                <a:ext cx="1588" cy="19051"/>
              </a:xfrm>
              <a:prstGeom prst="line">
                <a:avLst/>
              </a:prstGeom>
              <a:noFill/>
              <a:ln w="6350" cap="rnd">
                <a:solidFill>
                  <a:srgbClr val="000000"/>
                </a:solidFill>
                <a:round/>
                <a:headEnd/>
                <a:tailEnd/>
              </a:ln>
            </p:spPr>
            <p:txBody>
              <a:bodyPr/>
              <a:lstStyle/>
              <a:p>
                <a:endParaRPr lang="en-US" sz="1350" dirty="0"/>
              </a:p>
            </p:txBody>
          </p:sp>
          <p:sp>
            <p:nvSpPr>
              <p:cNvPr id="101" name="Line 1243">
                <a:extLst>
                  <a:ext uri="{FF2B5EF4-FFF2-40B4-BE49-F238E27FC236}">
                    <a16:creationId xmlns:a16="http://schemas.microsoft.com/office/drawing/2014/main" id="{71793993-4FA7-4D42-9963-BCFC898A414C}"/>
                  </a:ext>
                </a:extLst>
              </p:cNvPr>
              <p:cNvSpPr>
                <a:spLocks noChangeShapeType="1"/>
              </p:cNvSpPr>
              <p:nvPr/>
            </p:nvSpPr>
            <p:spPr bwMode="auto">
              <a:xfrm>
                <a:off x="5197800" y="2740196"/>
                <a:ext cx="3175" cy="19051"/>
              </a:xfrm>
              <a:prstGeom prst="line">
                <a:avLst/>
              </a:prstGeom>
              <a:noFill/>
              <a:ln w="6350" cap="rnd">
                <a:solidFill>
                  <a:srgbClr val="000000"/>
                </a:solidFill>
                <a:round/>
                <a:headEnd/>
                <a:tailEnd/>
              </a:ln>
            </p:spPr>
            <p:txBody>
              <a:bodyPr/>
              <a:lstStyle/>
              <a:p>
                <a:endParaRPr lang="en-US" sz="1350" dirty="0"/>
              </a:p>
            </p:txBody>
          </p:sp>
          <p:sp>
            <p:nvSpPr>
              <p:cNvPr id="102" name="Line 1244">
                <a:extLst>
                  <a:ext uri="{FF2B5EF4-FFF2-40B4-BE49-F238E27FC236}">
                    <a16:creationId xmlns:a16="http://schemas.microsoft.com/office/drawing/2014/main" id="{BE734629-41BB-4E42-8092-D90C3FF28E2F}"/>
                  </a:ext>
                </a:extLst>
              </p:cNvPr>
              <p:cNvSpPr>
                <a:spLocks noChangeShapeType="1"/>
              </p:cNvSpPr>
              <p:nvPr/>
            </p:nvSpPr>
            <p:spPr bwMode="auto">
              <a:xfrm>
                <a:off x="5127950" y="2740196"/>
                <a:ext cx="3175" cy="19051"/>
              </a:xfrm>
              <a:prstGeom prst="line">
                <a:avLst/>
              </a:prstGeom>
              <a:noFill/>
              <a:ln w="6350" cap="rnd">
                <a:solidFill>
                  <a:srgbClr val="000000"/>
                </a:solidFill>
                <a:round/>
                <a:headEnd/>
                <a:tailEnd/>
              </a:ln>
            </p:spPr>
            <p:txBody>
              <a:bodyPr/>
              <a:lstStyle/>
              <a:p>
                <a:endParaRPr lang="en-US" sz="1350" dirty="0"/>
              </a:p>
            </p:txBody>
          </p:sp>
          <p:sp>
            <p:nvSpPr>
              <p:cNvPr id="103" name="Line 1245">
                <a:extLst>
                  <a:ext uri="{FF2B5EF4-FFF2-40B4-BE49-F238E27FC236}">
                    <a16:creationId xmlns:a16="http://schemas.microsoft.com/office/drawing/2014/main" id="{4A8BB3FD-A32D-4E68-9DEB-546537B54AD5}"/>
                  </a:ext>
                </a:extLst>
              </p:cNvPr>
              <p:cNvSpPr>
                <a:spLocks noChangeShapeType="1"/>
              </p:cNvSpPr>
              <p:nvPr/>
            </p:nvSpPr>
            <p:spPr bwMode="auto">
              <a:xfrm>
                <a:off x="5164463" y="2740196"/>
                <a:ext cx="1588" cy="19051"/>
              </a:xfrm>
              <a:prstGeom prst="line">
                <a:avLst/>
              </a:prstGeom>
              <a:noFill/>
              <a:ln w="6350" cap="rnd">
                <a:solidFill>
                  <a:srgbClr val="000000"/>
                </a:solidFill>
                <a:round/>
                <a:headEnd/>
                <a:tailEnd/>
              </a:ln>
            </p:spPr>
            <p:txBody>
              <a:bodyPr/>
              <a:lstStyle/>
              <a:p>
                <a:endParaRPr lang="en-US" sz="1350" dirty="0"/>
              </a:p>
            </p:txBody>
          </p:sp>
          <p:sp>
            <p:nvSpPr>
              <p:cNvPr id="104" name="Line 1246">
                <a:extLst>
                  <a:ext uri="{FF2B5EF4-FFF2-40B4-BE49-F238E27FC236}">
                    <a16:creationId xmlns:a16="http://schemas.microsoft.com/office/drawing/2014/main" id="{9D5CDB3F-8FCA-4960-B58F-46A6C7B0549B}"/>
                  </a:ext>
                </a:extLst>
              </p:cNvPr>
              <p:cNvSpPr>
                <a:spLocks noChangeShapeType="1"/>
              </p:cNvSpPr>
              <p:nvPr/>
            </p:nvSpPr>
            <p:spPr bwMode="auto">
              <a:xfrm>
                <a:off x="5059688" y="2740196"/>
                <a:ext cx="3175" cy="19051"/>
              </a:xfrm>
              <a:prstGeom prst="line">
                <a:avLst/>
              </a:prstGeom>
              <a:noFill/>
              <a:ln w="6350" cap="rnd">
                <a:solidFill>
                  <a:srgbClr val="000000"/>
                </a:solidFill>
                <a:round/>
                <a:headEnd/>
                <a:tailEnd/>
              </a:ln>
            </p:spPr>
            <p:txBody>
              <a:bodyPr/>
              <a:lstStyle/>
              <a:p>
                <a:endParaRPr lang="en-US" sz="1350" dirty="0"/>
              </a:p>
            </p:txBody>
          </p:sp>
          <p:sp>
            <p:nvSpPr>
              <p:cNvPr id="105" name="Line 1247">
                <a:extLst>
                  <a:ext uri="{FF2B5EF4-FFF2-40B4-BE49-F238E27FC236}">
                    <a16:creationId xmlns:a16="http://schemas.microsoft.com/office/drawing/2014/main" id="{5B54D34A-8498-446C-98DB-90F1BCA5B595}"/>
                  </a:ext>
                </a:extLst>
              </p:cNvPr>
              <p:cNvSpPr>
                <a:spLocks noChangeShapeType="1"/>
              </p:cNvSpPr>
              <p:nvPr/>
            </p:nvSpPr>
            <p:spPr bwMode="auto">
              <a:xfrm>
                <a:off x="5026350" y="2740196"/>
                <a:ext cx="1588" cy="19051"/>
              </a:xfrm>
              <a:prstGeom prst="line">
                <a:avLst/>
              </a:prstGeom>
              <a:noFill/>
              <a:ln w="6350" cap="rnd">
                <a:solidFill>
                  <a:srgbClr val="000000"/>
                </a:solidFill>
                <a:round/>
                <a:headEnd/>
                <a:tailEnd/>
              </a:ln>
            </p:spPr>
            <p:txBody>
              <a:bodyPr/>
              <a:lstStyle/>
              <a:p>
                <a:endParaRPr lang="en-US" sz="1350" dirty="0"/>
              </a:p>
            </p:txBody>
          </p:sp>
          <p:sp>
            <p:nvSpPr>
              <p:cNvPr id="106" name="Freeform 1248">
                <a:extLst>
                  <a:ext uri="{FF2B5EF4-FFF2-40B4-BE49-F238E27FC236}">
                    <a16:creationId xmlns:a16="http://schemas.microsoft.com/office/drawing/2014/main" id="{CD2FE0D1-D968-4590-8B72-C5681910980D}"/>
                  </a:ext>
                </a:extLst>
              </p:cNvPr>
              <p:cNvSpPr>
                <a:spLocks/>
              </p:cNvSpPr>
              <p:nvPr/>
            </p:nvSpPr>
            <p:spPr bwMode="auto">
              <a:xfrm>
                <a:off x="4956500" y="2732257"/>
                <a:ext cx="296863" cy="7938"/>
              </a:xfrm>
              <a:custGeom>
                <a:avLst/>
                <a:gdLst>
                  <a:gd name="T0" fmla="*/ 0 w 187"/>
                  <a:gd name="T1" fmla="*/ 2 h 5"/>
                  <a:gd name="T2" fmla="*/ 12 w 187"/>
                  <a:gd name="T3" fmla="*/ 0 h 5"/>
                  <a:gd name="T4" fmla="*/ 187 w 187"/>
                  <a:gd name="T5" fmla="*/ 0 h 5"/>
                  <a:gd name="T6" fmla="*/ 187 w 187"/>
                  <a:gd name="T7" fmla="*/ 5 h 5"/>
                  <a:gd name="T8" fmla="*/ 0 60000 65536"/>
                  <a:gd name="T9" fmla="*/ 0 60000 65536"/>
                  <a:gd name="T10" fmla="*/ 0 60000 65536"/>
                  <a:gd name="T11" fmla="*/ 0 60000 65536"/>
                  <a:gd name="T12" fmla="*/ 0 w 187"/>
                  <a:gd name="T13" fmla="*/ 0 h 5"/>
                  <a:gd name="T14" fmla="*/ 187 w 187"/>
                  <a:gd name="T15" fmla="*/ 5 h 5"/>
                </a:gdLst>
                <a:ahLst/>
                <a:cxnLst>
                  <a:cxn ang="T8">
                    <a:pos x="T0" y="T1"/>
                  </a:cxn>
                  <a:cxn ang="T9">
                    <a:pos x="T2" y="T3"/>
                  </a:cxn>
                  <a:cxn ang="T10">
                    <a:pos x="T4" y="T5"/>
                  </a:cxn>
                  <a:cxn ang="T11">
                    <a:pos x="T6" y="T7"/>
                  </a:cxn>
                </a:cxnLst>
                <a:rect l="T12" t="T13" r="T14" b="T15"/>
                <a:pathLst>
                  <a:path w="187" h="5">
                    <a:moveTo>
                      <a:pt x="0" y="2"/>
                    </a:moveTo>
                    <a:lnTo>
                      <a:pt x="12" y="0"/>
                    </a:lnTo>
                    <a:lnTo>
                      <a:pt x="187" y="0"/>
                    </a:lnTo>
                    <a:lnTo>
                      <a:pt x="187" y="5"/>
                    </a:lnTo>
                  </a:path>
                </a:pathLst>
              </a:custGeom>
              <a:noFill/>
              <a:ln w="6350" cap="rnd">
                <a:solidFill>
                  <a:srgbClr val="000000"/>
                </a:solidFill>
                <a:round/>
                <a:headEnd/>
                <a:tailEnd/>
              </a:ln>
            </p:spPr>
            <p:txBody>
              <a:bodyPr/>
              <a:lstStyle/>
              <a:p>
                <a:endParaRPr lang="en-US" sz="1350" dirty="0"/>
              </a:p>
            </p:txBody>
          </p:sp>
          <p:sp>
            <p:nvSpPr>
              <p:cNvPr id="107" name="Freeform 1249">
                <a:extLst>
                  <a:ext uri="{FF2B5EF4-FFF2-40B4-BE49-F238E27FC236}">
                    <a16:creationId xmlns:a16="http://schemas.microsoft.com/office/drawing/2014/main" id="{49C97A63-1F0D-4E95-8E49-88E146284CE3}"/>
                  </a:ext>
                </a:extLst>
              </p:cNvPr>
              <p:cNvSpPr>
                <a:spLocks/>
              </p:cNvSpPr>
              <p:nvPr/>
            </p:nvSpPr>
            <p:spPr bwMode="auto">
              <a:xfrm>
                <a:off x="5513712" y="2706857"/>
                <a:ext cx="14288" cy="34926"/>
              </a:xfrm>
              <a:custGeom>
                <a:avLst/>
                <a:gdLst>
                  <a:gd name="T0" fmla="*/ 0 w 9"/>
                  <a:gd name="T1" fmla="*/ 5 h 22"/>
                  <a:gd name="T2" fmla="*/ 0 w 9"/>
                  <a:gd name="T3" fmla="*/ 2 h 22"/>
                  <a:gd name="T4" fmla="*/ 3 w 9"/>
                  <a:gd name="T5" fmla="*/ 2 h 22"/>
                  <a:gd name="T6" fmla="*/ 3 w 9"/>
                  <a:gd name="T7" fmla="*/ 0 h 22"/>
                  <a:gd name="T8" fmla="*/ 9 w 9"/>
                  <a:gd name="T9" fmla="*/ 0 h 22"/>
                  <a:gd name="T10" fmla="*/ 9 w 9"/>
                  <a:gd name="T11" fmla="*/ 2 h 22"/>
                  <a:gd name="T12" fmla="*/ 9 w 9"/>
                  <a:gd name="T13" fmla="*/ 5 h 22"/>
                  <a:gd name="T14" fmla="*/ 9 w 9"/>
                  <a:gd name="T15" fmla="*/ 2 h 22"/>
                  <a:gd name="T16" fmla="*/ 3 w 9"/>
                  <a:gd name="T17" fmla="*/ 2 h 22"/>
                  <a:gd name="T18" fmla="*/ 3 w 9"/>
                  <a:gd name="T19" fmla="*/ 5 h 22"/>
                  <a:gd name="T20" fmla="*/ 3 w 9"/>
                  <a:gd name="T21" fmla="*/ 22 h 22"/>
                  <a:gd name="T22" fmla="*/ 0 w 9"/>
                  <a:gd name="T23" fmla="*/ 22 h 22"/>
                  <a:gd name="T24" fmla="*/ 0 w 9"/>
                  <a:gd name="T25" fmla="*/ 5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
                  <a:gd name="T40" fmla="*/ 0 h 22"/>
                  <a:gd name="T41" fmla="*/ 9 w 9"/>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 h="22">
                    <a:moveTo>
                      <a:pt x="0" y="5"/>
                    </a:moveTo>
                    <a:lnTo>
                      <a:pt x="0" y="2"/>
                    </a:lnTo>
                    <a:lnTo>
                      <a:pt x="3" y="2"/>
                    </a:lnTo>
                    <a:lnTo>
                      <a:pt x="3" y="0"/>
                    </a:lnTo>
                    <a:lnTo>
                      <a:pt x="9" y="0"/>
                    </a:lnTo>
                    <a:lnTo>
                      <a:pt x="9" y="2"/>
                    </a:lnTo>
                    <a:lnTo>
                      <a:pt x="9" y="5"/>
                    </a:lnTo>
                    <a:lnTo>
                      <a:pt x="9" y="2"/>
                    </a:lnTo>
                    <a:lnTo>
                      <a:pt x="3" y="2"/>
                    </a:lnTo>
                    <a:lnTo>
                      <a:pt x="3" y="5"/>
                    </a:lnTo>
                    <a:lnTo>
                      <a:pt x="3" y="22"/>
                    </a:lnTo>
                    <a:lnTo>
                      <a:pt x="0" y="22"/>
                    </a:lnTo>
                    <a:lnTo>
                      <a:pt x="0" y="5"/>
                    </a:lnTo>
                    <a:close/>
                  </a:path>
                </a:pathLst>
              </a:custGeom>
              <a:noFill/>
              <a:ln w="6350" cap="rnd">
                <a:solidFill>
                  <a:srgbClr val="000000"/>
                </a:solidFill>
                <a:round/>
                <a:headEnd/>
                <a:tailEnd/>
              </a:ln>
            </p:spPr>
            <p:txBody>
              <a:bodyPr/>
              <a:lstStyle/>
              <a:p>
                <a:endParaRPr lang="en-US" sz="1350" dirty="0"/>
              </a:p>
            </p:txBody>
          </p:sp>
          <p:sp>
            <p:nvSpPr>
              <p:cNvPr id="108" name="Freeform 1250">
                <a:extLst>
                  <a:ext uri="{FF2B5EF4-FFF2-40B4-BE49-F238E27FC236}">
                    <a16:creationId xmlns:a16="http://schemas.microsoft.com/office/drawing/2014/main" id="{192D0173-38F5-49BF-901B-DA0DA679BCB7}"/>
                  </a:ext>
                </a:extLst>
              </p:cNvPr>
              <p:cNvSpPr>
                <a:spLocks/>
              </p:cNvSpPr>
              <p:nvPr/>
            </p:nvSpPr>
            <p:spPr bwMode="auto">
              <a:xfrm>
                <a:off x="4621538" y="2644942"/>
                <a:ext cx="631824" cy="79378"/>
              </a:xfrm>
              <a:custGeom>
                <a:avLst/>
                <a:gdLst>
                  <a:gd name="T0" fmla="*/ 398 w 398"/>
                  <a:gd name="T1" fmla="*/ 0 h 50"/>
                  <a:gd name="T2" fmla="*/ 398 w 398"/>
                  <a:gd name="T3" fmla="*/ 8 h 50"/>
                  <a:gd name="T4" fmla="*/ 246 w 398"/>
                  <a:gd name="T5" fmla="*/ 16 h 50"/>
                  <a:gd name="T6" fmla="*/ 206 w 398"/>
                  <a:gd name="T7" fmla="*/ 47 h 50"/>
                  <a:gd name="T8" fmla="*/ 0 w 398"/>
                  <a:gd name="T9" fmla="*/ 50 h 50"/>
                  <a:gd name="T10" fmla="*/ 0 w 398"/>
                  <a:gd name="T11" fmla="*/ 44 h 50"/>
                  <a:gd name="T12" fmla="*/ 197 w 398"/>
                  <a:gd name="T13" fmla="*/ 39 h 50"/>
                  <a:gd name="T14" fmla="*/ 237 w 398"/>
                  <a:gd name="T15" fmla="*/ 8 h 50"/>
                  <a:gd name="T16" fmla="*/ 398 w 398"/>
                  <a:gd name="T17" fmla="*/ 0 h 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8"/>
                  <a:gd name="T28" fmla="*/ 0 h 50"/>
                  <a:gd name="T29" fmla="*/ 398 w 398"/>
                  <a:gd name="T30" fmla="*/ 50 h 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8" h="50">
                    <a:moveTo>
                      <a:pt x="398" y="0"/>
                    </a:moveTo>
                    <a:lnTo>
                      <a:pt x="398" y="8"/>
                    </a:lnTo>
                    <a:lnTo>
                      <a:pt x="246" y="16"/>
                    </a:lnTo>
                    <a:lnTo>
                      <a:pt x="206" y="47"/>
                    </a:lnTo>
                    <a:lnTo>
                      <a:pt x="0" y="50"/>
                    </a:lnTo>
                    <a:lnTo>
                      <a:pt x="0" y="44"/>
                    </a:lnTo>
                    <a:lnTo>
                      <a:pt x="197" y="39"/>
                    </a:lnTo>
                    <a:lnTo>
                      <a:pt x="237" y="8"/>
                    </a:lnTo>
                    <a:lnTo>
                      <a:pt x="398" y="0"/>
                    </a:lnTo>
                    <a:close/>
                  </a:path>
                </a:pathLst>
              </a:custGeom>
              <a:noFill/>
              <a:ln w="6350" cap="rnd">
                <a:solidFill>
                  <a:srgbClr val="000000"/>
                </a:solidFill>
                <a:round/>
                <a:headEnd/>
                <a:tailEnd/>
              </a:ln>
            </p:spPr>
            <p:txBody>
              <a:bodyPr/>
              <a:lstStyle/>
              <a:p>
                <a:endParaRPr lang="en-US" sz="1350" dirty="0"/>
              </a:p>
            </p:txBody>
          </p:sp>
          <p:sp>
            <p:nvSpPr>
              <p:cNvPr id="109" name="Freeform 1251">
                <a:extLst>
                  <a:ext uri="{FF2B5EF4-FFF2-40B4-BE49-F238E27FC236}">
                    <a16:creationId xmlns:a16="http://schemas.microsoft.com/office/drawing/2014/main" id="{ECF519F4-7DAB-46A4-842D-35B5627C0671}"/>
                  </a:ext>
                </a:extLst>
              </p:cNvPr>
              <p:cNvSpPr>
                <a:spLocks/>
              </p:cNvSpPr>
              <p:nvPr/>
            </p:nvSpPr>
            <p:spPr bwMode="auto">
              <a:xfrm>
                <a:off x="5100963" y="2617953"/>
                <a:ext cx="50800" cy="42864"/>
              </a:xfrm>
              <a:custGeom>
                <a:avLst/>
                <a:gdLst>
                  <a:gd name="T0" fmla="*/ 17 w 32"/>
                  <a:gd name="T1" fmla="*/ 0 h 27"/>
                  <a:gd name="T2" fmla="*/ 32 w 32"/>
                  <a:gd name="T3" fmla="*/ 5 h 27"/>
                  <a:gd name="T4" fmla="*/ 32 w 32"/>
                  <a:gd name="T5" fmla="*/ 12 h 27"/>
                  <a:gd name="T6" fmla="*/ 17 w 32"/>
                  <a:gd name="T7" fmla="*/ 12 h 27"/>
                  <a:gd name="T8" fmla="*/ 14 w 32"/>
                  <a:gd name="T9" fmla="*/ 25 h 27"/>
                  <a:gd name="T10" fmla="*/ 0 w 32"/>
                  <a:gd name="T11" fmla="*/ 27 h 27"/>
                  <a:gd name="T12" fmla="*/ 17 w 32"/>
                  <a:gd name="T13" fmla="*/ 0 h 27"/>
                  <a:gd name="T14" fmla="*/ 0 60000 65536"/>
                  <a:gd name="T15" fmla="*/ 0 60000 65536"/>
                  <a:gd name="T16" fmla="*/ 0 60000 65536"/>
                  <a:gd name="T17" fmla="*/ 0 60000 65536"/>
                  <a:gd name="T18" fmla="*/ 0 60000 65536"/>
                  <a:gd name="T19" fmla="*/ 0 60000 65536"/>
                  <a:gd name="T20" fmla="*/ 0 60000 65536"/>
                  <a:gd name="T21" fmla="*/ 0 w 32"/>
                  <a:gd name="T22" fmla="*/ 0 h 27"/>
                  <a:gd name="T23" fmla="*/ 32 w 32"/>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7">
                    <a:moveTo>
                      <a:pt x="17" y="0"/>
                    </a:moveTo>
                    <a:lnTo>
                      <a:pt x="32" y="5"/>
                    </a:lnTo>
                    <a:lnTo>
                      <a:pt x="32" y="12"/>
                    </a:lnTo>
                    <a:lnTo>
                      <a:pt x="17" y="12"/>
                    </a:lnTo>
                    <a:lnTo>
                      <a:pt x="14" y="25"/>
                    </a:lnTo>
                    <a:lnTo>
                      <a:pt x="0" y="27"/>
                    </a:lnTo>
                    <a:lnTo>
                      <a:pt x="17" y="0"/>
                    </a:lnTo>
                    <a:close/>
                  </a:path>
                </a:pathLst>
              </a:custGeom>
              <a:noFill/>
              <a:ln w="6350" cap="rnd">
                <a:solidFill>
                  <a:srgbClr val="000000"/>
                </a:solidFill>
                <a:round/>
                <a:headEnd/>
                <a:tailEnd/>
              </a:ln>
            </p:spPr>
            <p:txBody>
              <a:bodyPr/>
              <a:lstStyle/>
              <a:p>
                <a:endParaRPr lang="en-US" sz="1350" dirty="0"/>
              </a:p>
            </p:txBody>
          </p:sp>
          <p:sp>
            <p:nvSpPr>
              <p:cNvPr id="110" name="Freeform 1252">
                <a:extLst>
                  <a:ext uri="{FF2B5EF4-FFF2-40B4-BE49-F238E27FC236}">
                    <a16:creationId xmlns:a16="http://schemas.microsoft.com/office/drawing/2014/main" id="{225602DB-3237-4736-8A51-29402DAB96FE}"/>
                  </a:ext>
                </a:extLst>
              </p:cNvPr>
              <p:cNvSpPr>
                <a:spLocks/>
              </p:cNvSpPr>
              <p:nvPr/>
            </p:nvSpPr>
            <p:spPr bwMode="auto">
              <a:xfrm>
                <a:off x="5081913" y="2617953"/>
                <a:ext cx="46038" cy="42864"/>
              </a:xfrm>
              <a:custGeom>
                <a:avLst/>
                <a:gdLst>
                  <a:gd name="T0" fmla="*/ 17 w 29"/>
                  <a:gd name="T1" fmla="*/ 2 h 27"/>
                  <a:gd name="T2" fmla="*/ 29 w 29"/>
                  <a:gd name="T3" fmla="*/ 0 h 27"/>
                  <a:gd name="T4" fmla="*/ 12 w 29"/>
                  <a:gd name="T5" fmla="*/ 27 h 27"/>
                  <a:gd name="T6" fmla="*/ 0 w 29"/>
                  <a:gd name="T7" fmla="*/ 27 h 27"/>
                  <a:gd name="T8" fmla="*/ 17 w 29"/>
                  <a:gd name="T9" fmla="*/ 2 h 27"/>
                  <a:gd name="T10" fmla="*/ 0 60000 65536"/>
                  <a:gd name="T11" fmla="*/ 0 60000 65536"/>
                  <a:gd name="T12" fmla="*/ 0 60000 65536"/>
                  <a:gd name="T13" fmla="*/ 0 60000 65536"/>
                  <a:gd name="T14" fmla="*/ 0 60000 65536"/>
                  <a:gd name="T15" fmla="*/ 0 w 29"/>
                  <a:gd name="T16" fmla="*/ 0 h 27"/>
                  <a:gd name="T17" fmla="*/ 29 w 29"/>
                  <a:gd name="T18" fmla="*/ 27 h 27"/>
                </a:gdLst>
                <a:ahLst/>
                <a:cxnLst>
                  <a:cxn ang="T10">
                    <a:pos x="T0" y="T1"/>
                  </a:cxn>
                  <a:cxn ang="T11">
                    <a:pos x="T2" y="T3"/>
                  </a:cxn>
                  <a:cxn ang="T12">
                    <a:pos x="T4" y="T5"/>
                  </a:cxn>
                  <a:cxn ang="T13">
                    <a:pos x="T6" y="T7"/>
                  </a:cxn>
                  <a:cxn ang="T14">
                    <a:pos x="T8" y="T9"/>
                  </a:cxn>
                </a:cxnLst>
                <a:rect l="T15" t="T16" r="T17" b="T18"/>
                <a:pathLst>
                  <a:path w="29" h="27">
                    <a:moveTo>
                      <a:pt x="17" y="2"/>
                    </a:moveTo>
                    <a:lnTo>
                      <a:pt x="29" y="0"/>
                    </a:lnTo>
                    <a:lnTo>
                      <a:pt x="12" y="27"/>
                    </a:lnTo>
                    <a:lnTo>
                      <a:pt x="0" y="27"/>
                    </a:lnTo>
                    <a:lnTo>
                      <a:pt x="17" y="2"/>
                    </a:lnTo>
                    <a:close/>
                  </a:path>
                </a:pathLst>
              </a:custGeom>
              <a:noFill/>
              <a:ln w="6350" cap="rnd">
                <a:solidFill>
                  <a:srgbClr val="000000"/>
                </a:solidFill>
                <a:round/>
                <a:headEnd/>
                <a:tailEnd/>
              </a:ln>
            </p:spPr>
            <p:txBody>
              <a:bodyPr/>
              <a:lstStyle/>
              <a:p>
                <a:endParaRPr lang="en-US" sz="1350" dirty="0"/>
              </a:p>
            </p:txBody>
          </p:sp>
          <p:sp>
            <p:nvSpPr>
              <p:cNvPr id="111" name="Freeform 1253">
                <a:extLst>
                  <a:ext uri="{FF2B5EF4-FFF2-40B4-BE49-F238E27FC236}">
                    <a16:creationId xmlns:a16="http://schemas.microsoft.com/office/drawing/2014/main" id="{A4244F8E-A5CB-44AC-837A-8B76794F1AA1}"/>
                  </a:ext>
                </a:extLst>
              </p:cNvPr>
              <p:cNvSpPr>
                <a:spLocks/>
              </p:cNvSpPr>
              <p:nvPr/>
            </p:nvSpPr>
            <p:spPr bwMode="auto">
              <a:xfrm>
                <a:off x="5185100" y="2605253"/>
                <a:ext cx="55563" cy="52390"/>
              </a:xfrm>
              <a:custGeom>
                <a:avLst/>
                <a:gdLst>
                  <a:gd name="T0" fmla="*/ 17 w 35"/>
                  <a:gd name="T1" fmla="*/ 3 h 33"/>
                  <a:gd name="T2" fmla="*/ 35 w 35"/>
                  <a:gd name="T3" fmla="*/ 0 h 33"/>
                  <a:gd name="T4" fmla="*/ 17 w 35"/>
                  <a:gd name="T5" fmla="*/ 30 h 33"/>
                  <a:gd name="T6" fmla="*/ 0 w 35"/>
                  <a:gd name="T7" fmla="*/ 33 h 33"/>
                  <a:gd name="T8" fmla="*/ 17 w 35"/>
                  <a:gd name="T9" fmla="*/ 3 h 33"/>
                  <a:gd name="T10" fmla="*/ 0 60000 65536"/>
                  <a:gd name="T11" fmla="*/ 0 60000 65536"/>
                  <a:gd name="T12" fmla="*/ 0 60000 65536"/>
                  <a:gd name="T13" fmla="*/ 0 60000 65536"/>
                  <a:gd name="T14" fmla="*/ 0 60000 65536"/>
                  <a:gd name="T15" fmla="*/ 0 w 35"/>
                  <a:gd name="T16" fmla="*/ 0 h 33"/>
                  <a:gd name="T17" fmla="*/ 35 w 35"/>
                  <a:gd name="T18" fmla="*/ 33 h 33"/>
                </a:gdLst>
                <a:ahLst/>
                <a:cxnLst>
                  <a:cxn ang="T10">
                    <a:pos x="T0" y="T1"/>
                  </a:cxn>
                  <a:cxn ang="T11">
                    <a:pos x="T2" y="T3"/>
                  </a:cxn>
                  <a:cxn ang="T12">
                    <a:pos x="T4" y="T5"/>
                  </a:cxn>
                  <a:cxn ang="T13">
                    <a:pos x="T6" y="T7"/>
                  </a:cxn>
                  <a:cxn ang="T14">
                    <a:pos x="T8" y="T9"/>
                  </a:cxn>
                </a:cxnLst>
                <a:rect l="T15" t="T16" r="T17" b="T18"/>
                <a:pathLst>
                  <a:path w="35" h="33">
                    <a:moveTo>
                      <a:pt x="17" y="3"/>
                    </a:moveTo>
                    <a:lnTo>
                      <a:pt x="35" y="0"/>
                    </a:lnTo>
                    <a:lnTo>
                      <a:pt x="17" y="30"/>
                    </a:lnTo>
                    <a:lnTo>
                      <a:pt x="0" y="33"/>
                    </a:lnTo>
                    <a:lnTo>
                      <a:pt x="17" y="3"/>
                    </a:lnTo>
                    <a:close/>
                  </a:path>
                </a:pathLst>
              </a:custGeom>
              <a:noFill/>
              <a:ln w="6350" cap="rnd">
                <a:solidFill>
                  <a:srgbClr val="000000"/>
                </a:solidFill>
                <a:round/>
                <a:headEnd/>
                <a:tailEnd/>
              </a:ln>
            </p:spPr>
            <p:txBody>
              <a:bodyPr/>
              <a:lstStyle/>
              <a:p>
                <a:endParaRPr lang="en-US" sz="1350" dirty="0"/>
              </a:p>
            </p:txBody>
          </p:sp>
          <p:sp>
            <p:nvSpPr>
              <p:cNvPr id="112" name="Freeform 1254">
                <a:extLst>
                  <a:ext uri="{FF2B5EF4-FFF2-40B4-BE49-F238E27FC236}">
                    <a16:creationId xmlns:a16="http://schemas.microsoft.com/office/drawing/2014/main" id="{6290669D-269B-4001-B2CE-FE2E40E5696F}"/>
                  </a:ext>
                </a:extLst>
              </p:cNvPr>
              <p:cNvSpPr>
                <a:spLocks/>
              </p:cNvSpPr>
              <p:nvPr/>
            </p:nvSpPr>
            <p:spPr bwMode="auto">
              <a:xfrm>
                <a:off x="5212088" y="2605253"/>
                <a:ext cx="50800" cy="47627"/>
              </a:xfrm>
              <a:custGeom>
                <a:avLst/>
                <a:gdLst>
                  <a:gd name="T0" fmla="*/ 18 w 32"/>
                  <a:gd name="T1" fmla="*/ 0 h 30"/>
                  <a:gd name="T2" fmla="*/ 0 w 32"/>
                  <a:gd name="T3" fmla="*/ 30 h 30"/>
                  <a:gd name="T4" fmla="*/ 9 w 32"/>
                  <a:gd name="T5" fmla="*/ 28 h 30"/>
                  <a:gd name="T6" fmla="*/ 18 w 32"/>
                  <a:gd name="T7" fmla="*/ 15 h 30"/>
                  <a:gd name="T8" fmla="*/ 32 w 32"/>
                  <a:gd name="T9" fmla="*/ 15 h 30"/>
                  <a:gd name="T10" fmla="*/ 32 w 32"/>
                  <a:gd name="T11" fmla="*/ 5 h 30"/>
                  <a:gd name="T12" fmla="*/ 18 w 32"/>
                  <a:gd name="T13" fmla="*/ 0 h 30"/>
                  <a:gd name="T14" fmla="*/ 0 60000 65536"/>
                  <a:gd name="T15" fmla="*/ 0 60000 65536"/>
                  <a:gd name="T16" fmla="*/ 0 60000 65536"/>
                  <a:gd name="T17" fmla="*/ 0 60000 65536"/>
                  <a:gd name="T18" fmla="*/ 0 60000 65536"/>
                  <a:gd name="T19" fmla="*/ 0 60000 65536"/>
                  <a:gd name="T20" fmla="*/ 0 60000 65536"/>
                  <a:gd name="T21" fmla="*/ 0 w 32"/>
                  <a:gd name="T22" fmla="*/ 0 h 30"/>
                  <a:gd name="T23" fmla="*/ 32 w 32"/>
                  <a:gd name="T24" fmla="*/ 30 h 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30">
                    <a:moveTo>
                      <a:pt x="18" y="0"/>
                    </a:moveTo>
                    <a:lnTo>
                      <a:pt x="0" y="30"/>
                    </a:lnTo>
                    <a:lnTo>
                      <a:pt x="9" y="28"/>
                    </a:lnTo>
                    <a:lnTo>
                      <a:pt x="18" y="15"/>
                    </a:lnTo>
                    <a:lnTo>
                      <a:pt x="32" y="15"/>
                    </a:lnTo>
                    <a:lnTo>
                      <a:pt x="32" y="5"/>
                    </a:lnTo>
                    <a:lnTo>
                      <a:pt x="18" y="0"/>
                    </a:lnTo>
                    <a:close/>
                  </a:path>
                </a:pathLst>
              </a:custGeom>
              <a:noFill/>
              <a:ln w="6350" cap="rnd">
                <a:solidFill>
                  <a:srgbClr val="000000"/>
                </a:solidFill>
                <a:round/>
                <a:headEnd/>
                <a:tailEnd/>
              </a:ln>
            </p:spPr>
            <p:txBody>
              <a:bodyPr/>
              <a:lstStyle/>
              <a:p>
                <a:endParaRPr lang="en-US" sz="1350" dirty="0"/>
              </a:p>
            </p:txBody>
          </p:sp>
          <p:sp>
            <p:nvSpPr>
              <p:cNvPr id="113" name="Oval 1255">
                <a:extLst>
                  <a:ext uri="{FF2B5EF4-FFF2-40B4-BE49-F238E27FC236}">
                    <a16:creationId xmlns:a16="http://schemas.microsoft.com/office/drawing/2014/main" id="{56512F04-91DA-4104-87B3-35B2F66AEF9D}"/>
                  </a:ext>
                </a:extLst>
              </p:cNvPr>
              <p:cNvSpPr>
                <a:spLocks noChangeArrowheads="1"/>
              </p:cNvSpPr>
              <p:nvPr/>
            </p:nvSpPr>
            <p:spPr bwMode="auto">
              <a:xfrm>
                <a:off x="5332738" y="2402045"/>
                <a:ext cx="73025" cy="20639"/>
              </a:xfrm>
              <a:prstGeom prst="ellipse">
                <a:avLst/>
              </a:prstGeom>
              <a:noFill/>
              <a:ln w="6350" cap="rnd">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14" name="Rectangle 1256">
                <a:extLst>
                  <a:ext uri="{FF2B5EF4-FFF2-40B4-BE49-F238E27FC236}">
                    <a16:creationId xmlns:a16="http://schemas.microsoft.com/office/drawing/2014/main" id="{1B851B1D-BF82-4452-B8C4-79EF13787BFD}"/>
                  </a:ext>
                </a:extLst>
              </p:cNvPr>
              <p:cNvSpPr>
                <a:spLocks noChangeArrowheads="1"/>
              </p:cNvSpPr>
              <p:nvPr/>
            </p:nvSpPr>
            <p:spPr bwMode="auto">
              <a:xfrm>
                <a:off x="5332738" y="2409983"/>
                <a:ext cx="73025" cy="339737"/>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15" name="Freeform 1257">
                <a:extLst>
                  <a:ext uri="{FF2B5EF4-FFF2-40B4-BE49-F238E27FC236}">
                    <a16:creationId xmlns:a16="http://schemas.microsoft.com/office/drawing/2014/main" id="{C53B1733-61AE-43AD-8086-5C28D209FF91}"/>
                  </a:ext>
                </a:extLst>
              </p:cNvPr>
              <p:cNvSpPr>
                <a:spLocks/>
              </p:cNvSpPr>
              <p:nvPr/>
            </p:nvSpPr>
            <p:spPr bwMode="auto">
              <a:xfrm>
                <a:off x="5345437" y="2675105"/>
                <a:ext cx="76200" cy="77790"/>
              </a:xfrm>
              <a:custGeom>
                <a:avLst/>
                <a:gdLst>
                  <a:gd name="T0" fmla="*/ 0 w 48"/>
                  <a:gd name="T1" fmla="*/ 0 h 49"/>
                  <a:gd name="T2" fmla="*/ 18 w 48"/>
                  <a:gd name="T3" fmla="*/ 4 h 49"/>
                  <a:gd name="T4" fmla="*/ 18 w 48"/>
                  <a:gd name="T5" fmla="*/ 10 h 49"/>
                  <a:gd name="T6" fmla="*/ 36 w 48"/>
                  <a:gd name="T7" fmla="*/ 13 h 49"/>
                  <a:gd name="T8" fmla="*/ 36 w 48"/>
                  <a:gd name="T9" fmla="*/ 8 h 49"/>
                  <a:gd name="T10" fmla="*/ 48 w 48"/>
                  <a:gd name="T11" fmla="*/ 10 h 49"/>
                  <a:gd name="T12" fmla="*/ 48 w 48"/>
                  <a:gd name="T13" fmla="*/ 45 h 49"/>
                  <a:gd name="T14" fmla="*/ 0 w 48"/>
                  <a:gd name="T15" fmla="*/ 49 h 49"/>
                  <a:gd name="T16" fmla="*/ 0 w 48"/>
                  <a:gd name="T17" fmla="*/ 0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9"/>
                  <a:gd name="T29" fmla="*/ 48 w 48"/>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9">
                    <a:moveTo>
                      <a:pt x="0" y="0"/>
                    </a:moveTo>
                    <a:lnTo>
                      <a:pt x="18" y="4"/>
                    </a:lnTo>
                    <a:lnTo>
                      <a:pt x="18" y="10"/>
                    </a:lnTo>
                    <a:lnTo>
                      <a:pt x="36" y="13"/>
                    </a:lnTo>
                    <a:lnTo>
                      <a:pt x="36" y="8"/>
                    </a:lnTo>
                    <a:lnTo>
                      <a:pt x="48" y="10"/>
                    </a:lnTo>
                    <a:lnTo>
                      <a:pt x="48" y="45"/>
                    </a:lnTo>
                    <a:lnTo>
                      <a:pt x="0" y="49"/>
                    </a:lnTo>
                    <a:lnTo>
                      <a:pt x="0" y="0"/>
                    </a:lnTo>
                    <a:close/>
                  </a:path>
                </a:pathLst>
              </a:custGeom>
              <a:noFill/>
              <a:ln w="6350" cap="rnd">
                <a:solidFill>
                  <a:srgbClr val="000000"/>
                </a:solidFill>
                <a:round/>
                <a:headEnd/>
                <a:tailEnd/>
              </a:ln>
            </p:spPr>
            <p:txBody>
              <a:bodyPr/>
              <a:lstStyle/>
              <a:p>
                <a:endParaRPr lang="en-US" sz="1350" dirty="0"/>
              </a:p>
            </p:txBody>
          </p:sp>
          <p:sp>
            <p:nvSpPr>
              <p:cNvPr id="116" name="Freeform 1258">
                <a:extLst>
                  <a:ext uri="{FF2B5EF4-FFF2-40B4-BE49-F238E27FC236}">
                    <a16:creationId xmlns:a16="http://schemas.microsoft.com/office/drawing/2014/main" id="{C3757CD1-4D2B-4510-87D3-BB9E758C7BC0}"/>
                  </a:ext>
                </a:extLst>
              </p:cNvPr>
              <p:cNvSpPr>
                <a:spLocks/>
              </p:cNvSpPr>
              <p:nvPr/>
            </p:nvSpPr>
            <p:spPr bwMode="auto">
              <a:xfrm>
                <a:off x="5345437" y="2702094"/>
                <a:ext cx="33338" cy="50802"/>
              </a:xfrm>
              <a:custGeom>
                <a:avLst/>
                <a:gdLst>
                  <a:gd name="T0" fmla="*/ 0 w 21"/>
                  <a:gd name="T1" fmla="*/ 0 h 32"/>
                  <a:gd name="T2" fmla="*/ 21 w 21"/>
                  <a:gd name="T3" fmla="*/ 5 h 32"/>
                  <a:gd name="T4" fmla="*/ 21 w 21"/>
                  <a:gd name="T5" fmla="*/ 31 h 32"/>
                  <a:gd name="T6" fmla="*/ 18 w 21"/>
                  <a:gd name="T7" fmla="*/ 32 h 32"/>
                  <a:gd name="T8" fmla="*/ 18 w 21"/>
                  <a:gd name="T9" fmla="*/ 5 h 32"/>
                  <a:gd name="T10" fmla="*/ 0 w 21"/>
                  <a:gd name="T11" fmla="*/ 2 h 32"/>
                  <a:gd name="T12" fmla="*/ 0 w 21"/>
                  <a:gd name="T13" fmla="*/ 0 h 32"/>
                  <a:gd name="T14" fmla="*/ 0 60000 65536"/>
                  <a:gd name="T15" fmla="*/ 0 60000 65536"/>
                  <a:gd name="T16" fmla="*/ 0 60000 65536"/>
                  <a:gd name="T17" fmla="*/ 0 60000 65536"/>
                  <a:gd name="T18" fmla="*/ 0 60000 65536"/>
                  <a:gd name="T19" fmla="*/ 0 60000 65536"/>
                  <a:gd name="T20" fmla="*/ 0 60000 65536"/>
                  <a:gd name="T21" fmla="*/ 0 w 21"/>
                  <a:gd name="T22" fmla="*/ 0 h 32"/>
                  <a:gd name="T23" fmla="*/ 21 w 21"/>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32">
                    <a:moveTo>
                      <a:pt x="0" y="0"/>
                    </a:moveTo>
                    <a:lnTo>
                      <a:pt x="21" y="5"/>
                    </a:lnTo>
                    <a:lnTo>
                      <a:pt x="21" y="31"/>
                    </a:lnTo>
                    <a:lnTo>
                      <a:pt x="18" y="32"/>
                    </a:lnTo>
                    <a:lnTo>
                      <a:pt x="18" y="5"/>
                    </a:lnTo>
                    <a:lnTo>
                      <a:pt x="0" y="2"/>
                    </a:lnTo>
                    <a:lnTo>
                      <a:pt x="0" y="0"/>
                    </a:lnTo>
                    <a:close/>
                  </a:path>
                </a:pathLst>
              </a:custGeom>
              <a:noFill/>
              <a:ln w="6350" cap="rnd">
                <a:solidFill>
                  <a:srgbClr val="000000"/>
                </a:solidFill>
                <a:round/>
                <a:headEnd/>
                <a:tailEnd/>
              </a:ln>
            </p:spPr>
            <p:txBody>
              <a:bodyPr/>
              <a:lstStyle/>
              <a:p>
                <a:endParaRPr lang="en-US" sz="1350" dirty="0"/>
              </a:p>
            </p:txBody>
          </p:sp>
          <p:sp>
            <p:nvSpPr>
              <p:cNvPr id="117" name="Freeform 1259">
                <a:extLst>
                  <a:ext uri="{FF2B5EF4-FFF2-40B4-BE49-F238E27FC236}">
                    <a16:creationId xmlns:a16="http://schemas.microsoft.com/office/drawing/2014/main" id="{C0BA2FA6-3773-4C68-BD8B-93CC00558FC4}"/>
                  </a:ext>
                </a:extLst>
              </p:cNvPr>
              <p:cNvSpPr>
                <a:spLocks/>
              </p:cNvSpPr>
              <p:nvPr/>
            </p:nvSpPr>
            <p:spPr bwMode="auto">
              <a:xfrm>
                <a:off x="5296224" y="2625891"/>
                <a:ext cx="77788" cy="133355"/>
              </a:xfrm>
              <a:custGeom>
                <a:avLst/>
                <a:gdLst>
                  <a:gd name="T0" fmla="*/ 31 w 49"/>
                  <a:gd name="T1" fmla="*/ 0 h 84"/>
                  <a:gd name="T2" fmla="*/ 31 w 49"/>
                  <a:gd name="T3" fmla="*/ 4 h 84"/>
                  <a:gd name="T4" fmla="*/ 0 w 49"/>
                  <a:gd name="T5" fmla="*/ 0 h 84"/>
                  <a:gd name="T6" fmla="*/ 0 w 49"/>
                  <a:gd name="T7" fmla="*/ 84 h 84"/>
                  <a:gd name="T8" fmla="*/ 31 w 49"/>
                  <a:gd name="T9" fmla="*/ 81 h 84"/>
                  <a:gd name="T10" fmla="*/ 31 w 49"/>
                  <a:gd name="T11" fmla="*/ 17 h 84"/>
                  <a:gd name="T12" fmla="*/ 49 w 49"/>
                  <a:gd name="T13" fmla="*/ 19 h 84"/>
                  <a:gd name="T14" fmla="*/ 49 w 49"/>
                  <a:gd name="T15" fmla="*/ 1 h 84"/>
                  <a:gd name="T16" fmla="*/ 31 w 49"/>
                  <a:gd name="T17" fmla="*/ 0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84"/>
                  <a:gd name="T29" fmla="*/ 49 w 49"/>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84">
                    <a:moveTo>
                      <a:pt x="31" y="0"/>
                    </a:moveTo>
                    <a:lnTo>
                      <a:pt x="31" y="4"/>
                    </a:lnTo>
                    <a:lnTo>
                      <a:pt x="0" y="0"/>
                    </a:lnTo>
                    <a:lnTo>
                      <a:pt x="0" y="84"/>
                    </a:lnTo>
                    <a:lnTo>
                      <a:pt x="31" y="81"/>
                    </a:lnTo>
                    <a:lnTo>
                      <a:pt x="31" y="17"/>
                    </a:lnTo>
                    <a:lnTo>
                      <a:pt x="49" y="19"/>
                    </a:lnTo>
                    <a:lnTo>
                      <a:pt x="49" y="1"/>
                    </a:lnTo>
                    <a:lnTo>
                      <a:pt x="31" y="0"/>
                    </a:lnTo>
                    <a:close/>
                  </a:path>
                </a:pathLst>
              </a:custGeom>
              <a:noFill/>
              <a:ln w="6350" cap="rnd">
                <a:solidFill>
                  <a:srgbClr val="000000"/>
                </a:solidFill>
                <a:round/>
                <a:headEnd/>
                <a:tailEnd/>
              </a:ln>
            </p:spPr>
            <p:txBody>
              <a:bodyPr/>
              <a:lstStyle/>
              <a:p>
                <a:endParaRPr lang="en-US" sz="1350" dirty="0"/>
              </a:p>
            </p:txBody>
          </p:sp>
          <p:sp>
            <p:nvSpPr>
              <p:cNvPr id="118" name="Freeform 1260">
                <a:extLst>
                  <a:ext uri="{FF2B5EF4-FFF2-40B4-BE49-F238E27FC236}">
                    <a16:creationId xmlns:a16="http://schemas.microsoft.com/office/drawing/2014/main" id="{AFE9E7F9-5E26-4A44-87E5-DEFDFE0F037D}"/>
                  </a:ext>
                </a:extLst>
              </p:cNvPr>
              <p:cNvSpPr>
                <a:spLocks/>
              </p:cNvSpPr>
              <p:nvPr/>
            </p:nvSpPr>
            <p:spPr bwMode="auto">
              <a:xfrm>
                <a:off x="5226375" y="2676693"/>
                <a:ext cx="63500" cy="28576"/>
              </a:xfrm>
              <a:custGeom>
                <a:avLst/>
                <a:gdLst>
                  <a:gd name="T0" fmla="*/ 0 w 40"/>
                  <a:gd name="T1" fmla="*/ 0 h 18"/>
                  <a:gd name="T2" fmla="*/ 26 w 40"/>
                  <a:gd name="T3" fmla="*/ 0 h 18"/>
                  <a:gd name="T4" fmla="*/ 40 w 40"/>
                  <a:gd name="T5" fmla="*/ 18 h 18"/>
                  <a:gd name="T6" fmla="*/ 14 w 40"/>
                  <a:gd name="T7" fmla="*/ 18 h 18"/>
                  <a:gd name="T8" fmla="*/ 0 w 40"/>
                  <a:gd name="T9" fmla="*/ 0 h 18"/>
                  <a:gd name="T10" fmla="*/ 0 60000 65536"/>
                  <a:gd name="T11" fmla="*/ 0 60000 65536"/>
                  <a:gd name="T12" fmla="*/ 0 60000 65536"/>
                  <a:gd name="T13" fmla="*/ 0 60000 65536"/>
                  <a:gd name="T14" fmla="*/ 0 60000 65536"/>
                  <a:gd name="T15" fmla="*/ 0 w 40"/>
                  <a:gd name="T16" fmla="*/ 0 h 18"/>
                  <a:gd name="T17" fmla="*/ 40 w 40"/>
                  <a:gd name="T18" fmla="*/ 18 h 18"/>
                </a:gdLst>
                <a:ahLst/>
                <a:cxnLst>
                  <a:cxn ang="T10">
                    <a:pos x="T0" y="T1"/>
                  </a:cxn>
                  <a:cxn ang="T11">
                    <a:pos x="T2" y="T3"/>
                  </a:cxn>
                  <a:cxn ang="T12">
                    <a:pos x="T4" y="T5"/>
                  </a:cxn>
                  <a:cxn ang="T13">
                    <a:pos x="T6" y="T7"/>
                  </a:cxn>
                  <a:cxn ang="T14">
                    <a:pos x="T8" y="T9"/>
                  </a:cxn>
                </a:cxnLst>
                <a:rect l="T15" t="T16" r="T17" b="T18"/>
                <a:pathLst>
                  <a:path w="40" h="18">
                    <a:moveTo>
                      <a:pt x="0" y="0"/>
                    </a:moveTo>
                    <a:lnTo>
                      <a:pt x="26" y="0"/>
                    </a:lnTo>
                    <a:lnTo>
                      <a:pt x="40" y="18"/>
                    </a:lnTo>
                    <a:lnTo>
                      <a:pt x="14" y="18"/>
                    </a:lnTo>
                    <a:lnTo>
                      <a:pt x="0" y="0"/>
                    </a:lnTo>
                    <a:close/>
                  </a:path>
                </a:pathLst>
              </a:custGeom>
              <a:noFill/>
              <a:ln w="6350" cap="rnd">
                <a:solidFill>
                  <a:srgbClr val="000000"/>
                </a:solidFill>
                <a:round/>
                <a:headEnd/>
                <a:tailEnd/>
              </a:ln>
            </p:spPr>
            <p:txBody>
              <a:bodyPr/>
              <a:lstStyle/>
              <a:p>
                <a:endParaRPr lang="en-US" sz="1350" dirty="0"/>
              </a:p>
            </p:txBody>
          </p:sp>
          <p:sp>
            <p:nvSpPr>
              <p:cNvPr id="119" name="Freeform 1261">
                <a:extLst>
                  <a:ext uri="{FF2B5EF4-FFF2-40B4-BE49-F238E27FC236}">
                    <a16:creationId xmlns:a16="http://schemas.microsoft.com/office/drawing/2014/main" id="{E6049472-7310-4690-8D91-1AD9ED813F90}"/>
                  </a:ext>
                </a:extLst>
              </p:cNvPr>
              <p:cNvSpPr>
                <a:spLocks/>
              </p:cNvSpPr>
              <p:nvPr/>
            </p:nvSpPr>
            <p:spPr bwMode="auto">
              <a:xfrm>
                <a:off x="5226375" y="2625891"/>
                <a:ext cx="41275" cy="50802"/>
              </a:xfrm>
              <a:custGeom>
                <a:avLst/>
                <a:gdLst>
                  <a:gd name="T0" fmla="*/ 0 w 26"/>
                  <a:gd name="T1" fmla="*/ 32 h 32"/>
                  <a:gd name="T2" fmla="*/ 26 w 26"/>
                  <a:gd name="T3" fmla="*/ 32 h 32"/>
                  <a:gd name="T4" fmla="*/ 26 w 26"/>
                  <a:gd name="T5" fmla="*/ 0 h 32"/>
                  <a:gd name="T6" fmla="*/ 0 w 26"/>
                  <a:gd name="T7" fmla="*/ 1 h 32"/>
                  <a:gd name="T8" fmla="*/ 0 w 26"/>
                  <a:gd name="T9" fmla="*/ 32 h 32"/>
                  <a:gd name="T10" fmla="*/ 0 60000 65536"/>
                  <a:gd name="T11" fmla="*/ 0 60000 65536"/>
                  <a:gd name="T12" fmla="*/ 0 60000 65536"/>
                  <a:gd name="T13" fmla="*/ 0 60000 65536"/>
                  <a:gd name="T14" fmla="*/ 0 60000 65536"/>
                  <a:gd name="T15" fmla="*/ 0 w 26"/>
                  <a:gd name="T16" fmla="*/ 0 h 32"/>
                  <a:gd name="T17" fmla="*/ 26 w 26"/>
                  <a:gd name="T18" fmla="*/ 32 h 32"/>
                </a:gdLst>
                <a:ahLst/>
                <a:cxnLst>
                  <a:cxn ang="T10">
                    <a:pos x="T0" y="T1"/>
                  </a:cxn>
                  <a:cxn ang="T11">
                    <a:pos x="T2" y="T3"/>
                  </a:cxn>
                  <a:cxn ang="T12">
                    <a:pos x="T4" y="T5"/>
                  </a:cxn>
                  <a:cxn ang="T13">
                    <a:pos x="T6" y="T7"/>
                  </a:cxn>
                  <a:cxn ang="T14">
                    <a:pos x="T8" y="T9"/>
                  </a:cxn>
                </a:cxnLst>
                <a:rect l="T15" t="T16" r="T17" b="T18"/>
                <a:pathLst>
                  <a:path w="26" h="32">
                    <a:moveTo>
                      <a:pt x="0" y="32"/>
                    </a:moveTo>
                    <a:lnTo>
                      <a:pt x="26" y="32"/>
                    </a:lnTo>
                    <a:lnTo>
                      <a:pt x="26" y="0"/>
                    </a:lnTo>
                    <a:lnTo>
                      <a:pt x="0" y="1"/>
                    </a:lnTo>
                    <a:lnTo>
                      <a:pt x="0" y="32"/>
                    </a:lnTo>
                    <a:close/>
                  </a:path>
                </a:pathLst>
              </a:custGeom>
              <a:noFill/>
              <a:ln w="6350" cap="rnd">
                <a:solidFill>
                  <a:srgbClr val="000000"/>
                </a:solidFill>
                <a:round/>
                <a:headEnd/>
                <a:tailEnd/>
              </a:ln>
            </p:spPr>
            <p:txBody>
              <a:bodyPr/>
              <a:lstStyle/>
              <a:p>
                <a:endParaRPr lang="en-US" sz="1350" dirty="0"/>
              </a:p>
            </p:txBody>
          </p:sp>
          <p:sp>
            <p:nvSpPr>
              <p:cNvPr id="120" name="Freeform 1262">
                <a:extLst>
                  <a:ext uri="{FF2B5EF4-FFF2-40B4-BE49-F238E27FC236}">
                    <a16:creationId xmlns:a16="http://schemas.microsoft.com/office/drawing/2014/main" id="{97FB7FBA-F0FD-4B04-BFB2-3B42715D67AA}"/>
                  </a:ext>
                </a:extLst>
              </p:cNvPr>
              <p:cNvSpPr>
                <a:spLocks/>
              </p:cNvSpPr>
              <p:nvPr/>
            </p:nvSpPr>
            <p:spPr bwMode="auto">
              <a:xfrm>
                <a:off x="5267650" y="2625891"/>
                <a:ext cx="22225" cy="79378"/>
              </a:xfrm>
              <a:custGeom>
                <a:avLst/>
                <a:gdLst>
                  <a:gd name="T0" fmla="*/ 0 w 14"/>
                  <a:gd name="T1" fmla="*/ 0 h 50"/>
                  <a:gd name="T2" fmla="*/ 0 w 14"/>
                  <a:gd name="T3" fmla="*/ 32 h 50"/>
                  <a:gd name="T4" fmla="*/ 14 w 14"/>
                  <a:gd name="T5" fmla="*/ 50 h 50"/>
                  <a:gd name="T6" fmla="*/ 14 w 14"/>
                  <a:gd name="T7" fmla="*/ 1 h 50"/>
                  <a:gd name="T8" fmla="*/ 0 w 14"/>
                  <a:gd name="T9" fmla="*/ 0 h 50"/>
                  <a:gd name="T10" fmla="*/ 0 60000 65536"/>
                  <a:gd name="T11" fmla="*/ 0 60000 65536"/>
                  <a:gd name="T12" fmla="*/ 0 60000 65536"/>
                  <a:gd name="T13" fmla="*/ 0 60000 65536"/>
                  <a:gd name="T14" fmla="*/ 0 60000 65536"/>
                  <a:gd name="T15" fmla="*/ 0 w 14"/>
                  <a:gd name="T16" fmla="*/ 0 h 50"/>
                  <a:gd name="T17" fmla="*/ 14 w 14"/>
                  <a:gd name="T18" fmla="*/ 50 h 50"/>
                </a:gdLst>
                <a:ahLst/>
                <a:cxnLst>
                  <a:cxn ang="T10">
                    <a:pos x="T0" y="T1"/>
                  </a:cxn>
                  <a:cxn ang="T11">
                    <a:pos x="T2" y="T3"/>
                  </a:cxn>
                  <a:cxn ang="T12">
                    <a:pos x="T4" y="T5"/>
                  </a:cxn>
                  <a:cxn ang="T13">
                    <a:pos x="T6" y="T7"/>
                  </a:cxn>
                  <a:cxn ang="T14">
                    <a:pos x="T8" y="T9"/>
                  </a:cxn>
                </a:cxnLst>
                <a:rect l="T15" t="T16" r="T17" b="T18"/>
                <a:pathLst>
                  <a:path w="14" h="50">
                    <a:moveTo>
                      <a:pt x="0" y="0"/>
                    </a:moveTo>
                    <a:lnTo>
                      <a:pt x="0" y="32"/>
                    </a:lnTo>
                    <a:lnTo>
                      <a:pt x="14" y="50"/>
                    </a:lnTo>
                    <a:lnTo>
                      <a:pt x="14" y="1"/>
                    </a:lnTo>
                    <a:lnTo>
                      <a:pt x="0" y="0"/>
                    </a:lnTo>
                    <a:close/>
                  </a:path>
                </a:pathLst>
              </a:custGeom>
              <a:noFill/>
              <a:ln w="6350" cap="rnd">
                <a:solidFill>
                  <a:srgbClr val="000000"/>
                </a:solidFill>
                <a:round/>
                <a:headEnd/>
                <a:tailEnd/>
              </a:ln>
            </p:spPr>
            <p:txBody>
              <a:bodyPr/>
              <a:lstStyle/>
              <a:p>
                <a:endParaRPr lang="en-US" sz="1350" dirty="0"/>
              </a:p>
            </p:txBody>
          </p:sp>
          <p:sp>
            <p:nvSpPr>
              <p:cNvPr id="121" name="Rectangle 1263">
                <a:extLst>
                  <a:ext uri="{FF2B5EF4-FFF2-40B4-BE49-F238E27FC236}">
                    <a16:creationId xmlns:a16="http://schemas.microsoft.com/office/drawing/2014/main" id="{45F8F8E3-C827-49EE-B3AF-A575B0B835AC}"/>
                  </a:ext>
                </a:extLst>
              </p:cNvPr>
              <p:cNvSpPr>
                <a:spLocks noChangeArrowheads="1"/>
              </p:cNvSpPr>
              <p:nvPr/>
            </p:nvSpPr>
            <p:spPr bwMode="auto">
              <a:xfrm>
                <a:off x="5248600" y="2744958"/>
                <a:ext cx="4445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22" name="Freeform 1264">
                <a:extLst>
                  <a:ext uri="{FF2B5EF4-FFF2-40B4-BE49-F238E27FC236}">
                    <a16:creationId xmlns:a16="http://schemas.microsoft.com/office/drawing/2014/main" id="{16D7C4E0-9C76-4CED-982E-73E8C5502A3E}"/>
                  </a:ext>
                </a:extLst>
              </p:cNvPr>
              <p:cNvSpPr>
                <a:spLocks/>
              </p:cNvSpPr>
              <p:nvPr/>
            </p:nvSpPr>
            <p:spPr bwMode="auto">
              <a:xfrm>
                <a:off x="5248600" y="2744958"/>
                <a:ext cx="33338" cy="15876"/>
              </a:xfrm>
              <a:custGeom>
                <a:avLst/>
                <a:gdLst>
                  <a:gd name="T0" fmla="*/ 0 w 21"/>
                  <a:gd name="T1" fmla="*/ 0 h 10"/>
                  <a:gd name="T2" fmla="*/ 21 w 21"/>
                  <a:gd name="T3" fmla="*/ 10 h 10"/>
                  <a:gd name="T4" fmla="*/ 21 w 21"/>
                  <a:gd name="T5" fmla="*/ 0 h 10"/>
                  <a:gd name="T6" fmla="*/ 0 w 21"/>
                  <a:gd name="T7" fmla="*/ 10 h 10"/>
                  <a:gd name="T8" fmla="*/ 0 60000 65536"/>
                  <a:gd name="T9" fmla="*/ 0 60000 65536"/>
                  <a:gd name="T10" fmla="*/ 0 60000 65536"/>
                  <a:gd name="T11" fmla="*/ 0 60000 65536"/>
                  <a:gd name="T12" fmla="*/ 0 w 21"/>
                  <a:gd name="T13" fmla="*/ 0 h 10"/>
                  <a:gd name="T14" fmla="*/ 21 w 21"/>
                  <a:gd name="T15" fmla="*/ 10 h 10"/>
                </a:gdLst>
                <a:ahLst/>
                <a:cxnLst>
                  <a:cxn ang="T8">
                    <a:pos x="T0" y="T1"/>
                  </a:cxn>
                  <a:cxn ang="T9">
                    <a:pos x="T2" y="T3"/>
                  </a:cxn>
                  <a:cxn ang="T10">
                    <a:pos x="T4" y="T5"/>
                  </a:cxn>
                  <a:cxn ang="T11">
                    <a:pos x="T6" y="T7"/>
                  </a:cxn>
                </a:cxnLst>
                <a:rect l="T12" t="T13" r="T14" b="T15"/>
                <a:pathLst>
                  <a:path w="21" h="10">
                    <a:moveTo>
                      <a:pt x="0" y="0"/>
                    </a:moveTo>
                    <a:lnTo>
                      <a:pt x="21" y="10"/>
                    </a:lnTo>
                    <a:lnTo>
                      <a:pt x="21" y="0"/>
                    </a:lnTo>
                    <a:lnTo>
                      <a:pt x="0" y="10"/>
                    </a:lnTo>
                  </a:path>
                </a:pathLst>
              </a:custGeom>
              <a:noFill/>
              <a:ln w="6350" cap="rnd">
                <a:solidFill>
                  <a:srgbClr val="000000"/>
                </a:solidFill>
                <a:round/>
                <a:headEnd/>
                <a:tailEnd/>
              </a:ln>
            </p:spPr>
            <p:txBody>
              <a:bodyPr/>
              <a:lstStyle/>
              <a:p>
                <a:endParaRPr lang="en-US" sz="1350" dirty="0"/>
              </a:p>
            </p:txBody>
          </p:sp>
          <p:sp>
            <p:nvSpPr>
              <p:cNvPr id="123" name="Line 1265">
                <a:extLst>
                  <a:ext uri="{FF2B5EF4-FFF2-40B4-BE49-F238E27FC236}">
                    <a16:creationId xmlns:a16="http://schemas.microsoft.com/office/drawing/2014/main" id="{5053AD7C-4DE0-415B-96BE-7CEB8FE6DB02}"/>
                  </a:ext>
                </a:extLst>
              </p:cNvPr>
              <p:cNvSpPr>
                <a:spLocks noChangeShapeType="1"/>
              </p:cNvSpPr>
              <p:nvPr/>
            </p:nvSpPr>
            <p:spPr bwMode="auto">
              <a:xfrm>
                <a:off x="5234312" y="2744958"/>
                <a:ext cx="1588" cy="15876"/>
              </a:xfrm>
              <a:prstGeom prst="line">
                <a:avLst/>
              </a:prstGeom>
              <a:noFill/>
              <a:ln w="6350" cap="rnd">
                <a:solidFill>
                  <a:srgbClr val="000000"/>
                </a:solidFill>
                <a:round/>
                <a:headEnd/>
                <a:tailEnd/>
              </a:ln>
            </p:spPr>
            <p:txBody>
              <a:bodyPr/>
              <a:lstStyle/>
              <a:p>
                <a:endParaRPr lang="en-US" sz="1350" dirty="0"/>
              </a:p>
            </p:txBody>
          </p:sp>
          <p:sp>
            <p:nvSpPr>
              <p:cNvPr id="124" name="Line 1266">
                <a:extLst>
                  <a:ext uri="{FF2B5EF4-FFF2-40B4-BE49-F238E27FC236}">
                    <a16:creationId xmlns:a16="http://schemas.microsoft.com/office/drawing/2014/main" id="{11A2A2DE-D161-406B-A1E3-59A01480600C}"/>
                  </a:ext>
                </a:extLst>
              </p:cNvPr>
              <p:cNvSpPr>
                <a:spLocks noChangeShapeType="1"/>
              </p:cNvSpPr>
              <p:nvPr/>
            </p:nvSpPr>
            <p:spPr bwMode="auto">
              <a:xfrm>
                <a:off x="5262888" y="2744958"/>
                <a:ext cx="4763" cy="15876"/>
              </a:xfrm>
              <a:prstGeom prst="line">
                <a:avLst/>
              </a:prstGeom>
              <a:noFill/>
              <a:ln w="6350" cap="rnd">
                <a:solidFill>
                  <a:srgbClr val="000000"/>
                </a:solidFill>
                <a:round/>
                <a:headEnd/>
                <a:tailEnd/>
              </a:ln>
            </p:spPr>
            <p:txBody>
              <a:bodyPr/>
              <a:lstStyle/>
              <a:p>
                <a:endParaRPr lang="en-US" sz="1350" dirty="0"/>
              </a:p>
            </p:txBody>
          </p:sp>
          <p:sp>
            <p:nvSpPr>
              <p:cNvPr id="125" name="Freeform 1267">
                <a:extLst>
                  <a:ext uri="{FF2B5EF4-FFF2-40B4-BE49-F238E27FC236}">
                    <a16:creationId xmlns:a16="http://schemas.microsoft.com/office/drawing/2014/main" id="{46166569-2272-44C1-A6C0-F9E2736FD280}"/>
                  </a:ext>
                </a:extLst>
              </p:cNvPr>
              <p:cNvSpPr>
                <a:spLocks/>
              </p:cNvSpPr>
              <p:nvPr/>
            </p:nvSpPr>
            <p:spPr bwMode="auto">
              <a:xfrm>
                <a:off x="5393063" y="2702094"/>
                <a:ext cx="28574" cy="58740"/>
              </a:xfrm>
              <a:custGeom>
                <a:avLst/>
                <a:gdLst>
                  <a:gd name="T0" fmla="*/ 0 w 18"/>
                  <a:gd name="T1" fmla="*/ 7 h 37"/>
                  <a:gd name="T2" fmla="*/ 0 w 18"/>
                  <a:gd name="T3" fmla="*/ 5 h 37"/>
                  <a:gd name="T4" fmla="*/ 0 w 18"/>
                  <a:gd name="T5" fmla="*/ 2 h 37"/>
                  <a:gd name="T6" fmla="*/ 6 w 18"/>
                  <a:gd name="T7" fmla="*/ 2 h 37"/>
                  <a:gd name="T8" fmla="*/ 6 w 18"/>
                  <a:gd name="T9" fmla="*/ 0 h 37"/>
                  <a:gd name="T10" fmla="*/ 9 w 18"/>
                  <a:gd name="T11" fmla="*/ 0 h 37"/>
                  <a:gd name="T12" fmla="*/ 14 w 18"/>
                  <a:gd name="T13" fmla="*/ 0 h 37"/>
                  <a:gd name="T14" fmla="*/ 14 w 18"/>
                  <a:gd name="T15" fmla="*/ 2 h 37"/>
                  <a:gd name="T16" fmla="*/ 18 w 18"/>
                  <a:gd name="T17" fmla="*/ 2 h 37"/>
                  <a:gd name="T18" fmla="*/ 18 w 18"/>
                  <a:gd name="T19" fmla="*/ 5 h 37"/>
                  <a:gd name="T20" fmla="*/ 18 w 18"/>
                  <a:gd name="T21" fmla="*/ 7 h 37"/>
                  <a:gd name="T22" fmla="*/ 14 w 18"/>
                  <a:gd name="T23" fmla="*/ 7 h 37"/>
                  <a:gd name="T24" fmla="*/ 14 w 18"/>
                  <a:gd name="T25" fmla="*/ 5 h 37"/>
                  <a:gd name="T26" fmla="*/ 14 w 18"/>
                  <a:gd name="T27" fmla="*/ 2 h 37"/>
                  <a:gd name="T28" fmla="*/ 9 w 18"/>
                  <a:gd name="T29" fmla="*/ 2 h 37"/>
                  <a:gd name="T30" fmla="*/ 6 w 18"/>
                  <a:gd name="T31" fmla="*/ 2 h 37"/>
                  <a:gd name="T32" fmla="*/ 6 w 18"/>
                  <a:gd name="T33" fmla="*/ 5 h 37"/>
                  <a:gd name="T34" fmla="*/ 6 w 18"/>
                  <a:gd name="T35" fmla="*/ 7 h 37"/>
                  <a:gd name="T36" fmla="*/ 6 w 18"/>
                  <a:gd name="T37" fmla="*/ 37 h 37"/>
                  <a:gd name="T38" fmla="*/ 0 w 18"/>
                  <a:gd name="T39" fmla="*/ 37 h 37"/>
                  <a:gd name="T40" fmla="*/ 0 w 18"/>
                  <a:gd name="T41" fmla="*/ 7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
                  <a:gd name="T64" fmla="*/ 0 h 37"/>
                  <a:gd name="T65" fmla="*/ 18 w 18"/>
                  <a:gd name="T66" fmla="*/ 37 h 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 h="37">
                    <a:moveTo>
                      <a:pt x="0" y="7"/>
                    </a:moveTo>
                    <a:lnTo>
                      <a:pt x="0" y="5"/>
                    </a:lnTo>
                    <a:lnTo>
                      <a:pt x="0" y="2"/>
                    </a:lnTo>
                    <a:lnTo>
                      <a:pt x="6" y="2"/>
                    </a:lnTo>
                    <a:lnTo>
                      <a:pt x="6" y="0"/>
                    </a:lnTo>
                    <a:lnTo>
                      <a:pt x="9" y="0"/>
                    </a:lnTo>
                    <a:lnTo>
                      <a:pt x="14" y="0"/>
                    </a:lnTo>
                    <a:lnTo>
                      <a:pt x="14" y="2"/>
                    </a:lnTo>
                    <a:lnTo>
                      <a:pt x="18" y="2"/>
                    </a:lnTo>
                    <a:lnTo>
                      <a:pt x="18" y="5"/>
                    </a:lnTo>
                    <a:lnTo>
                      <a:pt x="18" y="7"/>
                    </a:lnTo>
                    <a:lnTo>
                      <a:pt x="14" y="7"/>
                    </a:lnTo>
                    <a:lnTo>
                      <a:pt x="14" y="5"/>
                    </a:lnTo>
                    <a:lnTo>
                      <a:pt x="14" y="2"/>
                    </a:lnTo>
                    <a:lnTo>
                      <a:pt x="9" y="2"/>
                    </a:lnTo>
                    <a:lnTo>
                      <a:pt x="6" y="2"/>
                    </a:lnTo>
                    <a:lnTo>
                      <a:pt x="6" y="5"/>
                    </a:lnTo>
                    <a:lnTo>
                      <a:pt x="6" y="7"/>
                    </a:lnTo>
                    <a:lnTo>
                      <a:pt x="6" y="37"/>
                    </a:lnTo>
                    <a:lnTo>
                      <a:pt x="0" y="37"/>
                    </a:lnTo>
                    <a:lnTo>
                      <a:pt x="0" y="7"/>
                    </a:lnTo>
                    <a:close/>
                  </a:path>
                </a:pathLst>
              </a:custGeom>
              <a:noFill/>
              <a:ln w="6350" cap="rnd">
                <a:solidFill>
                  <a:srgbClr val="000000"/>
                </a:solidFill>
                <a:round/>
                <a:headEnd/>
                <a:tailEnd/>
              </a:ln>
            </p:spPr>
            <p:txBody>
              <a:bodyPr/>
              <a:lstStyle/>
              <a:p>
                <a:endParaRPr lang="en-US" sz="1350" dirty="0"/>
              </a:p>
            </p:txBody>
          </p:sp>
          <p:sp>
            <p:nvSpPr>
              <p:cNvPr id="126" name="Rectangle 1268">
                <a:extLst>
                  <a:ext uri="{FF2B5EF4-FFF2-40B4-BE49-F238E27FC236}">
                    <a16:creationId xmlns:a16="http://schemas.microsoft.com/office/drawing/2014/main" id="{E47B2B01-D0BC-4918-9AE7-D7A0E64D2B66}"/>
                  </a:ext>
                </a:extLst>
              </p:cNvPr>
              <p:cNvSpPr>
                <a:spLocks noChangeArrowheads="1"/>
              </p:cNvSpPr>
              <p:nvPr/>
            </p:nvSpPr>
            <p:spPr bwMode="auto">
              <a:xfrm>
                <a:off x="5332738" y="2748133"/>
                <a:ext cx="444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27" name="Rectangle 1269">
                <a:extLst>
                  <a:ext uri="{FF2B5EF4-FFF2-40B4-BE49-F238E27FC236}">
                    <a16:creationId xmlns:a16="http://schemas.microsoft.com/office/drawing/2014/main" id="{729F30E0-F19D-4EBA-BCAA-8D410A2EEC50}"/>
                  </a:ext>
                </a:extLst>
              </p:cNvPr>
              <p:cNvSpPr>
                <a:spLocks noChangeArrowheads="1"/>
              </p:cNvSpPr>
              <p:nvPr/>
            </p:nvSpPr>
            <p:spPr bwMode="auto">
              <a:xfrm>
                <a:off x="5374013" y="2748133"/>
                <a:ext cx="17463"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28" name="Rectangle 1270">
                <a:extLst>
                  <a:ext uri="{FF2B5EF4-FFF2-40B4-BE49-F238E27FC236}">
                    <a16:creationId xmlns:a16="http://schemas.microsoft.com/office/drawing/2014/main" id="{36E74276-7C86-4336-956B-4F92C7C373A7}"/>
                  </a:ext>
                </a:extLst>
              </p:cNvPr>
              <p:cNvSpPr>
                <a:spLocks noChangeArrowheads="1"/>
              </p:cNvSpPr>
              <p:nvPr/>
            </p:nvSpPr>
            <p:spPr bwMode="auto">
              <a:xfrm>
                <a:off x="5326388" y="2751308"/>
                <a:ext cx="317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29" name="Freeform 1271">
                <a:extLst>
                  <a:ext uri="{FF2B5EF4-FFF2-40B4-BE49-F238E27FC236}">
                    <a16:creationId xmlns:a16="http://schemas.microsoft.com/office/drawing/2014/main" id="{8E3BF079-5E5B-4358-B3A8-EB6293E44A8B}"/>
                  </a:ext>
                </a:extLst>
              </p:cNvPr>
              <p:cNvSpPr>
                <a:spLocks/>
              </p:cNvSpPr>
              <p:nvPr/>
            </p:nvSpPr>
            <p:spPr bwMode="auto">
              <a:xfrm>
                <a:off x="5324800" y="2751308"/>
                <a:ext cx="20638" cy="9525"/>
              </a:xfrm>
              <a:custGeom>
                <a:avLst/>
                <a:gdLst>
                  <a:gd name="T0" fmla="*/ 0 w 13"/>
                  <a:gd name="T1" fmla="*/ 0 h 6"/>
                  <a:gd name="T2" fmla="*/ 13 w 13"/>
                  <a:gd name="T3" fmla="*/ 6 h 6"/>
                  <a:gd name="T4" fmla="*/ 13 w 13"/>
                  <a:gd name="T5" fmla="*/ 0 h 6"/>
                  <a:gd name="T6" fmla="*/ 0 w 13"/>
                  <a:gd name="T7" fmla="*/ 6 h 6"/>
                  <a:gd name="T8" fmla="*/ 0 60000 65536"/>
                  <a:gd name="T9" fmla="*/ 0 60000 65536"/>
                  <a:gd name="T10" fmla="*/ 0 60000 65536"/>
                  <a:gd name="T11" fmla="*/ 0 60000 65536"/>
                  <a:gd name="T12" fmla="*/ 0 w 13"/>
                  <a:gd name="T13" fmla="*/ 0 h 6"/>
                  <a:gd name="T14" fmla="*/ 13 w 13"/>
                  <a:gd name="T15" fmla="*/ 6 h 6"/>
                </a:gdLst>
                <a:ahLst/>
                <a:cxnLst>
                  <a:cxn ang="T8">
                    <a:pos x="T0" y="T1"/>
                  </a:cxn>
                  <a:cxn ang="T9">
                    <a:pos x="T2" y="T3"/>
                  </a:cxn>
                  <a:cxn ang="T10">
                    <a:pos x="T4" y="T5"/>
                  </a:cxn>
                  <a:cxn ang="T11">
                    <a:pos x="T6" y="T7"/>
                  </a:cxn>
                </a:cxnLst>
                <a:rect l="T12" t="T13" r="T14" b="T15"/>
                <a:pathLst>
                  <a:path w="13" h="6">
                    <a:moveTo>
                      <a:pt x="0" y="0"/>
                    </a:moveTo>
                    <a:lnTo>
                      <a:pt x="13" y="6"/>
                    </a:lnTo>
                    <a:lnTo>
                      <a:pt x="13" y="0"/>
                    </a:lnTo>
                    <a:lnTo>
                      <a:pt x="0" y="6"/>
                    </a:lnTo>
                  </a:path>
                </a:pathLst>
              </a:custGeom>
              <a:noFill/>
              <a:ln w="6350" cap="rnd">
                <a:solidFill>
                  <a:srgbClr val="000000"/>
                </a:solidFill>
                <a:round/>
                <a:headEnd/>
                <a:tailEnd/>
              </a:ln>
            </p:spPr>
            <p:txBody>
              <a:bodyPr/>
              <a:lstStyle/>
              <a:p>
                <a:endParaRPr lang="en-US" sz="1350" dirty="0"/>
              </a:p>
            </p:txBody>
          </p:sp>
          <p:sp>
            <p:nvSpPr>
              <p:cNvPr id="130" name="Rectangle 1272">
                <a:extLst>
                  <a:ext uri="{FF2B5EF4-FFF2-40B4-BE49-F238E27FC236}">
                    <a16:creationId xmlns:a16="http://schemas.microsoft.com/office/drawing/2014/main" id="{FA68F06D-71DC-4209-9707-CFE4A955BDAE}"/>
                  </a:ext>
                </a:extLst>
              </p:cNvPr>
              <p:cNvSpPr>
                <a:spLocks noChangeArrowheads="1"/>
              </p:cNvSpPr>
              <p:nvPr/>
            </p:nvSpPr>
            <p:spPr bwMode="auto">
              <a:xfrm>
                <a:off x="5326388" y="2741783"/>
                <a:ext cx="31750"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31" name="Freeform 1273">
                <a:extLst>
                  <a:ext uri="{FF2B5EF4-FFF2-40B4-BE49-F238E27FC236}">
                    <a16:creationId xmlns:a16="http://schemas.microsoft.com/office/drawing/2014/main" id="{355A5EEB-CC36-4C14-B6E5-5FC85BA937DE}"/>
                  </a:ext>
                </a:extLst>
              </p:cNvPr>
              <p:cNvSpPr>
                <a:spLocks/>
              </p:cNvSpPr>
              <p:nvPr/>
            </p:nvSpPr>
            <p:spPr bwMode="auto">
              <a:xfrm>
                <a:off x="5324800" y="2740196"/>
                <a:ext cx="20638" cy="11113"/>
              </a:xfrm>
              <a:custGeom>
                <a:avLst/>
                <a:gdLst>
                  <a:gd name="T0" fmla="*/ 0 w 13"/>
                  <a:gd name="T1" fmla="*/ 0 h 7"/>
                  <a:gd name="T2" fmla="*/ 13 w 13"/>
                  <a:gd name="T3" fmla="*/ 7 h 7"/>
                  <a:gd name="T4" fmla="*/ 13 w 13"/>
                  <a:gd name="T5" fmla="*/ 0 h 7"/>
                  <a:gd name="T6" fmla="*/ 0 w 13"/>
                  <a:gd name="T7" fmla="*/ 7 h 7"/>
                  <a:gd name="T8" fmla="*/ 0 60000 65536"/>
                  <a:gd name="T9" fmla="*/ 0 60000 65536"/>
                  <a:gd name="T10" fmla="*/ 0 60000 65536"/>
                  <a:gd name="T11" fmla="*/ 0 60000 65536"/>
                  <a:gd name="T12" fmla="*/ 0 w 13"/>
                  <a:gd name="T13" fmla="*/ 0 h 7"/>
                  <a:gd name="T14" fmla="*/ 13 w 13"/>
                  <a:gd name="T15" fmla="*/ 7 h 7"/>
                </a:gdLst>
                <a:ahLst/>
                <a:cxnLst>
                  <a:cxn ang="T8">
                    <a:pos x="T0" y="T1"/>
                  </a:cxn>
                  <a:cxn ang="T9">
                    <a:pos x="T2" y="T3"/>
                  </a:cxn>
                  <a:cxn ang="T10">
                    <a:pos x="T4" y="T5"/>
                  </a:cxn>
                  <a:cxn ang="T11">
                    <a:pos x="T6" y="T7"/>
                  </a:cxn>
                </a:cxnLst>
                <a:rect l="T12" t="T13" r="T14" b="T15"/>
                <a:pathLst>
                  <a:path w="13" h="7">
                    <a:moveTo>
                      <a:pt x="0" y="0"/>
                    </a:moveTo>
                    <a:lnTo>
                      <a:pt x="13" y="7"/>
                    </a:lnTo>
                    <a:lnTo>
                      <a:pt x="13" y="0"/>
                    </a:lnTo>
                    <a:lnTo>
                      <a:pt x="0" y="7"/>
                    </a:lnTo>
                  </a:path>
                </a:pathLst>
              </a:custGeom>
              <a:noFill/>
              <a:ln w="6350" cap="rnd">
                <a:solidFill>
                  <a:srgbClr val="000000"/>
                </a:solidFill>
                <a:round/>
                <a:headEnd/>
                <a:tailEnd/>
              </a:ln>
            </p:spPr>
            <p:txBody>
              <a:bodyPr/>
              <a:lstStyle/>
              <a:p>
                <a:endParaRPr lang="en-US" sz="1350" dirty="0"/>
              </a:p>
            </p:txBody>
          </p:sp>
          <p:sp>
            <p:nvSpPr>
              <p:cNvPr id="132" name="Rectangle 1274">
                <a:extLst>
                  <a:ext uri="{FF2B5EF4-FFF2-40B4-BE49-F238E27FC236}">
                    <a16:creationId xmlns:a16="http://schemas.microsoft.com/office/drawing/2014/main" id="{786C2CB0-ED4F-4FAE-9A59-05B5C2BC46D9}"/>
                  </a:ext>
                </a:extLst>
              </p:cNvPr>
              <p:cNvSpPr>
                <a:spLocks noChangeArrowheads="1"/>
              </p:cNvSpPr>
              <p:nvPr/>
            </p:nvSpPr>
            <p:spPr bwMode="auto">
              <a:xfrm>
                <a:off x="5326388" y="2733845"/>
                <a:ext cx="31750"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33" name="Freeform 1275">
                <a:extLst>
                  <a:ext uri="{FF2B5EF4-FFF2-40B4-BE49-F238E27FC236}">
                    <a16:creationId xmlns:a16="http://schemas.microsoft.com/office/drawing/2014/main" id="{49209E6C-2C94-4298-B6FA-8CDF5CA6BA40}"/>
                  </a:ext>
                </a:extLst>
              </p:cNvPr>
              <p:cNvSpPr>
                <a:spLocks/>
              </p:cNvSpPr>
              <p:nvPr/>
            </p:nvSpPr>
            <p:spPr bwMode="auto">
              <a:xfrm>
                <a:off x="5324800" y="2730670"/>
                <a:ext cx="20638" cy="9525"/>
              </a:xfrm>
              <a:custGeom>
                <a:avLst/>
                <a:gdLst>
                  <a:gd name="T0" fmla="*/ 0 w 13"/>
                  <a:gd name="T1" fmla="*/ 0 h 6"/>
                  <a:gd name="T2" fmla="*/ 13 w 13"/>
                  <a:gd name="T3" fmla="*/ 6 h 6"/>
                  <a:gd name="T4" fmla="*/ 13 w 13"/>
                  <a:gd name="T5" fmla="*/ 0 h 6"/>
                  <a:gd name="T6" fmla="*/ 0 w 13"/>
                  <a:gd name="T7" fmla="*/ 6 h 6"/>
                  <a:gd name="T8" fmla="*/ 0 60000 65536"/>
                  <a:gd name="T9" fmla="*/ 0 60000 65536"/>
                  <a:gd name="T10" fmla="*/ 0 60000 65536"/>
                  <a:gd name="T11" fmla="*/ 0 60000 65536"/>
                  <a:gd name="T12" fmla="*/ 0 w 13"/>
                  <a:gd name="T13" fmla="*/ 0 h 6"/>
                  <a:gd name="T14" fmla="*/ 13 w 13"/>
                  <a:gd name="T15" fmla="*/ 6 h 6"/>
                </a:gdLst>
                <a:ahLst/>
                <a:cxnLst>
                  <a:cxn ang="T8">
                    <a:pos x="T0" y="T1"/>
                  </a:cxn>
                  <a:cxn ang="T9">
                    <a:pos x="T2" y="T3"/>
                  </a:cxn>
                  <a:cxn ang="T10">
                    <a:pos x="T4" y="T5"/>
                  </a:cxn>
                  <a:cxn ang="T11">
                    <a:pos x="T6" y="T7"/>
                  </a:cxn>
                </a:cxnLst>
                <a:rect l="T12" t="T13" r="T14" b="T15"/>
                <a:pathLst>
                  <a:path w="13" h="6">
                    <a:moveTo>
                      <a:pt x="0" y="0"/>
                    </a:moveTo>
                    <a:lnTo>
                      <a:pt x="13" y="6"/>
                    </a:lnTo>
                    <a:lnTo>
                      <a:pt x="13" y="0"/>
                    </a:lnTo>
                    <a:lnTo>
                      <a:pt x="0" y="6"/>
                    </a:lnTo>
                  </a:path>
                </a:pathLst>
              </a:custGeom>
              <a:noFill/>
              <a:ln w="6350" cap="rnd">
                <a:solidFill>
                  <a:srgbClr val="000000"/>
                </a:solidFill>
                <a:round/>
                <a:headEnd/>
                <a:tailEnd/>
              </a:ln>
            </p:spPr>
            <p:txBody>
              <a:bodyPr/>
              <a:lstStyle/>
              <a:p>
                <a:endParaRPr lang="en-US" sz="1350" dirty="0"/>
              </a:p>
            </p:txBody>
          </p:sp>
          <p:sp>
            <p:nvSpPr>
              <p:cNvPr id="134" name="Rectangle 1276">
                <a:extLst>
                  <a:ext uri="{FF2B5EF4-FFF2-40B4-BE49-F238E27FC236}">
                    <a16:creationId xmlns:a16="http://schemas.microsoft.com/office/drawing/2014/main" id="{C4753B0C-0415-406D-AEF2-C7FDAB3B54B9}"/>
                  </a:ext>
                </a:extLst>
              </p:cNvPr>
              <p:cNvSpPr>
                <a:spLocks noChangeArrowheads="1"/>
              </p:cNvSpPr>
              <p:nvPr/>
            </p:nvSpPr>
            <p:spPr bwMode="auto">
              <a:xfrm>
                <a:off x="5326388" y="2724320"/>
                <a:ext cx="31750"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35" name="Freeform 1277">
                <a:extLst>
                  <a:ext uri="{FF2B5EF4-FFF2-40B4-BE49-F238E27FC236}">
                    <a16:creationId xmlns:a16="http://schemas.microsoft.com/office/drawing/2014/main" id="{4C6A1642-403C-4661-93A8-D200243FA0A5}"/>
                  </a:ext>
                </a:extLst>
              </p:cNvPr>
              <p:cNvSpPr>
                <a:spLocks/>
              </p:cNvSpPr>
              <p:nvPr/>
            </p:nvSpPr>
            <p:spPr bwMode="auto">
              <a:xfrm>
                <a:off x="5324800" y="2724320"/>
                <a:ext cx="20638" cy="6350"/>
              </a:xfrm>
              <a:custGeom>
                <a:avLst/>
                <a:gdLst>
                  <a:gd name="T0" fmla="*/ 0 w 13"/>
                  <a:gd name="T1" fmla="*/ 0 h 4"/>
                  <a:gd name="T2" fmla="*/ 13 w 13"/>
                  <a:gd name="T3" fmla="*/ 4 h 4"/>
                  <a:gd name="T4" fmla="*/ 13 w 13"/>
                  <a:gd name="T5" fmla="*/ 0 h 4"/>
                  <a:gd name="T6" fmla="*/ 0 w 13"/>
                  <a:gd name="T7" fmla="*/ 4 h 4"/>
                  <a:gd name="T8" fmla="*/ 0 60000 65536"/>
                  <a:gd name="T9" fmla="*/ 0 60000 65536"/>
                  <a:gd name="T10" fmla="*/ 0 60000 65536"/>
                  <a:gd name="T11" fmla="*/ 0 60000 65536"/>
                  <a:gd name="T12" fmla="*/ 0 w 13"/>
                  <a:gd name="T13" fmla="*/ 0 h 4"/>
                  <a:gd name="T14" fmla="*/ 13 w 13"/>
                  <a:gd name="T15" fmla="*/ 4 h 4"/>
                </a:gdLst>
                <a:ahLst/>
                <a:cxnLst>
                  <a:cxn ang="T8">
                    <a:pos x="T0" y="T1"/>
                  </a:cxn>
                  <a:cxn ang="T9">
                    <a:pos x="T2" y="T3"/>
                  </a:cxn>
                  <a:cxn ang="T10">
                    <a:pos x="T4" y="T5"/>
                  </a:cxn>
                  <a:cxn ang="T11">
                    <a:pos x="T6" y="T7"/>
                  </a:cxn>
                </a:cxnLst>
                <a:rect l="T12" t="T13" r="T14" b="T15"/>
                <a:pathLst>
                  <a:path w="13" h="4">
                    <a:moveTo>
                      <a:pt x="0" y="0"/>
                    </a:moveTo>
                    <a:lnTo>
                      <a:pt x="13" y="4"/>
                    </a:lnTo>
                    <a:lnTo>
                      <a:pt x="13" y="0"/>
                    </a:lnTo>
                    <a:lnTo>
                      <a:pt x="0" y="4"/>
                    </a:lnTo>
                  </a:path>
                </a:pathLst>
              </a:custGeom>
              <a:noFill/>
              <a:ln w="6350" cap="rnd">
                <a:solidFill>
                  <a:srgbClr val="000000"/>
                </a:solidFill>
                <a:round/>
                <a:headEnd/>
                <a:tailEnd/>
              </a:ln>
            </p:spPr>
            <p:txBody>
              <a:bodyPr/>
              <a:lstStyle/>
              <a:p>
                <a:endParaRPr lang="en-US" sz="1350" dirty="0"/>
              </a:p>
            </p:txBody>
          </p:sp>
          <p:sp>
            <p:nvSpPr>
              <p:cNvPr id="136" name="Rectangle 1278">
                <a:extLst>
                  <a:ext uri="{FF2B5EF4-FFF2-40B4-BE49-F238E27FC236}">
                    <a16:creationId xmlns:a16="http://schemas.microsoft.com/office/drawing/2014/main" id="{4A762CCC-E2AF-4B97-B516-3C1D37F85F78}"/>
                  </a:ext>
                </a:extLst>
              </p:cNvPr>
              <p:cNvSpPr>
                <a:spLocks noChangeArrowheads="1"/>
              </p:cNvSpPr>
              <p:nvPr/>
            </p:nvSpPr>
            <p:spPr bwMode="auto">
              <a:xfrm>
                <a:off x="5326388" y="2713207"/>
                <a:ext cx="317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37" name="Freeform 1279">
                <a:extLst>
                  <a:ext uri="{FF2B5EF4-FFF2-40B4-BE49-F238E27FC236}">
                    <a16:creationId xmlns:a16="http://schemas.microsoft.com/office/drawing/2014/main" id="{36CAB2F1-3848-42C5-AAD5-9FB205CE0B42}"/>
                  </a:ext>
                </a:extLst>
              </p:cNvPr>
              <p:cNvSpPr>
                <a:spLocks/>
              </p:cNvSpPr>
              <p:nvPr/>
            </p:nvSpPr>
            <p:spPr bwMode="auto">
              <a:xfrm>
                <a:off x="5324800" y="2711620"/>
                <a:ext cx="20638" cy="12700"/>
              </a:xfrm>
              <a:custGeom>
                <a:avLst/>
                <a:gdLst>
                  <a:gd name="T0" fmla="*/ 0 w 13"/>
                  <a:gd name="T1" fmla="*/ 0 h 8"/>
                  <a:gd name="T2" fmla="*/ 13 w 13"/>
                  <a:gd name="T3" fmla="*/ 8 h 8"/>
                  <a:gd name="T4" fmla="*/ 13 w 13"/>
                  <a:gd name="T5" fmla="*/ 0 h 8"/>
                  <a:gd name="T6" fmla="*/ 0 w 13"/>
                  <a:gd name="T7" fmla="*/ 8 h 8"/>
                  <a:gd name="T8" fmla="*/ 0 60000 65536"/>
                  <a:gd name="T9" fmla="*/ 0 60000 65536"/>
                  <a:gd name="T10" fmla="*/ 0 60000 65536"/>
                  <a:gd name="T11" fmla="*/ 0 60000 65536"/>
                  <a:gd name="T12" fmla="*/ 0 w 13"/>
                  <a:gd name="T13" fmla="*/ 0 h 8"/>
                  <a:gd name="T14" fmla="*/ 13 w 13"/>
                  <a:gd name="T15" fmla="*/ 8 h 8"/>
                </a:gdLst>
                <a:ahLst/>
                <a:cxnLst>
                  <a:cxn ang="T8">
                    <a:pos x="T0" y="T1"/>
                  </a:cxn>
                  <a:cxn ang="T9">
                    <a:pos x="T2" y="T3"/>
                  </a:cxn>
                  <a:cxn ang="T10">
                    <a:pos x="T4" y="T5"/>
                  </a:cxn>
                  <a:cxn ang="T11">
                    <a:pos x="T6" y="T7"/>
                  </a:cxn>
                </a:cxnLst>
                <a:rect l="T12" t="T13" r="T14" b="T15"/>
                <a:pathLst>
                  <a:path w="13" h="8">
                    <a:moveTo>
                      <a:pt x="0" y="0"/>
                    </a:moveTo>
                    <a:lnTo>
                      <a:pt x="13" y="8"/>
                    </a:lnTo>
                    <a:lnTo>
                      <a:pt x="13" y="0"/>
                    </a:lnTo>
                    <a:lnTo>
                      <a:pt x="0" y="8"/>
                    </a:lnTo>
                  </a:path>
                </a:pathLst>
              </a:custGeom>
              <a:noFill/>
              <a:ln w="6350" cap="rnd">
                <a:solidFill>
                  <a:srgbClr val="000000"/>
                </a:solidFill>
                <a:round/>
                <a:headEnd/>
                <a:tailEnd/>
              </a:ln>
            </p:spPr>
            <p:txBody>
              <a:bodyPr/>
              <a:lstStyle/>
              <a:p>
                <a:endParaRPr lang="en-US" sz="1350" dirty="0"/>
              </a:p>
            </p:txBody>
          </p:sp>
          <p:sp>
            <p:nvSpPr>
              <p:cNvPr id="138" name="Rectangle 1280">
                <a:extLst>
                  <a:ext uri="{FF2B5EF4-FFF2-40B4-BE49-F238E27FC236}">
                    <a16:creationId xmlns:a16="http://schemas.microsoft.com/office/drawing/2014/main" id="{774F409B-601A-4F4E-A308-25AD7F22A65A}"/>
                  </a:ext>
                </a:extLst>
              </p:cNvPr>
              <p:cNvSpPr>
                <a:spLocks noChangeArrowheads="1"/>
              </p:cNvSpPr>
              <p:nvPr/>
            </p:nvSpPr>
            <p:spPr bwMode="auto">
              <a:xfrm>
                <a:off x="5326388" y="2706857"/>
                <a:ext cx="31750" cy="11113"/>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39" name="Freeform 1281">
                <a:extLst>
                  <a:ext uri="{FF2B5EF4-FFF2-40B4-BE49-F238E27FC236}">
                    <a16:creationId xmlns:a16="http://schemas.microsoft.com/office/drawing/2014/main" id="{E02DC99B-3F88-437A-8680-F15AA32F8CBB}"/>
                  </a:ext>
                </a:extLst>
              </p:cNvPr>
              <p:cNvSpPr>
                <a:spLocks/>
              </p:cNvSpPr>
              <p:nvPr/>
            </p:nvSpPr>
            <p:spPr bwMode="auto">
              <a:xfrm>
                <a:off x="5324800" y="2705270"/>
                <a:ext cx="20638" cy="6350"/>
              </a:xfrm>
              <a:custGeom>
                <a:avLst/>
                <a:gdLst>
                  <a:gd name="T0" fmla="*/ 0 w 13"/>
                  <a:gd name="T1" fmla="*/ 0 h 4"/>
                  <a:gd name="T2" fmla="*/ 13 w 13"/>
                  <a:gd name="T3" fmla="*/ 4 h 4"/>
                  <a:gd name="T4" fmla="*/ 13 w 13"/>
                  <a:gd name="T5" fmla="*/ 0 h 4"/>
                  <a:gd name="T6" fmla="*/ 0 w 13"/>
                  <a:gd name="T7" fmla="*/ 4 h 4"/>
                  <a:gd name="T8" fmla="*/ 0 60000 65536"/>
                  <a:gd name="T9" fmla="*/ 0 60000 65536"/>
                  <a:gd name="T10" fmla="*/ 0 60000 65536"/>
                  <a:gd name="T11" fmla="*/ 0 60000 65536"/>
                  <a:gd name="T12" fmla="*/ 0 w 13"/>
                  <a:gd name="T13" fmla="*/ 0 h 4"/>
                  <a:gd name="T14" fmla="*/ 13 w 13"/>
                  <a:gd name="T15" fmla="*/ 4 h 4"/>
                </a:gdLst>
                <a:ahLst/>
                <a:cxnLst>
                  <a:cxn ang="T8">
                    <a:pos x="T0" y="T1"/>
                  </a:cxn>
                  <a:cxn ang="T9">
                    <a:pos x="T2" y="T3"/>
                  </a:cxn>
                  <a:cxn ang="T10">
                    <a:pos x="T4" y="T5"/>
                  </a:cxn>
                  <a:cxn ang="T11">
                    <a:pos x="T6" y="T7"/>
                  </a:cxn>
                </a:cxnLst>
                <a:rect l="T12" t="T13" r="T14" b="T15"/>
                <a:pathLst>
                  <a:path w="13" h="4">
                    <a:moveTo>
                      <a:pt x="0" y="0"/>
                    </a:moveTo>
                    <a:lnTo>
                      <a:pt x="13" y="4"/>
                    </a:lnTo>
                    <a:lnTo>
                      <a:pt x="13" y="0"/>
                    </a:lnTo>
                    <a:lnTo>
                      <a:pt x="0" y="4"/>
                    </a:lnTo>
                  </a:path>
                </a:pathLst>
              </a:custGeom>
              <a:noFill/>
              <a:ln w="6350" cap="rnd">
                <a:solidFill>
                  <a:srgbClr val="000000"/>
                </a:solidFill>
                <a:round/>
                <a:headEnd/>
                <a:tailEnd/>
              </a:ln>
            </p:spPr>
            <p:txBody>
              <a:bodyPr/>
              <a:lstStyle/>
              <a:p>
                <a:endParaRPr lang="en-US" sz="1350" dirty="0"/>
              </a:p>
            </p:txBody>
          </p:sp>
          <p:sp>
            <p:nvSpPr>
              <p:cNvPr id="140" name="Rectangle 1282">
                <a:extLst>
                  <a:ext uri="{FF2B5EF4-FFF2-40B4-BE49-F238E27FC236}">
                    <a16:creationId xmlns:a16="http://schemas.microsoft.com/office/drawing/2014/main" id="{B3E06A67-DE40-4AFE-B50C-BE0F850E7D42}"/>
                  </a:ext>
                </a:extLst>
              </p:cNvPr>
              <p:cNvSpPr>
                <a:spLocks noChangeArrowheads="1"/>
              </p:cNvSpPr>
              <p:nvPr/>
            </p:nvSpPr>
            <p:spPr bwMode="auto">
              <a:xfrm>
                <a:off x="5262888" y="2744958"/>
                <a:ext cx="66675"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41" name="Freeform 1283">
                <a:extLst>
                  <a:ext uri="{FF2B5EF4-FFF2-40B4-BE49-F238E27FC236}">
                    <a16:creationId xmlns:a16="http://schemas.microsoft.com/office/drawing/2014/main" id="{49356DB4-D17B-4B42-ADED-A224FA9A3379}"/>
                  </a:ext>
                </a:extLst>
              </p:cNvPr>
              <p:cNvSpPr>
                <a:spLocks/>
              </p:cNvSpPr>
              <p:nvPr/>
            </p:nvSpPr>
            <p:spPr bwMode="auto">
              <a:xfrm>
                <a:off x="5318450" y="2744958"/>
                <a:ext cx="19050" cy="19051"/>
              </a:xfrm>
              <a:custGeom>
                <a:avLst/>
                <a:gdLst>
                  <a:gd name="T0" fmla="*/ 0 w 12"/>
                  <a:gd name="T1" fmla="*/ 0 h 12"/>
                  <a:gd name="T2" fmla="*/ 0 w 12"/>
                  <a:gd name="T3" fmla="*/ 12 h 12"/>
                  <a:gd name="T4" fmla="*/ 12 w 12"/>
                  <a:gd name="T5" fmla="*/ 12 h 12"/>
                  <a:gd name="T6" fmla="*/ 12 w 12"/>
                  <a:gd name="T7" fmla="*/ 1 h 12"/>
                  <a:gd name="T8" fmla="*/ 0 w 12"/>
                  <a:gd name="T9" fmla="*/ 0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0" y="0"/>
                    </a:moveTo>
                    <a:lnTo>
                      <a:pt x="0" y="12"/>
                    </a:lnTo>
                    <a:lnTo>
                      <a:pt x="12" y="12"/>
                    </a:lnTo>
                    <a:lnTo>
                      <a:pt x="12" y="1"/>
                    </a:lnTo>
                    <a:lnTo>
                      <a:pt x="0" y="0"/>
                    </a:lnTo>
                    <a:close/>
                  </a:path>
                </a:pathLst>
              </a:custGeom>
              <a:noFill/>
              <a:ln w="6350" cap="rnd">
                <a:solidFill>
                  <a:srgbClr val="000000"/>
                </a:solidFill>
                <a:round/>
                <a:headEnd/>
                <a:tailEnd/>
              </a:ln>
            </p:spPr>
            <p:txBody>
              <a:bodyPr/>
              <a:lstStyle/>
              <a:p>
                <a:endParaRPr lang="en-US" sz="1350" dirty="0"/>
              </a:p>
            </p:txBody>
          </p:sp>
          <p:sp>
            <p:nvSpPr>
              <p:cNvPr id="142" name="Oval 1284">
                <a:extLst>
                  <a:ext uri="{FF2B5EF4-FFF2-40B4-BE49-F238E27FC236}">
                    <a16:creationId xmlns:a16="http://schemas.microsoft.com/office/drawing/2014/main" id="{5466078C-C12D-4EF1-ABA3-F1869E374311}"/>
                  </a:ext>
                </a:extLst>
              </p:cNvPr>
              <p:cNvSpPr>
                <a:spLocks noChangeArrowheads="1"/>
              </p:cNvSpPr>
              <p:nvPr/>
            </p:nvSpPr>
            <p:spPr bwMode="auto">
              <a:xfrm>
                <a:off x="5332738" y="2402045"/>
                <a:ext cx="73025" cy="20639"/>
              </a:xfrm>
              <a:prstGeom prst="ellipse">
                <a:avLst/>
              </a:prstGeom>
              <a:noFill/>
              <a:ln w="6350" cap="rnd">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43" name="Rectangle 1285">
                <a:extLst>
                  <a:ext uri="{FF2B5EF4-FFF2-40B4-BE49-F238E27FC236}">
                    <a16:creationId xmlns:a16="http://schemas.microsoft.com/office/drawing/2014/main" id="{603AF1FB-BECD-4918-B6FD-BD57B77F74E6}"/>
                  </a:ext>
                </a:extLst>
              </p:cNvPr>
              <p:cNvSpPr>
                <a:spLocks noChangeArrowheads="1"/>
              </p:cNvSpPr>
              <p:nvPr/>
            </p:nvSpPr>
            <p:spPr bwMode="auto">
              <a:xfrm>
                <a:off x="5332738" y="2409983"/>
                <a:ext cx="73025" cy="339737"/>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44" name="Freeform 1286">
                <a:extLst>
                  <a:ext uri="{FF2B5EF4-FFF2-40B4-BE49-F238E27FC236}">
                    <a16:creationId xmlns:a16="http://schemas.microsoft.com/office/drawing/2014/main" id="{12C25A7D-C6DB-4AC6-8E8D-C4BEE3F8DD61}"/>
                  </a:ext>
                </a:extLst>
              </p:cNvPr>
              <p:cNvSpPr>
                <a:spLocks/>
              </p:cNvSpPr>
              <p:nvPr/>
            </p:nvSpPr>
            <p:spPr bwMode="auto">
              <a:xfrm>
                <a:off x="5345437" y="2675105"/>
                <a:ext cx="76200" cy="77790"/>
              </a:xfrm>
              <a:custGeom>
                <a:avLst/>
                <a:gdLst>
                  <a:gd name="T0" fmla="*/ 0 w 48"/>
                  <a:gd name="T1" fmla="*/ 0 h 49"/>
                  <a:gd name="T2" fmla="*/ 18 w 48"/>
                  <a:gd name="T3" fmla="*/ 4 h 49"/>
                  <a:gd name="T4" fmla="*/ 18 w 48"/>
                  <a:gd name="T5" fmla="*/ 10 h 49"/>
                  <a:gd name="T6" fmla="*/ 36 w 48"/>
                  <a:gd name="T7" fmla="*/ 13 h 49"/>
                  <a:gd name="T8" fmla="*/ 36 w 48"/>
                  <a:gd name="T9" fmla="*/ 8 h 49"/>
                  <a:gd name="T10" fmla="*/ 48 w 48"/>
                  <a:gd name="T11" fmla="*/ 10 h 49"/>
                  <a:gd name="T12" fmla="*/ 48 w 48"/>
                  <a:gd name="T13" fmla="*/ 45 h 49"/>
                  <a:gd name="T14" fmla="*/ 0 w 48"/>
                  <a:gd name="T15" fmla="*/ 49 h 49"/>
                  <a:gd name="T16" fmla="*/ 0 w 48"/>
                  <a:gd name="T17" fmla="*/ 0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9"/>
                  <a:gd name="T29" fmla="*/ 48 w 48"/>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9">
                    <a:moveTo>
                      <a:pt x="0" y="0"/>
                    </a:moveTo>
                    <a:lnTo>
                      <a:pt x="18" y="4"/>
                    </a:lnTo>
                    <a:lnTo>
                      <a:pt x="18" y="10"/>
                    </a:lnTo>
                    <a:lnTo>
                      <a:pt x="36" y="13"/>
                    </a:lnTo>
                    <a:lnTo>
                      <a:pt x="36" y="8"/>
                    </a:lnTo>
                    <a:lnTo>
                      <a:pt x="48" y="10"/>
                    </a:lnTo>
                    <a:lnTo>
                      <a:pt x="48" y="45"/>
                    </a:lnTo>
                    <a:lnTo>
                      <a:pt x="0" y="49"/>
                    </a:lnTo>
                    <a:lnTo>
                      <a:pt x="0" y="0"/>
                    </a:lnTo>
                    <a:close/>
                  </a:path>
                </a:pathLst>
              </a:custGeom>
              <a:noFill/>
              <a:ln w="6350" cap="rnd">
                <a:solidFill>
                  <a:srgbClr val="000000"/>
                </a:solidFill>
                <a:round/>
                <a:headEnd/>
                <a:tailEnd/>
              </a:ln>
            </p:spPr>
            <p:txBody>
              <a:bodyPr/>
              <a:lstStyle/>
              <a:p>
                <a:endParaRPr lang="en-US" sz="1350" dirty="0"/>
              </a:p>
            </p:txBody>
          </p:sp>
          <p:sp>
            <p:nvSpPr>
              <p:cNvPr id="145" name="Freeform 1287">
                <a:extLst>
                  <a:ext uri="{FF2B5EF4-FFF2-40B4-BE49-F238E27FC236}">
                    <a16:creationId xmlns:a16="http://schemas.microsoft.com/office/drawing/2014/main" id="{7B72D50F-57D4-4046-8A07-39C177B1FD98}"/>
                  </a:ext>
                </a:extLst>
              </p:cNvPr>
              <p:cNvSpPr>
                <a:spLocks/>
              </p:cNvSpPr>
              <p:nvPr/>
            </p:nvSpPr>
            <p:spPr bwMode="auto">
              <a:xfrm>
                <a:off x="5345437" y="2702094"/>
                <a:ext cx="33338" cy="50802"/>
              </a:xfrm>
              <a:custGeom>
                <a:avLst/>
                <a:gdLst>
                  <a:gd name="T0" fmla="*/ 0 w 21"/>
                  <a:gd name="T1" fmla="*/ 0 h 32"/>
                  <a:gd name="T2" fmla="*/ 21 w 21"/>
                  <a:gd name="T3" fmla="*/ 5 h 32"/>
                  <a:gd name="T4" fmla="*/ 21 w 21"/>
                  <a:gd name="T5" fmla="*/ 31 h 32"/>
                  <a:gd name="T6" fmla="*/ 18 w 21"/>
                  <a:gd name="T7" fmla="*/ 32 h 32"/>
                  <a:gd name="T8" fmla="*/ 18 w 21"/>
                  <a:gd name="T9" fmla="*/ 5 h 32"/>
                  <a:gd name="T10" fmla="*/ 0 w 21"/>
                  <a:gd name="T11" fmla="*/ 2 h 32"/>
                  <a:gd name="T12" fmla="*/ 0 w 21"/>
                  <a:gd name="T13" fmla="*/ 0 h 32"/>
                  <a:gd name="T14" fmla="*/ 0 60000 65536"/>
                  <a:gd name="T15" fmla="*/ 0 60000 65536"/>
                  <a:gd name="T16" fmla="*/ 0 60000 65536"/>
                  <a:gd name="T17" fmla="*/ 0 60000 65536"/>
                  <a:gd name="T18" fmla="*/ 0 60000 65536"/>
                  <a:gd name="T19" fmla="*/ 0 60000 65536"/>
                  <a:gd name="T20" fmla="*/ 0 60000 65536"/>
                  <a:gd name="T21" fmla="*/ 0 w 21"/>
                  <a:gd name="T22" fmla="*/ 0 h 32"/>
                  <a:gd name="T23" fmla="*/ 21 w 21"/>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32">
                    <a:moveTo>
                      <a:pt x="0" y="0"/>
                    </a:moveTo>
                    <a:lnTo>
                      <a:pt x="21" y="5"/>
                    </a:lnTo>
                    <a:lnTo>
                      <a:pt x="21" y="31"/>
                    </a:lnTo>
                    <a:lnTo>
                      <a:pt x="18" y="32"/>
                    </a:lnTo>
                    <a:lnTo>
                      <a:pt x="18" y="5"/>
                    </a:lnTo>
                    <a:lnTo>
                      <a:pt x="0" y="2"/>
                    </a:lnTo>
                    <a:lnTo>
                      <a:pt x="0" y="0"/>
                    </a:lnTo>
                    <a:close/>
                  </a:path>
                </a:pathLst>
              </a:custGeom>
              <a:noFill/>
              <a:ln w="6350" cap="rnd">
                <a:solidFill>
                  <a:srgbClr val="000000"/>
                </a:solidFill>
                <a:round/>
                <a:headEnd/>
                <a:tailEnd/>
              </a:ln>
            </p:spPr>
            <p:txBody>
              <a:bodyPr/>
              <a:lstStyle/>
              <a:p>
                <a:endParaRPr lang="en-US" sz="1350" dirty="0"/>
              </a:p>
            </p:txBody>
          </p:sp>
          <p:sp>
            <p:nvSpPr>
              <p:cNvPr id="146" name="Freeform 1288">
                <a:extLst>
                  <a:ext uri="{FF2B5EF4-FFF2-40B4-BE49-F238E27FC236}">
                    <a16:creationId xmlns:a16="http://schemas.microsoft.com/office/drawing/2014/main" id="{160FE4A9-2A3E-4B67-A233-C20EB7DF2682}"/>
                  </a:ext>
                </a:extLst>
              </p:cNvPr>
              <p:cNvSpPr>
                <a:spLocks/>
              </p:cNvSpPr>
              <p:nvPr/>
            </p:nvSpPr>
            <p:spPr bwMode="auto">
              <a:xfrm>
                <a:off x="5296224" y="2625891"/>
                <a:ext cx="77788" cy="133355"/>
              </a:xfrm>
              <a:custGeom>
                <a:avLst/>
                <a:gdLst>
                  <a:gd name="T0" fmla="*/ 31 w 49"/>
                  <a:gd name="T1" fmla="*/ 0 h 84"/>
                  <a:gd name="T2" fmla="*/ 31 w 49"/>
                  <a:gd name="T3" fmla="*/ 4 h 84"/>
                  <a:gd name="T4" fmla="*/ 0 w 49"/>
                  <a:gd name="T5" fmla="*/ 0 h 84"/>
                  <a:gd name="T6" fmla="*/ 0 w 49"/>
                  <a:gd name="T7" fmla="*/ 84 h 84"/>
                  <a:gd name="T8" fmla="*/ 31 w 49"/>
                  <a:gd name="T9" fmla="*/ 81 h 84"/>
                  <a:gd name="T10" fmla="*/ 31 w 49"/>
                  <a:gd name="T11" fmla="*/ 17 h 84"/>
                  <a:gd name="T12" fmla="*/ 49 w 49"/>
                  <a:gd name="T13" fmla="*/ 19 h 84"/>
                  <a:gd name="T14" fmla="*/ 49 w 49"/>
                  <a:gd name="T15" fmla="*/ 1 h 84"/>
                  <a:gd name="T16" fmla="*/ 31 w 49"/>
                  <a:gd name="T17" fmla="*/ 0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84"/>
                  <a:gd name="T29" fmla="*/ 49 w 49"/>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84">
                    <a:moveTo>
                      <a:pt x="31" y="0"/>
                    </a:moveTo>
                    <a:lnTo>
                      <a:pt x="31" y="4"/>
                    </a:lnTo>
                    <a:lnTo>
                      <a:pt x="0" y="0"/>
                    </a:lnTo>
                    <a:lnTo>
                      <a:pt x="0" y="84"/>
                    </a:lnTo>
                    <a:lnTo>
                      <a:pt x="31" y="81"/>
                    </a:lnTo>
                    <a:lnTo>
                      <a:pt x="31" y="17"/>
                    </a:lnTo>
                    <a:lnTo>
                      <a:pt x="49" y="19"/>
                    </a:lnTo>
                    <a:lnTo>
                      <a:pt x="49" y="1"/>
                    </a:lnTo>
                    <a:lnTo>
                      <a:pt x="31" y="0"/>
                    </a:lnTo>
                    <a:close/>
                  </a:path>
                </a:pathLst>
              </a:custGeom>
              <a:noFill/>
              <a:ln w="6350" cap="rnd">
                <a:solidFill>
                  <a:srgbClr val="000000"/>
                </a:solidFill>
                <a:round/>
                <a:headEnd/>
                <a:tailEnd/>
              </a:ln>
            </p:spPr>
            <p:txBody>
              <a:bodyPr/>
              <a:lstStyle/>
              <a:p>
                <a:endParaRPr lang="en-US" sz="1350" dirty="0"/>
              </a:p>
            </p:txBody>
          </p:sp>
          <p:sp>
            <p:nvSpPr>
              <p:cNvPr id="147" name="Freeform 1289">
                <a:extLst>
                  <a:ext uri="{FF2B5EF4-FFF2-40B4-BE49-F238E27FC236}">
                    <a16:creationId xmlns:a16="http://schemas.microsoft.com/office/drawing/2014/main" id="{0A3BA014-9593-44DC-8FEE-3784AEEDC205}"/>
                  </a:ext>
                </a:extLst>
              </p:cNvPr>
              <p:cNvSpPr>
                <a:spLocks/>
              </p:cNvSpPr>
              <p:nvPr/>
            </p:nvSpPr>
            <p:spPr bwMode="auto">
              <a:xfrm>
                <a:off x="5226375" y="2676693"/>
                <a:ext cx="63500" cy="28576"/>
              </a:xfrm>
              <a:custGeom>
                <a:avLst/>
                <a:gdLst>
                  <a:gd name="T0" fmla="*/ 0 w 40"/>
                  <a:gd name="T1" fmla="*/ 0 h 18"/>
                  <a:gd name="T2" fmla="*/ 26 w 40"/>
                  <a:gd name="T3" fmla="*/ 0 h 18"/>
                  <a:gd name="T4" fmla="*/ 40 w 40"/>
                  <a:gd name="T5" fmla="*/ 18 h 18"/>
                  <a:gd name="T6" fmla="*/ 14 w 40"/>
                  <a:gd name="T7" fmla="*/ 18 h 18"/>
                  <a:gd name="T8" fmla="*/ 0 w 40"/>
                  <a:gd name="T9" fmla="*/ 0 h 18"/>
                  <a:gd name="T10" fmla="*/ 0 60000 65536"/>
                  <a:gd name="T11" fmla="*/ 0 60000 65536"/>
                  <a:gd name="T12" fmla="*/ 0 60000 65536"/>
                  <a:gd name="T13" fmla="*/ 0 60000 65536"/>
                  <a:gd name="T14" fmla="*/ 0 60000 65536"/>
                  <a:gd name="T15" fmla="*/ 0 w 40"/>
                  <a:gd name="T16" fmla="*/ 0 h 18"/>
                  <a:gd name="T17" fmla="*/ 40 w 40"/>
                  <a:gd name="T18" fmla="*/ 18 h 18"/>
                </a:gdLst>
                <a:ahLst/>
                <a:cxnLst>
                  <a:cxn ang="T10">
                    <a:pos x="T0" y="T1"/>
                  </a:cxn>
                  <a:cxn ang="T11">
                    <a:pos x="T2" y="T3"/>
                  </a:cxn>
                  <a:cxn ang="T12">
                    <a:pos x="T4" y="T5"/>
                  </a:cxn>
                  <a:cxn ang="T13">
                    <a:pos x="T6" y="T7"/>
                  </a:cxn>
                  <a:cxn ang="T14">
                    <a:pos x="T8" y="T9"/>
                  </a:cxn>
                </a:cxnLst>
                <a:rect l="T15" t="T16" r="T17" b="T18"/>
                <a:pathLst>
                  <a:path w="40" h="18">
                    <a:moveTo>
                      <a:pt x="0" y="0"/>
                    </a:moveTo>
                    <a:lnTo>
                      <a:pt x="26" y="0"/>
                    </a:lnTo>
                    <a:lnTo>
                      <a:pt x="40" y="18"/>
                    </a:lnTo>
                    <a:lnTo>
                      <a:pt x="14" y="18"/>
                    </a:lnTo>
                    <a:lnTo>
                      <a:pt x="0" y="0"/>
                    </a:lnTo>
                    <a:close/>
                  </a:path>
                </a:pathLst>
              </a:custGeom>
              <a:noFill/>
              <a:ln w="6350" cap="rnd">
                <a:solidFill>
                  <a:srgbClr val="000000"/>
                </a:solidFill>
                <a:round/>
                <a:headEnd/>
                <a:tailEnd/>
              </a:ln>
            </p:spPr>
            <p:txBody>
              <a:bodyPr/>
              <a:lstStyle/>
              <a:p>
                <a:endParaRPr lang="en-US" sz="1350" dirty="0"/>
              </a:p>
            </p:txBody>
          </p:sp>
          <p:sp>
            <p:nvSpPr>
              <p:cNvPr id="148" name="Freeform 1290">
                <a:extLst>
                  <a:ext uri="{FF2B5EF4-FFF2-40B4-BE49-F238E27FC236}">
                    <a16:creationId xmlns:a16="http://schemas.microsoft.com/office/drawing/2014/main" id="{04695850-645D-42CB-BE09-9A3390DF9581}"/>
                  </a:ext>
                </a:extLst>
              </p:cNvPr>
              <p:cNvSpPr>
                <a:spLocks/>
              </p:cNvSpPr>
              <p:nvPr/>
            </p:nvSpPr>
            <p:spPr bwMode="auto">
              <a:xfrm>
                <a:off x="5226375" y="2625891"/>
                <a:ext cx="41275" cy="50802"/>
              </a:xfrm>
              <a:custGeom>
                <a:avLst/>
                <a:gdLst>
                  <a:gd name="T0" fmla="*/ 0 w 26"/>
                  <a:gd name="T1" fmla="*/ 32 h 32"/>
                  <a:gd name="T2" fmla="*/ 26 w 26"/>
                  <a:gd name="T3" fmla="*/ 32 h 32"/>
                  <a:gd name="T4" fmla="*/ 26 w 26"/>
                  <a:gd name="T5" fmla="*/ 0 h 32"/>
                  <a:gd name="T6" fmla="*/ 0 w 26"/>
                  <a:gd name="T7" fmla="*/ 1 h 32"/>
                  <a:gd name="T8" fmla="*/ 0 w 26"/>
                  <a:gd name="T9" fmla="*/ 32 h 32"/>
                  <a:gd name="T10" fmla="*/ 0 60000 65536"/>
                  <a:gd name="T11" fmla="*/ 0 60000 65536"/>
                  <a:gd name="T12" fmla="*/ 0 60000 65536"/>
                  <a:gd name="T13" fmla="*/ 0 60000 65536"/>
                  <a:gd name="T14" fmla="*/ 0 60000 65536"/>
                  <a:gd name="T15" fmla="*/ 0 w 26"/>
                  <a:gd name="T16" fmla="*/ 0 h 32"/>
                  <a:gd name="T17" fmla="*/ 26 w 26"/>
                  <a:gd name="T18" fmla="*/ 32 h 32"/>
                </a:gdLst>
                <a:ahLst/>
                <a:cxnLst>
                  <a:cxn ang="T10">
                    <a:pos x="T0" y="T1"/>
                  </a:cxn>
                  <a:cxn ang="T11">
                    <a:pos x="T2" y="T3"/>
                  </a:cxn>
                  <a:cxn ang="T12">
                    <a:pos x="T4" y="T5"/>
                  </a:cxn>
                  <a:cxn ang="T13">
                    <a:pos x="T6" y="T7"/>
                  </a:cxn>
                  <a:cxn ang="T14">
                    <a:pos x="T8" y="T9"/>
                  </a:cxn>
                </a:cxnLst>
                <a:rect l="T15" t="T16" r="T17" b="T18"/>
                <a:pathLst>
                  <a:path w="26" h="32">
                    <a:moveTo>
                      <a:pt x="0" y="32"/>
                    </a:moveTo>
                    <a:lnTo>
                      <a:pt x="26" y="32"/>
                    </a:lnTo>
                    <a:lnTo>
                      <a:pt x="26" y="0"/>
                    </a:lnTo>
                    <a:lnTo>
                      <a:pt x="0" y="1"/>
                    </a:lnTo>
                    <a:lnTo>
                      <a:pt x="0" y="32"/>
                    </a:lnTo>
                    <a:close/>
                  </a:path>
                </a:pathLst>
              </a:custGeom>
              <a:noFill/>
              <a:ln w="6350" cap="rnd">
                <a:solidFill>
                  <a:srgbClr val="000000"/>
                </a:solidFill>
                <a:round/>
                <a:headEnd/>
                <a:tailEnd/>
              </a:ln>
            </p:spPr>
            <p:txBody>
              <a:bodyPr/>
              <a:lstStyle/>
              <a:p>
                <a:endParaRPr lang="en-US" sz="1350" dirty="0"/>
              </a:p>
            </p:txBody>
          </p:sp>
          <p:sp>
            <p:nvSpPr>
              <p:cNvPr id="149" name="Freeform 1291">
                <a:extLst>
                  <a:ext uri="{FF2B5EF4-FFF2-40B4-BE49-F238E27FC236}">
                    <a16:creationId xmlns:a16="http://schemas.microsoft.com/office/drawing/2014/main" id="{6B410AD2-884F-40CD-98D4-F70B9C1F3428}"/>
                  </a:ext>
                </a:extLst>
              </p:cNvPr>
              <p:cNvSpPr>
                <a:spLocks/>
              </p:cNvSpPr>
              <p:nvPr/>
            </p:nvSpPr>
            <p:spPr bwMode="auto">
              <a:xfrm>
                <a:off x="5267650" y="2625891"/>
                <a:ext cx="22225" cy="79378"/>
              </a:xfrm>
              <a:custGeom>
                <a:avLst/>
                <a:gdLst>
                  <a:gd name="T0" fmla="*/ 0 w 14"/>
                  <a:gd name="T1" fmla="*/ 0 h 50"/>
                  <a:gd name="T2" fmla="*/ 0 w 14"/>
                  <a:gd name="T3" fmla="*/ 32 h 50"/>
                  <a:gd name="T4" fmla="*/ 14 w 14"/>
                  <a:gd name="T5" fmla="*/ 50 h 50"/>
                  <a:gd name="T6" fmla="*/ 14 w 14"/>
                  <a:gd name="T7" fmla="*/ 1 h 50"/>
                  <a:gd name="T8" fmla="*/ 0 w 14"/>
                  <a:gd name="T9" fmla="*/ 0 h 50"/>
                  <a:gd name="T10" fmla="*/ 0 60000 65536"/>
                  <a:gd name="T11" fmla="*/ 0 60000 65536"/>
                  <a:gd name="T12" fmla="*/ 0 60000 65536"/>
                  <a:gd name="T13" fmla="*/ 0 60000 65536"/>
                  <a:gd name="T14" fmla="*/ 0 60000 65536"/>
                  <a:gd name="T15" fmla="*/ 0 w 14"/>
                  <a:gd name="T16" fmla="*/ 0 h 50"/>
                  <a:gd name="T17" fmla="*/ 14 w 14"/>
                  <a:gd name="T18" fmla="*/ 50 h 50"/>
                </a:gdLst>
                <a:ahLst/>
                <a:cxnLst>
                  <a:cxn ang="T10">
                    <a:pos x="T0" y="T1"/>
                  </a:cxn>
                  <a:cxn ang="T11">
                    <a:pos x="T2" y="T3"/>
                  </a:cxn>
                  <a:cxn ang="T12">
                    <a:pos x="T4" y="T5"/>
                  </a:cxn>
                  <a:cxn ang="T13">
                    <a:pos x="T6" y="T7"/>
                  </a:cxn>
                  <a:cxn ang="T14">
                    <a:pos x="T8" y="T9"/>
                  </a:cxn>
                </a:cxnLst>
                <a:rect l="T15" t="T16" r="T17" b="T18"/>
                <a:pathLst>
                  <a:path w="14" h="50">
                    <a:moveTo>
                      <a:pt x="0" y="0"/>
                    </a:moveTo>
                    <a:lnTo>
                      <a:pt x="0" y="32"/>
                    </a:lnTo>
                    <a:lnTo>
                      <a:pt x="14" y="50"/>
                    </a:lnTo>
                    <a:lnTo>
                      <a:pt x="14" y="1"/>
                    </a:lnTo>
                    <a:lnTo>
                      <a:pt x="0" y="0"/>
                    </a:lnTo>
                    <a:close/>
                  </a:path>
                </a:pathLst>
              </a:custGeom>
              <a:noFill/>
              <a:ln w="6350" cap="rnd">
                <a:solidFill>
                  <a:srgbClr val="000000"/>
                </a:solidFill>
                <a:round/>
                <a:headEnd/>
                <a:tailEnd/>
              </a:ln>
            </p:spPr>
            <p:txBody>
              <a:bodyPr/>
              <a:lstStyle/>
              <a:p>
                <a:endParaRPr lang="en-US" sz="1350" dirty="0"/>
              </a:p>
            </p:txBody>
          </p:sp>
          <p:sp>
            <p:nvSpPr>
              <p:cNvPr id="150" name="Rectangle 1292">
                <a:extLst>
                  <a:ext uri="{FF2B5EF4-FFF2-40B4-BE49-F238E27FC236}">
                    <a16:creationId xmlns:a16="http://schemas.microsoft.com/office/drawing/2014/main" id="{AD864CE6-0AC7-44C2-9A97-B267BA356F97}"/>
                  </a:ext>
                </a:extLst>
              </p:cNvPr>
              <p:cNvSpPr>
                <a:spLocks noChangeArrowheads="1"/>
              </p:cNvSpPr>
              <p:nvPr/>
            </p:nvSpPr>
            <p:spPr bwMode="auto">
              <a:xfrm>
                <a:off x="5248600" y="2744958"/>
                <a:ext cx="4445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51" name="Freeform 1293">
                <a:extLst>
                  <a:ext uri="{FF2B5EF4-FFF2-40B4-BE49-F238E27FC236}">
                    <a16:creationId xmlns:a16="http://schemas.microsoft.com/office/drawing/2014/main" id="{BAF8105A-6EE4-4B95-9B0B-860A120DF7E7}"/>
                  </a:ext>
                </a:extLst>
              </p:cNvPr>
              <p:cNvSpPr>
                <a:spLocks/>
              </p:cNvSpPr>
              <p:nvPr/>
            </p:nvSpPr>
            <p:spPr bwMode="auto">
              <a:xfrm>
                <a:off x="5248600" y="2744958"/>
                <a:ext cx="33338" cy="15876"/>
              </a:xfrm>
              <a:custGeom>
                <a:avLst/>
                <a:gdLst>
                  <a:gd name="T0" fmla="*/ 0 w 21"/>
                  <a:gd name="T1" fmla="*/ 0 h 10"/>
                  <a:gd name="T2" fmla="*/ 21 w 21"/>
                  <a:gd name="T3" fmla="*/ 10 h 10"/>
                  <a:gd name="T4" fmla="*/ 21 w 21"/>
                  <a:gd name="T5" fmla="*/ 0 h 10"/>
                  <a:gd name="T6" fmla="*/ 0 w 21"/>
                  <a:gd name="T7" fmla="*/ 10 h 10"/>
                  <a:gd name="T8" fmla="*/ 0 60000 65536"/>
                  <a:gd name="T9" fmla="*/ 0 60000 65536"/>
                  <a:gd name="T10" fmla="*/ 0 60000 65536"/>
                  <a:gd name="T11" fmla="*/ 0 60000 65536"/>
                  <a:gd name="T12" fmla="*/ 0 w 21"/>
                  <a:gd name="T13" fmla="*/ 0 h 10"/>
                  <a:gd name="T14" fmla="*/ 21 w 21"/>
                  <a:gd name="T15" fmla="*/ 10 h 10"/>
                </a:gdLst>
                <a:ahLst/>
                <a:cxnLst>
                  <a:cxn ang="T8">
                    <a:pos x="T0" y="T1"/>
                  </a:cxn>
                  <a:cxn ang="T9">
                    <a:pos x="T2" y="T3"/>
                  </a:cxn>
                  <a:cxn ang="T10">
                    <a:pos x="T4" y="T5"/>
                  </a:cxn>
                  <a:cxn ang="T11">
                    <a:pos x="T6" y="T7"/>
                  </a:cxn>
                </a:cxnLst>
                <a:rect l="T12" t="T13" r="T14" b="T15"/>
                <a:pathLst>
                  <a:path w="21" h="10">
                    <a:moveTo>
                      <a:pt x="0" y="0"/>
                    </a:moveTo>
                    <a:lnTo>
                      <a:pt x="21" y="10"/>
                    </a:lnTo>
                    <a:lnTo>
                      <a:pt x="21" y="0"/>
                    </a:lnTo>
                    <a:lnTo>
                      <a:pt x="0" y="10"/>
                    </a:lnTo>
                  </a:path>
                </a:pathLst>
              </a:custGeom>
              <a:noFill/>
              <a:ln w="6350" cap="rnd">
                <a:solidFill>
                  <a:srgbClr val="000000"/>
                </a:solidFill>
                <a:round/>
                <a:headEnd/>
                <a:tailEnd/>
              </a:ln>
            </p:spPr>
            <p:txBody>
              <a:bodyPr/>
              <a:lstStyle/>
              <a:p>
                <a:endParaRPr lang="en-US" sz="1350" dirty="0"/>
              </a:p>
            </p:txBody>
          </p:sp>
          <p:sp>
            <p:nvSpPr>
              <p:cNvPr id="152" name="Line 1294">
                <a:extLst>
                  <a:ext uri="{FF2B5EF4-FFF2-40B4-BE49-F238E27FC236}">
                    <a16:creationId xmlns:a16="http://schemas.microsoft.com/office/drawing/2014/main" id="{EA64A3ED-1F10-436E-A58B-B93B5854997B}"/>
                  </a:ext>
                </a:extLst>
              </p:cNvPr>
              <p:cNvSpPr>
                <a:spLocks noChangeShapeType="1"/>
              </p:cNvSpPr>
              <p:nvPr/>
            </p:nvSpPr>
            <p:spPr bwMode="auto">
              <a:xfrm>
                <a:off x="5234312" y="2744958"/>
                <a:ext cx="1588" cy="15876"/>
              </a:xfrm>
              <a:prstGeom prst="line">
                <a:avLst/>
              </a:prstGeom>
              <a:noFill/>
              <a:ln w="6350" cap="rnd">
                <a:solidFill>
                  <a:srgbClr val="000000"/>
                </a:solidFill>
                <a:round/>
                <a:headEnd/>
                <a:tailEnd/>
              </a:ln>
            </p:spPr>
            <p:txBody>
              <a:bodyPr/>
              <a:lstStyle/>
              <a:p>
                <a:endParaRPr lang="en-US" sz="1350" dirty="0"/>
              </a:p>
            </p:txBody>
          </p:sp>
          <p:sp>
            <p:nvSpPr>
              <p:cNvPr id="153" name="Line 1295">
                <a:extLst>
                  <a:ext uri="{FF2B5EF4-FFF2-40B4-BE49-F238E27FC236}">
                    <a16:creationId xmlns:a16="http://schemas.microsoft.com/office/drawing/2014/main" id="{7BA11046-FB8F-4264-996F-684224C602EB}"/>
                  </a:ext>
                </a:extLst>
              </p:cNvPr>
              <p:cNvSpPr>
                <a:spLocks noChangeShapeType="1"/>
              </p:cNvSpPr>
              <p:nvPr/>
            </p:nvSpPr>
            <p:spPr bwMode="auto">
              <a:xfrm>
                <a:off x="5262888" y="2744958"/>
                <a:ext cx="4763" cy="15876"/>
              </a:xfrm>
              <a:prstGeom prst="line">
                <a:avLst/>
              </a:prstGeom>
              <a:noFill/>
              <a:ln w="6350" cap="rnd">
                <a:solidFill>
                  <a:srgbClr val="000000"/>
                </a:solidFill>
                <a:round/>
                <a:headEnd/>
                <a:tailEnd/>
              </a:ln>
            </p:spPr>
            <p:txBody>
              <a:bodyPr/>
              <a:lstStyle/>
              <a:p>
                <a:endParaRPr lang="en-US" sz="1350" dirty="0"/>
              </a:p>
            </p:txBody>
          </p:sp>
          <p:sp>
            <p:nvSpPr>
              <p:cNvPr id="154" name="Freeform 1296">
                <a:extLst>
                  <a:ext uri="{FF2B5EF4-FFF2-40B4-BE49-F238E27FC236}">
                    <a16:creationId xmlns:a16="http://schemas.microsoft.com/office/drawing/2014/main" id="{EA8ACA83-04CB-4D48-9DE3-1090540A078F}"/>
                  </a:ext>
                </a:extLst>
              </p:cNvPr>
              <p:cNvSpPr>
                <a:spLocks/>
              </p:cNvSpPr>
              <p:nvPr/>
            </p:nvSpPr>
            <p:spPr bwMode="auto">
              <a:xfrm>
                <a:off x="5393063" y="2702094"/>
                <a:ext cx="28574" cy="58740"/>
              </a:xfrm>
              <a:custGeom>
                <a:avLst/>
                <a:gdLst>
                  <a:gd name="T0" fmla="*/ 0 w 18"/>
                  <a:gd name="T1" fmla="*/ 7 h 37"/>
                  <a:gd name="T2" fmla="*/ 0 w 18"/>
                  <a:gd name="T3" fmla="*/ 5 h 37"/>
                  <a:gd name="T4" fmla="*/ 0 w 18"/>
                  <a:gd name="T5" fmla="*/ 2 h 37"/>
                  <a:gd name="T6" fmla="*/ 6 w 18"/>
                  <a:gd name="T7" fmla="*/ 2 h 37"/>
                  <a:gd name="T8" fmla="*/ 6 w 18"/>
                  <a:gd name="T9" fmla="*/ 0 h 37"/>
                  <a:gd name="T10" fmla="*/ 9 w 18"/>
                  <a:gd name="T11" fmla="*/ 0 h 37"/>
                  <a:gd name="T12" fmla="*/ 14 w 18"/>
                  <a:gd name="T13" fmla="*/ 0 h 37"/>
                  <a:gd name="T14" fmla="*/ 14 w 18"/>
                  <a:gd name="T15" fmla="*/ 2 h 37"/>
                  <a:gd name="T16" fmla="*/ 18 w 18"/>
                  <a:gd name="T17" fmla="*/ 2 h 37"/>
                  <a:gd name="T18" fmla="*/ 18 w 18"/>
                  <a:gd name="T19" fmla="*/ 5 h 37"/>
                  <a:gd name="T20" fmla="*/ 18 w 18"/>
                  <a:gd name="T21" fmla="*/ 7 h 37"/>
                  <a:gd name="T22" fmla="*/ 14 w 18"/>
                  <a:gd name="T23" fmla="*/ 7 h 37"/>
                  <a:gd name="T24" fmla="*/ 14 w 18"/>
                  <a:gd name="T25" fmla="*/ 5 h 37"/>
                  <a:gd name="T26" fmla="*/ 14 w 18"/>
                  <a:gd name="T27" fmla="*/ 2 h 37"/>
                  <a:gd name="T28" fmla="*/ 9 w 18"/>
                  <a:gd name="T29" fmla="*/ 2 h 37"/>
                  <a:gd name="T30" fmla="*/ 6 w 18"/>
                  <a:gd name="T31" fmla="*/ 2 h 37"/>
                  <a:gd name="T32" fmla="*/ 6 w 18"/>
                  <a:gd name="T33" fmla="*/ 5 h 37"/>
                  <a:gd name="T34" fmla="*/ 6 w 18"/>
                  <a:gd name="T35" fmla="*/ 7 h 37"/>
                  <a:gd name="T36" fmla="*/ 6 w 18"/>
                  <a:gd name="T37" fmla="*/ 37 h 37"/>
                  <a:gd name="T38" fmla="*/ 0 w 18"/>
                  <a:gd name="T39" fmla="*/ 37 h 37"/>
                  <a:gd name="T40" fmla="*/ 0 w 18"/>
                  <a:gd name="T41" fmla="*/ 7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
                  <a:gd name="T64" fmla="*/ 0 h 37"/>
                  <a:gd name="T65" fmla="*/ 18 w 18"/>
                  <a:gd name="T66" fmla="*/ 37 h 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 h="37">
                    <a:moveTo>
                      <a:pt x="0" y="7"/>
                    </a:moveTo>
                    <a:lnTo>
                      <a:pt x="0" y="5"/>
                    </a:lnTo>
                    <a:lnTo>
                      <a:pt x="0" y="2"/>
                    </a:lnTo>
                    <a:lnTo>
                      <a:pt x="6" y="2"/>
                    </a:lnTo>
                    <a:lnTo>
                      <a:pt x="6" y="0"/>
                    </a:lnTo>
                    <a:lnTo>
                      <a:pt x="9" y="0"/>
                    </a:lnTo>
                    <a:lnTo>
                      <a:pt x="14" y="0"/>
                    </a:lnTo>
                    <a:lnTo>
                      <a:pt x="14" y="2"/>
                    </a:lnTo>
                    <a:lnTo>
                      <a:pt x="18" y="2"/>
                    </a:lnTo>
                    <a:lnTo>
                      <a:pt x="18" y="5"/>
                    </a:lnTo>
                    <a:lnTo>
                      <a:pt x="18" y="7"/>
                    </a:lnTo>
                    <a:lnTo>
                      <a:pt x="14" y="7"/>
                    </a:lnTo>
                    <a:lnTo>
                      <a:pt x="14" y="5"/>
                    </a:lnTo>
                    <a:lnTo>
                      <a:pt x="14" y="2"/>
                    </a:lnTo>
                    <a:lnTo>
                      <a:pt x="9" y="2"/>
                    </a:lnTo>
                    <a:lnTo>
                      <a:pt x="6" y="2"/>
                    </a:lnTo>
                    <a:lnTo>
                      <a:pt x="6" y="5"/>
                    </a:lnTo>
                    <a:lnTo>
                      <a:pt x="6" y="7"/>
                    </a:lnTo>
                    <a:lnTo>
                      <a:pt x="6" y="37"/>
                    </a:lnTo>
                    <a:lnTo>
                      <a:pt x="0" y="37"/>
                    </a:lnTo>
                    <a:lnTo>
                      <a:pt x="0" y="7"/>
                    </a:lnTo>
                    <a:close/>
                  </a:path>
                </a:pathLst>
              </a:custGeom>
              <a:noFill/>
              <a:ln w="6350" cap="rnd">
                <a:solidFill>
                  <a:srgbClr val="000000"/>
                </a:solidFill>
                <a:round/>
                <a:headEnd/>
                <a:tailEnd/>
              </a:ln>
            </p:spPr>
            <p:txBody>
              <a:bodyPr/>
              <a:lstStyle/>
              <a:p>
                <a:endParaRPr lang="en-US" sz="1350" dirty="0"/>
              </a:p>
            </p:txBody>
          </p:sp>
          <p:sp>
            <p:nvSpPr>
              <p:cNvPr id="155" name="Rectangle 1297">
                <a:extLst>
                  <a:ext uri="{FF2B5EF4-FFF2-40B4-BE49-F238E27FC236}">
                    <a16:creationId xmlns:a16="http://schemas.microsoft.com/office/drawing/2014/main" id="{C6499FEF-BF0D-4FE0-A0BB-EF70C5FAEA2C}"/>
                  </a:ext>
                </a:extLst>
              </p:cNvPr>
              <p:cNvSpPr>
                <a:spLocks noChangeArrowheads="1"/>
              </p:cNvSpPr>
              <p:nvPr/>
            </p:nvSpPr>
            <p:spPr bwMode="auto">
              <a:xfrm>
                <a:off x="5332738" y="2748133"/>
                <a:ext cx="444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56" name="Rectangle 1298">
                <a:extLst>
                  <a:ext uri="{FF2B5EF4-FFF2-40B4-BE49-F238E27FC236}">
                    <a16:creationId xmlns:a16="http://schemas.microsoft.com/office/drawing/2014/main" id="{F97FFABB-436B-45BD-87A8-83832B9D7C93}"/>
                  </a:ext>
                </a:extLst>
              </p:cNvPr>
              <p:cNvSpPr>
                <a:spLocks noChangeArrowheads="1"/>
              </p:cNvSpPr>
              <p:nvPr/>
            </p:nvSpPr>
            <p:spPr bwMode="auto">
              <a:xfrm>
                <a:off x="5374013" y="2748133"/>
                <a:ext cx="17463"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57" name="Rectangle 1299">
                <a:extLst>
                  <a:ext uri="{FF2B5EF4-FFF2-40B4-BE49-F238E27FC236}">
                    <a16:creationId xmlns:a16="http://schemas.microsoft.com/office/drawing/2014/main" id="{46783317-ABD2-4FF5-BA8C-43432BFB8B15}"/>
                  </a:ext>
                </a:extLst>
              </p:cNvPr>
              <p:cNvSpPr>
                <a:spLocks noChangeArrowheads="1"/>
              </p:cNvSpPr>
              <p:nvPr/>
            </p:nvSpPr>
            <p:spPr bwMode="auto">
              <a:xfrm>
                <a:off x="5326388" y="2751308"/>
                <a:ext cx="317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58" name="Freeform 1300">
                <a:extLst>
                  <a:ext uri="{FF2B5EF4-FFF2-40B4-BE49-F238E27FC236}">
                    <a16:creationId xmlns:a16="http://schemas.microsoft.com/office/drawing/2014/main" id="{3C7D3883-65D8-43A2-9A4E-23054406F9F5}"/>
                  </a:ext>
                </a:extLst>
              </p:cNvPr>
              <p:cNvSpPr>
                <a:spLocks/>
              </p:cNvSpPr>
              <p:nvPr/>
            </p:nvSpPr>
            <p:spPr bwMode="auto">
              <a:xfrm>
                <a:off x="5324800" y="2751308"/>
                <a:ext cx="20638" cy="9525"/>
              </a:xfrm>
              <a:custGeom>
                <a:avLst/>
                <a:gdLst>
                  <a:gd name="T0" fmla="*/ 0 w 13"/>
                  <a:gd name="T1" fmla="*/ 0 h 6"/>
                  <a:gd name="T2" fmla="*/ 13 w 13"/>
                  <a:gd name="T3" fmla="*/ 6 h 6"/>
                  <a:gd name="T4" fmla="*/ 13 w 13"/>
                  <a:gd name="T5" fmla="*/ 0 h 6"/>
                  <a:gd name="T6" fmla="*/ 0 w 13"/>
                  <a:gd name="T7" fmla="*/ 6 h 6"/>
                  <a:gd name="T8" fmla="*/ 0 60000 65536"/>
                  <a:gd name="T9" fmla="*/ 0 60000 65536"/>
                  <a:gd name="T10" fmla="*/ 0 60000 65536"/>
                  <a:gd name="T11" fmla="*/ 0 60000 65536"/>
                  <a:gd name="T12" fmla="*/ 0 w 13"/>
                  <a:gd name="T13" fmla="*/ 0 h 6"/>
                  <a:gd name="T14" fmla="*/ 13 w 13"/>
                  <a:gd name="T15" fmla="*/ 6 h 6"/>
                </a:gdLst>
                <a:ahLst/>
                <a:cxnLst>
                  <a:cxn ang="T8">
                    <a:pos x="T0" y="T1"/>
                  </a:cxn>
                  <a:cxn ang="T9">
                    <a:pos x="T2" y="T3"/>
                  </a:cxn>
                  <a:cxn ang="T10">
                    <a:pos x="T4" y="T5"/>
                  </a:cxn>
                  <a:cxn ang="T11">
                    <a:pos x="T6" y="T7"/>
                  </a:cxn>
                </a:cxnLst>
                <a:rect l="T12" t="T13" r="T14" b="T15"/>
                <a:pathLst>
                  <a:path w="13" h="6">
                    <a:moveTo>
                      <a:pt x="0" y="0"/>
                    </a:moveTo>
                    <a:lnTo>
                      <a:pt x="13" y="6"/>
                    </a:lnTo>
                    <a:lnTo>
                      <a:pt x="13" y="0"/>
                    </a:lnTo>
                    <a:lnTo>
                      <a:pt x="0" y="6"/>
                    </a:lnTo>
                  </a:path>
                </a:pathLst>
              </a:custGeom>
              <a:noFill/>
              <a:ln w="6350" cap="rnd">
                <a:solidFill>
                  <a:srgbClr val="000000"/>
                </a:solidFill>
                <a:round/>
                <a:headEnd/>
                <a:tailEnd/>
              </a:ln>
            </p:spPr>
            <p:txBody>
              <a:bodyPr/>
              <a:lstStyle/>
              <a:p>
                <a:endParaRPr lang="en-US" sz="1350" dirty="0"/>
              </a:p>
            </p:txBody>
          </p:sp>
          <p:sp>
            <p:nvSpPr>
              <p:cNvPr id="159" name="Rectangle 1301">
                <a:extLst>
                  <a:ext uri="{FF2B5EF4-FFF2-40B4-BE49-F238E27FC236}">
                    <a16:creationId xmlns:a16="http://schemas.microsoft.com/office/drawing/2014/main" id="{15A6F744-7EF7-4691-B7B1-EDFB7DF2DED9}"/>
                  </a:ext>
                </a:extLst>
              </p:cNvPr>
              <p:cNvSpPr>
                <a:spLocks noChangeArrowheads="1"/>
              </p:cNvSpPr>
              <p:nvPr/>
            </p:nvSpPr>
            <p:spPr bwMode="auto">
              <a:xfrm>
                <a:off x="5326388" y="2741783"/>
                <a:ext cx="31750"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60" name="Freeform 1302">
                <a:extLst>
                  <a:ext uri="{FF2B5EF4-FFF2-40B4-BE49-F238E27FC236}">
                    <a16:creationId xmlns:a16="http://schemas.microsoft.com/office/drawing/2014/main" id="{4F86DA1C-1252-4558-A670-5A4E96F4621F}"/>
                  </a:ext>
                </a:extLst>
              </p:cNvPr>
              <p:cNvSpPr>
                <a:spLocks/>
              </p:cNvSpPr>
              <p:nvPr/>
            </p:nvSpPr>
            <p:spPr bwMode="auto">
              <a:xfrm>
                <a:off x="5324800" y="2740196"/>
                <a:ext cx="20638" cy="11113"/>
              </a:xfrm>
              <a:custGeom>
                <a:avLst/>
                <a:gdLst>
                  <a:gd name="T0" fmla="*/ 0 w 13"/>
                  <a:gd name="T1" fmla="*/ 0 h 7"/>
                  <a:gd name="T2" fmla="*/ 13 w 13"/>
                  <a:gd name="T3" fmla="*/ 7 h 7"/>
                  <a:gd name="T4" fmla="*/ 13 w 13"/>
                  <a:gd name="T5" fmla="*/ 0 h 7"/>
                  <a:gd name="T6" fmla="*/ 0 w 13"/>
                  <a:gd name="T7" fmla="*/ 7 h 7"/>
                  <a:gd name="T8" fmla="*/ 0 60000 65536"/>
                  <a:gd name="T9" fmla="*/ 0 60000 65536"/>
                  <a:gd name="T10" fmla="*/ 0 60000 65536"/>
                  <a:gd name="T11" fmla="*/ 0 60000 65536"/>
                  <a:gd name="T12" fmla="*/ 0 w 13"/>
                  <a:gd name="T13" fmla="*/ 0 h 7"/>
                  <a:gd name="T14" fmla="*/ 13 w 13"/>
                  <a:gd name="T15" fmla="*/ 7 h 7"/>
                </a:gdLst>
                <a:ahLst/>
                <a:cxnLst>
                  <a:cxn ang="T8">
                    <a:pos x="T0" y="T1"/>
                  </a:cxn>
                  <a:cxn ang="T9">
                    <a:pos x="T2" y="T3"/>
                  </a:cxn>
                  <a:cxn ang="T10">
                    <a:pos x="T4" y="T5"/>
                  </a:cxn>
                  <a:cxn ang="T11">
                    <a:pos x="T6" y="T7"/>
                  </a:cxn>
                </a:cxnLst>
                <a:rect l="T12" t="T13" r="T14" b="T15"/>
                <a:pathLst>
                  <a:path w="13" h="7">
                    <a:moveTo>
                      <a:pt x="0" y="0"/>
                    </a:moveTo>
                    <a:lnTo>
                      <a:pt x="13" y="7"/>
                    </a:lnTo>
                    <a:lnTo>
                      <a:pt x="13" y="0"/>
                    </a:lnTo>
                    <a:lnTo>
                      <a:pt x="0" y="7"/>
                    </a:lnTo>
                  </a:path>
                </a:pathLst>
              </a:custGeom>
              <a:noFill/>
              <a:ln w="6350" cap="rnd">
                <a:solidFill>
                  <a:srgbClr val="000000"/>
                </a:solidFill>
                <a:round/>
                <a:headEnd/>
                <a:tailEnd/>
              </a:ln>
            </p:spPr>
            <p:txBody>
              <a:bodyPr/>
              <a:lstStyle/>
              <a:p>
                <a:endParaRPr lang="en-US" sz="1350" dirty="0"/>
              </a:p>
            </p:txBody>
          </p:sp>
          <p:sp>
            <p:nvSpPr>
              <p:cNvPr id="161" name="Rectangle 1303">
                <a:extLst>
                  <a:ext uri="{FF2B5EF4-FFF2-40B4-BE49-F238E27FC236}">
                    <a16:creationId xmlns:a16="http://schemas.microsoft.com/office/drawing/2014/main" id="{E312B6AB-3279-42FD-8AAE-AB8FB4A66058}"/>
                  </a:ext>
                </a:extLst>
              </p:cNvPr>
              <p:cNvSpPr>
                <a:spLocks noChangeArrowheads="1"/>
              </p:cNvSpPr>
              <p:nvPr/>
            </p:nvSpPr>
            <p:spPr bwMode="auto">
              <a:xfrm>
                <a:off x="5326388" y="2733845"/>
                <a:ext cx="31750"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62" name="Freeform 1304">
                <a:extLst>
                  <a:ext uri="{FF2B5EF4-FFF2-40B4-BE49-F238E27FC236}">
                    <a16:creationId xmlns:a16="http://schemas.microsoft.com/office/drawing/2014/main" id="{C48C8238-933E-4B56-8CC5-C1FAE6323A21}"/>
                  </a:ext>
                </a:extLst>
              </p:cNvPr>
              <p:cNvSpPr>
                <a:spLocks/>
              </p:cNvSpPr>
              <p:nvPr/>
            </p:nvSpPr>
            <p:spPr bwMode="auto">
              <a:xfrm>
                <a:off x="5324800" y="2730670"/>
                <a:ext cx="20638" cy="9525"/>
              </a:xfrm>
              <a:custGeom>
                <a:avLst/>
                <a:gdLst>
                  <a:gd name="T0" fmla="*/ 0 w 13"/>
                  <a:gd name="T1" fmla="*/ 0 h 6"/>
                  <a:gd name="T2" fmla="*/ 13 w 13"/>
                  <a:gd name="T3" fmla="*/ 6 h 6"/>
                  <a:gd name="T4" fmla="*/ 13 w 13"/>
                  <a:gd name="T5" fmla="*/ 0 h 6"/>
                  <a:gd name="T6" fmla="*/ 0 w 13"/>
                  <a:gd name="T7" fmla="*/ 6 h 6"/>
                  <a:gd name="T8" fmla="*/ 0 60000 65536"/>
                  <a:gd name="T9" fmla="*/ 0 60000 65536"/>
                  <a:gd name="T10" fmla="*/ 0 60000 65536"/>
                  <a:gd name="T11" fmla="*/ 0 60000 65536"/>
                  <a:gd name="T12" fmla="*/ 0 w 13"/>
                  <a:gd name="T13" fmla="*/ 0 h 6"/>
                  <a:gd name="T14" fmla="*/ 13 w 13"/>
                  <a:gd name="T15" fmla="*/ 6 h 6"/>
                </a:gdLst>
                <a:ahLst/>
                <a:cxnLst>
                  <a:cxn ang="T8">
                    <a:pos x="T0" y="T1"/>
                  </a:cxn>
                  <a:cxn ang="T9">
                    <a:pos x="T2" y="T3"/>
                  </a:cxn>
                  <a:cxn ang="T10">
                    <a:pos x="T4" y="T5"/>
                  </a:cxn>
                  <a:cxn ang="T11">
                    <a:pos x="T6" y="T7"/>
                  </a:cxn>
                </a:cxnLst>
                <a:rect l="T12" t="T13" r="T14" b="T15"/>
                <a:pathLst>
                  <a:path w="13" h="6">
                    <a:moveTo>
                      <a:pt x="0" y="0"/>
                    </a:moveTo>
                    <a:lnTo>
                      <a:pt x="13" y="6"/>
                    </a:lnTo>
                    <a:lnTo>
                      <a:pt x="13" y="0"/>
                    </a:lnTo>
                    <a:lnTo>
                      <a:pt x="0" y="6"/>
                    </a:lnTo>
                  </a:path>
                </a:pathLst>
              </a:custGeom>
              <a:noFill/>
              <a:ln w="6350" cap="rnd">
                <a:solidFill>
                  <a:srgbClr val="000000"/>
                </a:solidFill>
                <a:round/>
                <a:headEnd/>
                <a:tailEnd/>
              </a:ln>
            </p:spPr>
            <p:txBody>
              <a:bodyPr/>
              <a:lstStyle/>
              <a:p>
                <a:endParaRPr lang="en-US" sz="1350" dirty="0"/>
              </a:p>
            </p:txBody>
          </p:sp>
          <p:sp>
            <p:nvSpPr>
              <p:cNvPr id="163" name="Rectangle 1305">
                <a:extLst>
                  <a:ext uri="{FF2B5EF4-FFF2-40B4-BE49-F238E27FC236}">
                    <a16:creationId xmlns:a16="http://schemas.microsoft.com/office/drawing/2014/main" id="{A3D3A541-F72C-476D-91A7-CD75024E7392}"/>
                  </a:ext>
                </a:extLst>
              </p:cNvPr>
              <p:cNvSpPr>
                <a:spLocks noChangeArrowheads="1"/>
              </p:cNvSpPr>
              <p:nvPr/>
            </p:nvSpPr>
            <p:spPr bwMode="auto">
              <a:xfrm>
                <a:off x="5326388" y="2724320"/>
                <a:ext cx="31750" cy="1428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64" name="Freeform 1306">
                <a:extLst>
                  <a:ext uri="{FF2B5EF4-FFF2-40B4-BE49-F238E27FC236}">
                    <a16:creationId xmlns:a16="http://schemas.microsoft.com/office/drawing/2014/main" id="{55476D2B-EFAA-44FA-B641-51B5D21103B1}"/>
                  </a:ext>
                </a:extLst>
              </p:cNvPr>
              <p:cNvSpPr>
                <a:spLocks/>
              </p:cNvSpPr>
              <p:nvPr/>
            </p:nvSpPr>
            <p:spPr bwMode="auto">
              <a:xfrm>
                <a:off x="5324800" y="2724320"/>
                <a:ext cx="20638" cy="6350"/>
              </a:xfrm>
              <a:custGeom>
                <a:avLst/>
                <a:gdLst>
                  <a:gd name="T0" fmla="*/ 0 w 13"/>
                  <a:gd name="T1" fmla="*/ 0 h 4"/>
                  <a:gd name="T2" fmla="*/ 13 w 13"/>
                  <a:gd name="T3" fmla="*/ 4 h 4"/>
                  <a:gd name="T4" fmla="*/ 13 w 13"/>
                  <a:gd name="T5" fmla="*/ 0 h 4"/>
                  <a:gd name="T6" fmla="*/ 0 w 13"/>
                  <a:gd name="T7" fmla="*/ 4 h 4"/>
                  <a:gd name="T8" fmla="*/ 0 60000 65536"/>
                  <a:gd name="T9" fmla="*/ 0 60000 65536"/>
                  <a:gd name="T10" fmla="*/ 0 60000 65536"/>
                  <a:gd name="T11" fmla="*/ 0 60000 65536"/>
                  <a:gd name="T12" fmla="*/ 0 w 13"/>
                  <a:gd name="T13" fmla="*/ 0 h 4"/>
                  <a:gd name="T14" fmla="*/ 13 w 13"/>
                  <a:gd name="T15" fmla="*/ 4 h 4"/>
                </a:gdLst>
                <a:ahLst/>
                <a:cxnLst>
                  <a:cxn ang="T8">
                    <a:pos x="T0" y="T1"/>
                  </a:cxn>
                  <a:cxn ang="T9">
                    <a:pos x="T2" y="T3"/>
                  </a:cxn>
                  <a:cxn ang="T10">
                    <a:pos x="T4" y="T5"/>
                  </a:cxn>
                  <a:cxn ang="T11">
                    <a:pos x="T6" y="T7"/>
                  </a:cxn>
                </a:cxnLst>
                <a:rect l="T12" t="T13" r="T14" b="T15"/>
                <a:pathLst>
                  <a:path w="13" h="4">
                    <a:moveTo>
                      <a:pt x="0" y="0"/>
                    </a:moveTo>
                    <a:lnTo>
                      <a:pt x="13" y="4"/>
                    </a:lnTo>
                    <a:lnTo>
                      <a:pt x="13" y="0"/>
                    </a:lnTo>
                    <a:lnTo>
                      <a:pt x="0" y="4"/>
                    </a:lnTo>
                  </a:path>
                </a:pathLst>
              </a:custGeom>
              <a:noFill/>
              <a:ln w="6350" cap="rnd">
                <a:solidFill>
                  <a:srgbClr val="000000"/>
                </a:solidFill>
                <a:round/>
                <a:headEnd/>
                <a:tailEnd/>
              </a:ln>
            </p:spPr>
            <p:txBody>
              <a:bodyPr/>
              <a:lstStyle/>
              <a:p>
                <a:endParaRPr lang="en-US" sz="1350" dirty="0"/>
              </a:p>
            </p:txBody>
          </p:sp>
          <p:sp>
            <p:nvSpPr>
              <p:cNvPr id="165" name="Rectangle 1307">
                <a:extLst>
                  <a:ext uri="{FF2B5EF4-FFF2-40B4-BE49-F238E27FC236}">
                    <a16:creationId xmlns:a16="http://schemas.microsoft.com/office/drawing/2014/main" id="{4DF6795E-0FB5-4081-BDEE-74BA7860F4F4}"/>
                  </a:ext>
                </a:extLst>
              </p:cNvPr>
              <p:cNvSpPr>
                <a:spLocks noChangeArrowheads="1"/>
              </p:cNvSpPr>
              <p:nvPr/>
            </p:nvSpPr>
            <p:spPr bwMode="auto">
              <a:xfrm>
                <a:off x="5326388" y="2713207"/>
                <a:ext cx="31750" cy="1587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66" name="Freeform 1308">
                <a:extLst>
                  <a:ext uri="{FF2B5EF4-FFF2-40B4-BE49-F238E27FC236}">
                    <a16:creationId xmlns:a16="http://schemas.microsoft.com/office/drawing/2014/main" id="{3E5CC08D-6102-4E25-A118-799D6C83A093}"/>
                  </a:ext>
                </a:extLst>
              </p:cNvPr>
              <p:cNvSpPr>
                <a:spLocks/>
              </p:cNvSpPr>
              <p:nvPr/>
            </p:nvSpPr>
            <p:spPr bwMode="auto">
              <a:xfrm>
                <a:off x="5324800" y="2711620"/>
                <a:ext cx="20638" cy="12700"/>
              </a:xfrm>
              <a:custGeom>
                <a:avLst/>
                <a:gdLst>
                  <a:gd name="T0" fmla="*/ 0 w 13"/>
                  <a:gd name="T1" fmla="*/ 0 h 8"/>
                  <a:gd name="T2" fmla="*/ 13 w 13"/>
                  <a:gd name="T3" fmla="*/ 8 h 8"/>
                  <a:gd name="T4" fmla="*/ 13 w 13"/>
                  <a:gd name="T5" fmla="*/ 0 h 8"/>
                  <a:gd name="T6" fmla="*/ 0 w 13"/>
                  <a:gd name="T7" fmla="*/ 8 h 8"/>
                  <a:gd name="T8" fmla="*/ 0 60000 65536"/>
                  <a:gd name="T9" fmla="*/ 0 60000 65536"/>
                  <a:gd name="T10" fmla="*/ 0 60000 65536"/>
                  <a:gd name="T11" fmla="*/ 0 60000 65536"/>
                  <a:gd name="T12" fmla="*/ 0 w 13"/>
                  <a:gd name="T13" fmla="*/ 0 h 8"/>
                  <a:gd name="T14" fmla="*/ 13 w 13"/>
                  <a:gd name="T15" fmla="*/ 8 h 8"/>
                </a:gdLst>
                <a:ahLst/>
                <a:cxnLst>
                  <a:cxn ang="T8">
                    <a:pos x="T0" y="T1"/>
                  </a:cxn>
                  <a:cxn ang="T9">
                    <a:pos x="T2" y="T3"/>
                  </a:cxn>
                  <a:cxn ang="T10">
                    <a:pos x="T4" y="T5"/>
                  </a:cxn>
                  <a:cxn ang="T11">
                    <a:pos x="T6" y="T7"/>
                  </a:cxn>
                </a:cxnLst>
                <a:rect l="T12" t="T13" r="T14" b="T15"/>
                <a:pathLst>
                  <a:path w="13" h="8">
                    <a:moveTo>
                      <a:pt x="0" y="0"/>
                    </a:moveTo>
                    <a:lnTo>
                      <a:pt x="13" y="8"/>
                    </a:lnTo>
                    <a:lnTo>
                      <a:pt x="13" y="0"/>
                    </a:lnTo>
                    <a:lnTo>
                      <a:pt x="0" y="8"/>
                    </a:lnTo>
                  </a:path>
                </a:pathLst>
              </a:custGeom>
              <a:noFill/>
              <a:ln w="6350" cap="rnd">
                <a:solidFill>
                  <a:srgbClr val="000000"/>
                </a:solidFill>
                <a:round/>
                <a:headEnd/>
                <a:tailEnd/>
              </a:ln>
            </p:spPr>
            <p:txBody>
              <a:bodyPr/>
              <a:lstStyle/>
              <a:p>
                <a:endParaRPr lang="en-US" sz="1350" dirty="0"/>
              </a:p>
            </p:txBody>
          </p:sp>
          <p:sp>
            <p:nvSpPr>
              <p:cNvPr id="167" name="Rectangle 1309">
                <a:extLst>
                  <a:ext uri="{FF2B5EF4-FFF2-40B4-BE49-F238E27FC236}">
                    <a16:creationId xmlns:a16="http://schemas.microsoft.com/office/drawing/2014/main" id="{8476CCC6-D5CA-44F5-8EE0-F9F60B6049F1}"/>
                  </a:ext>
                </a:extLst>
              </p:cNvPr>
              <p:cNvSpPr>
                <a:spLocks noChangeArrowheads="1"/>
              </p:cNvSpPr>
              <p:nvPr/>
            </p:nvSpPr>
            <p:spPr bwMode="auto">
              <a:xfrm>
                <a:off x="5326388" y="2706857"/>
                <a:ext cx="31750" cy="11113"/>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68" name="Freeform 1310">
                <a:extLst>
                  <a:ext uri="{FF2B5EF4-FFF2-40B4-BE49-F238E27FC236}">
                    <a16:creationId xmlns:a16="http://schemas.microsoft.com/office/drawing/2014/main" id="{E874CBF5-2AD4-4B20-8486-2D95591C2624}"/>
                  </a:ext>
                </a:extLst>
              </p:cNvPr>
              <p:cNvSpPr>
                <a:spLocks/>
              </p:cNvSpPr>
              <p:nvPr/>
            </p:nvSpPr>
            <p:spPr bwMode="auto">
              <a:xfrm>
                <a:off x="5324800" y="2705270"/>
                <a:ext cx="20638" cy="6350"/>
              </a:xfrm>
              <a:custGeom>
                <a:avLst/>
                <a:gdLst>
                  <a:gd name="T0" fmla="*/ 0 w 13"/>
                  <a:gd name="T1" fmla="*/ 0 h 4"/>
                  <a:gd name="T2" fmla="*/ 13 w 13"/>
                  <a:gd name="T3" fmla="*/ 4 h 4"/>
                  <a:gd name="T4" fmla="*/ 13 w 13"/>
                  <a:gd name="T5" fmla="*/ 0 h 4"/>
                  <a:gd name="T6" fmla="*/ 0 w 13"/>
                  <a:gd name="T7" fmla="*/ 4 h 4"/>
                  <a:gd name="T8" fmla="*/ 0 60000 65536"/>
                  <a:gd name="T9" fmla="*/ 0 60000 65536"/>
                  <a:gd name="T10" fmla="*/ 0 60000 65536"/>
                  <a:gd name="T11" fmla="*/ 0 60000 65536"/>
                  <a:gd name="T12" fmla="*/ 0 w 13"/>
                  <a:gd name="T13" fmla="*/ 0 h 4"/>
                  <a:gd name="T14" fmla="*/ 13 w 13"/>
                  <a:gd name="T15" fmla="*/ 4 h 4"/>
                </a:gdLst>
                <a:ahLst/>
                <a:cxnLst>
                  <a:cxn ang="T8">
                    <a:pos x="T0" y="T1"/>
                  </a:cxn>
                  <a:cxn ang="T9">
                    <a:pos x="T2" y="T3"/>
                  </a:cxn>
                  <a:cxn ang="T10">
                    <a:pos x="T4" y="T5"/>
                  </a:cxn>
                  <a:cxn ang="T11">
                    <a:pos x="T6" y="T7"/>
                  </a:cxn>
                </a:cxnLst>
                <a:rect l="T12" t="T13" r="T14" b="T15"/>
                <a:pathLst>
                  <a:path w="13" h="4">
                    <a:moveTo>
                      <a:pt x="0" y="0"/>
                    </a:moveTo>
                    <a:lnTo>
                      <a:pt x="13" y="4"/>
                    </a:lnTo>
                    <a:lnTo>
                      <a:pt x="13" y="0"/>
                    </a:lnTo>
                    <a:lnTo>
                      <a:pt x="0" y="4"/>
                    </a:lnTo>
                  </a:path>
                </a:pathLst>
              </a:custGeom>
              <a:noFill/>
              <a:ln w="6350" cap="rnd">
                <a:solidFill>
                  <a:srgbClr val="000000"/>
                </a:solidFill>
                <a:round/>
                <a:headEnd/>
                <a:tailEnd/>
              </a:ln>
            </p:spPr>
            <p:txBody>
              <a:bodyPr/>
              <a:lstStyle/>
              <a:p>
                <a:endParaRPr lang="en-US" sz="1350" dirty="0"/>
              </a:p>
            </p:txBody>
          </p:sp>
          <p:sp>
            <p:nvSpPr>
              <p:cNvPr id="169" name="Rectangle 1311">
                <a:extLst>
                  <a:ext uri="{FF2B5EF4-FFF2-40B4-BE49-F238E27FC236}">
                    <a16:creationId xmlns:a16="http://schemas.microsoft.com/office/drawing/2014/main" id="{0606BB1B-651D-4356-AB53-B8B7AE96493B}"/>
                  </a:ext>
                </a:extLst>
              </p:cNvPr>
              <p:cNvSpPr>
                <a:spLocks noChangeArrowheads="1"/>
              </p:cNvSpPr>
              <p:nvPr/>
            </p:nvSpPr>
            <p:spPr bwMode="auto">
              <a:xfrm>
                <a:off x="5262888" y="2744958"/>
                <a:ext cx="66675" cy="2540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70" name="Freeform 1312">
                <a:extLst>
                  <a:ext uri="{FF2B5EF4-FFF2-40B4-BE49-F238E27FC236}">
                    <a16:creationId xmlns:a16="http://schemas.microsoft.com/office/drawing/2014/main" id="{81033271-C2FA-471F-A6C8-E1874B840441}"/>
                  </a:ext>
                </a:extLst>
              </p:cNvPr>
              <p:cNvSpPr>
                <a:spLocks/>
              </p:cNvSpPr>
              <p:nvPr/>
            </p:nvSpPr>
            <p:spPr bwMode="auto">
              <a:xfrm>
                <a:off x="5318450" y="2744958"/>
                <a:ext cx="19050" cy="19051"/>
              </a:xfrm>
              <a:custGeom>
                <a:avLst/>
                <a:gdLst>
                  <a:gd name="T0" fmla="*/ 0 w 12"/>
                  <a:gd name="T1" fmla="*/ 0 h 12"/>
                  <a:gd name="T2" fmla="*/ 0 w 12"/>
                  <a:gd name="T3" fmla="*/ 12 h 12"/>
                  <a:gd name="T4" fmla="*/ 12 w 12"/>
                  <a:gd name="T5" fmla="*/ 12 h 12"/>
                  <a:gd name="T6" fmla="*/ 12 w 12"/>
                  <a:gd name="T7" fmla="*/ 1 h 12"/>
                  <a:gd name="T8" fmla="*/ 0 w 12"/>
                  <a:gd name="T9" fmla="*/ 0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0" y="0"/>
                    </a:moveTo>
                    <a:lnTo>
                      <a:pt x="0" y="12"/>
                    </a:lnTo>
                    <a:lnTo>
                      <a:pt x="12" y="12"/>
                    </a:lnTo>
                    <a:lnTo>
                      <a:pt x="12" y="1"/>
                    </a:lnTo>
                    <a:lnTo>
                      <a:pt x="0" y="0"/>
                    </a:lnTo>
                    <a:close/>
                  </a:path>
                </a:pathLst>
              </a:custGeom>
              <a:noFill/>
              <a:ln w="6350" cap="rnd">
                <a:solidFill>
                  <a:srgbClr val="000000"/>
                </a:solidFill>
                <a:round/>
                <a:headEnd/>
                <a:tailEnd/>
              </a:ln>
            </p:spPr>
            <p:txBody>
              <a:bodyPr/>
              <a:lstStyle/>
              <a:p>
                <a:endParaRPr lang="en-US" sz="1350" dirty="0"/>
              </a:p>
            </p:txBody>
          </p:sp>
          <p:sp>
            <p:nvSpPr>
              <p:cNvPr id="171" name="Freeform 1313">
                <a:extLst>
                  <a:ext uri="{FF2B5EF4-FFF2-40B4-BE49-F238E27FC236}">
                    <a16:creationId xmlns:a16="http://schemas.microsoft.com/office/drawing/2014/main" id="{4B3B1EA2-39E9-4D61-90B5-728347E371D0}"/>
                  </a:ext>
                </a:extLst>
              </p:cNvPr>
              <p:cNvSpPr>
                <a:spLocks/>
              </p:cNvSpPr>
              <p:nvPr/>
            </p:nvSpPr>
            <p:spPr bwMode="auto">
              <a:xfrm>
                <a:off x="5012063" y="2678280"/>
                <a:ext cx="88899" cy="4763"/>
              </a:xfrm>
              <a:custGeom>
                <a:avLst/>
                <a:gdLst>
                  <a:gd name="T0" fmla="*/ 0 w 56"/>
                  <a:gd name="T1" fmla="*/ 0 h 3"/>
                  <a:gd name="T2" fmla="*/ 53 w 56"/>
                  <a:gd name="T3" fmla="*/ 0 h 3"/>
                  <a:gd name="T4" fmla="*/ 56 w 56"/>
                  <a:gd name="T5" fmla="*/ 3 h 3"/>
                  <a:gd name="T6" fmla="*/ 3 w 56"/>
                  <a:gd name="T7" fmla="*/ 3 h 3"/>
                  <a:gd name="T8" fmla="*/ 0 w 56"/>
                  <a:gd name="T9" fmla="*/ 0 h 3"/>
                  <a:gd name="T10" fmla="*/ 0 60000 65536"/>
                  <a:gd name="T11" fmla="*/ 0 60000 65536"/>
                  <a:gd name="T12" fmla="*/ 0 60000 65536"/>
                  <a:gd name="T13" fmla="*/ 0 60000 65536"/>
                  <a:gd name="T14" fmla="*/ 0 60000 65536"/>
                  <a:gd name="T15" fmla="*/ 0 w 56"/>
                  <a:gd name="T16" fmla="*/ 0 h 3"/>
                  <a:gd name="T17" fmla="*/ 56 w 56"/>
                  <a:gd name="T18" fmla="*/ 3 h 3"/>
                </a:gdLst>
                <a:ahLst/>
                <a:cxnLst>
                  <a:cxn ang="T10">
                    <a:pos x="T0" y="T1"/>
                  </a:cxn>
                  <a:cxn ang="T11">
                    <a:pos x="T2" y="T3"/>
                  </a:cxn>
                  <a:cxn ang="T12">
                    <a:pos x="T4" y="T5"/>
                  </a:cxn>
                  <a:cxn ang="T13">
                    <a:pos x="T6" y="T7"/>
                  </a:cxn>
                  <a:cxn ang="T14">
                    <a:pos x="T8" y="T9"/>
                  </a:cxn>
                </a:cxnLst>
                <a:rect l="T15" t="T16" r="T17" b="T18"/>
                <a:pathLst>
                  <a:path w="56" h="3">
                    <a:moveTo>
                      <a:pt x="0" y="0"/>
                    </a:moveTo>
                    <a:lnTo>
                      <a:pt x="53" y="0"/>
                    </a:lnTo>
                    <a:lnTo>
                      <a:pt x="56" y="3"/>
                    </a:lnTo>
                    <a:lnTo>
                      <a:pt x="3" y="3"/>
                    </a:lnTo>
                    <a:lnTo>
                      <a:pt x="0" y="0"/>
                    </a:lnTo>
                    <a:close/>
                  </a:path>
                </a:pathLst>
              </a:custGeom>
              <a:noFill/>
              <a:ln w="6350" cap="rnd">
                <a:solidFill>
                  <a:srgbClr val="000000"/>
                </a:solidFill>
                <a:round/>
                <a:headEnd/>
                <a:tailEnd/>
              </a:ln>
            </p:spPr>
            <p:txBody>
              <a:bodyPr/>
              <a:lstStyle/>
              <a:p>
                <a:endParaRPr lang="en-US" sz="1350" dirty="0"/>
              </a:p>
            </p:txBody>
          </p:sp>
          <p:sp>
            <p:nvSpPr>
              <p:cNvPr id="172" name="Freeform 1314">
                <a:extLst>
                  <a:ext uri="{FF2B5EF4-FFF2-40B4-BE49-F238E27FC236}">
                    <a16:creationId xmlns:a16="http://schemas.microsoft.com/office/drawing/2014/main" id="{AC927BAD-C8B2-4D22-AAA8-B9CF564E169D}"/>
                  </a:ext>
                </a:extLst>
              </p:cNvPr>
              <p:cNvSpPr>
                <a:spLocks/>
              </p:cNvSpPr>
              <p:nvPr/>
            </p:nvSpPr>
            <p:spPr bwMode="auto">
              <a:xfrm>
                <a:off x="5002539" y="2678280"/>
                <a:ext cx="14288" cy="80966"/>
              </a:xfrm>
              <a:custGeom>
                <a:avLst/>
                <a:gdLst>
                  <a:gd name="T0" fmla="*/ 0 w 9"/>
                  <a:gd name="T1" fmla="*/ 51 h 51"/>
                  <a:gd name="T2" fmla="*/ 0 w 9"/>
                  <a:gd name="T3" fmla="*/ 0 h 51"/>
                  <a:gd name="T4" fmla="*/ 9 w 9"/>
                  <a:gd name="T5" fmla="*/ 3 h 51"/>
                  <a:gd name="T6" fmla="*/ 9 w 9"/>
                  <a:gd name="T7" fmla="*/ 51 h 51"/>
                  <a:gd name="T8" fmla="*/ 0 w 9"/>
                  <a:gd name="T9" fmla="*/ 51 h 51"/>
                  <a:gd name="T10" fmla="*/ 0 60000 65536"/>
                  <a:gd name="T11" fmla="*/ 0 60000 65536"/>
                  <a:gd name="T12" fmla="*/ 0 60000 65536"/>
                  <a:gd name="T13" fmla="*/ 0 60000 65536"/>
                  <a:gd name="T14" fmla="*/ 0 60000 65536"/>
                  <a:gd name="T15" fmla="*/ 0 w 9"/>
                  <a:gd name="T16" fmla="*/ 0 h 51"/>
                  <a:gd name="T17" fmla="*/ 9 w 9"/>
                  <a:gd name="T18" fmla="*/ 51 h 51"/>
                </a:gdLst>
                <a:ahLst/>
                <a:cxnLst>
                  <a:cxn ang="T10">
                    <a:pos x="T0" y="T1"/>
                  </a:cxn>
                  <a:cxn ang="T11">
                    <a:pos x="T2" y="T3"/>
                  </a:cxn>
                  <a:cxn ang="T12">
                    <a:pos x="T4" y="T5"/>
                  </a:cxn>
                  <a:cxn ang="T13">
                    <a:pos x="T6" y="T7"/>
                  </a:cxn>
                  <a:cxn ang="T14">
                    <a:pos x="T8" y="T9"/>
                  </a:cxn>
                </a:cxnLst>
                <a:rect l="T15" t="T16" r="T17" b="T18"/>
                <a:pathLst>
                  <a:path w="9" h="51">
                    <a:moveTo>
                      <a:pt x="0" y="51"/>
                    </a:moveTo>
                    <a:lnTo>
                      <a:pt x="0" y="0"/>
                    </a:lnTo>
                    <a:lnTo>
                      <a:pt x="9" y="3"/>
                    </a:lnTo>
                    <a:lnTo>
                      <a:pt x="9" y="51"/>
                    </a:lnTo>
                    <a:lnTo>
                      <a:pt x="0" y="51"/>
                    </a:lnTo>
                    <a:close/>
                  </a:path>
                </a:pathLst>
              </a:custGeom>
              <a:noFill/>
              <a:ln w="6350" cap="rnd">
                <a:solidFill>
                  <a:srgbClr val="000000"/>
                </a:solidFill>
                <a:round/>
                <a:headEnd/>
                <a:tailEnd/>
              </a:ln>
            </p:spPr>
            <p:txBody>
              <a:bodyPr/>
              <a:lstStyle/>
              <a:p>
                <a:endParaRPr lang="en-US" sz="1350" dirty="0"/>
              </a:p>
            </p:txBody>
          </p:sp>
          <p:sp>
            <p:nvSpPr>
              <p:cNvPr id="173" name="Freeform 1315">
                <a:extLst>
                  <a:ext uri="{FF2B5EF4-FFF2-40B4-BE49-F238E27FC236}">
                    <a16:creationId xmlns:a16="http://schemas.microsoft.com/office/drawing/2014/main" id="{08F239A0-BABB-4658-B249-6586AAE898DA}"/>
                  </a:ext>
                </a:extLst>
              </p:cNvPr>
              <p:cNvSpPr>
                <a:spLocks/>
              </p:cNvSpPr>
              <p:nvPr/>
            </p:nvSpPr>
            <p:spPr bwMode="auto">
              <a:xfrm>
                <a:off x="5086675" y="2678280"/>
                <a:ext cx="14288" cy="80966"/>
              </a:xfrm>
              <a:custGeom>
                <a:avLst/>
                <a:gdLst>
                  <a:gd name="T0" fmla="*/ 0 w 9"/>
                  <a:gd name="T1" fmla="*/ 51 h 51"/>
                  <a:gd name="T2" fmla="*/ 0 w 9"/>
                  <a:gd name="T3" fmla="*/ 0 h 51"/>
                  <a:gd name="T4" fmla="*/ 9 w 9"/>
                  <a:gd name="T5" fmla="*/ 3 h 51"/>
                  <a:gd name="T6" fmla="*/ 9 w 9"/>
                  <a:gd name="T7" fmla="*/ 51 h 51"/>
                  <a:gd name="T8" fmla="*/ 0 w 9"/>
                  <a:gd name="T9" fmla="*/ 51 h 51"/>
                  <a:gd name="T10" fmla="*/ 0 60000 65536"/>
                  <a:gd name="T11" fmla="*/ 0 60000 65536"/>
                  <a:gd name="T12" fmla="*/ 0 60000 65536"/>
                  <a:gd name="T13" fmla="*/ 0 60000 65536"/>
                  <a:gd name="T14" fmla="*/ 0 60000 65536"/>
                  <a:gd name="T15" fmla="*/ 0 w 9"/>
                  <a:gd name="T16" fmla="*/ 0 h 51"/>
                  <a:gd name="T17" fmla="*/ 9 w 9"/>
                  <a:gd name="T18" fmla="*/ 51 h 51"/>
                </a:gdLst>
                <a:ahLst/>
                <a:cxnLst>
                  <a:cxn ang="T10">
                    <a:pos x="T0" y="T1"/>
                  </a:cxn>
                  <a:cxn ang="T11">
                    <a:pos x="T2" y="T3"/>
                  </a:cxn>
                  <a:cxn ang="T12">
                    <a:pos x="T4" y="T5"/>
                  </a:cxn>
                  <a:cxn ang="T13">
                    <a:pos x="T6" y="T7"/>
                  </a:cxn>
                  <a:cxn ang="T14">
                    <a:pos x="T8" y="T9"/>
                  </a:cxn>
                </a:cxnLst>
                <a:rect l="T15" t="T16" r="T17" b="T18"/>
                <a:pathLst>
                  <a:path w="9" h="51">
                    <a:moveTo>
                      <a:pt x="0" y="51"/>
                    </a:moveTo>
                    <a:lnTo>
                      <a:pt x="0" y="0"/>
                    </a:lnTo>
                    <a:lnTo>
                      <a:pt x="9" y="3"/>
                    </a:lnTo>
                    <a:lnTo>
                      <a:pt x="9" y="51"/>
                    </a:lnTo>
                    <a:lnTo>
                      <a:pt x="0" y="51"/>
                    </a:lnTo>
                    <a:close/>
                  </a:path>
                </a:pathLst>
              </a:custGeom>
              <a:noFill/>
              <a:ln w="6350" cap="rnd">
                <a:solidFill>
                  <a:srgbClr val="000000"/>
                </a:solidFill>
                <a:round/>
                <a:headEnd/>
                <a:tailEnd/>
              </a:ln>
            </p:spPr>
            <p:txBody>
              <a:bodyPr/>
              <a:lstStyle/>
              <a:p>
                <a:endParaRPr lang="en-US" sz="1350" dirty="0"/>
              </a:p>
            </p:txBody>
          </p:sp>
          <p:sp>
            <p:nvSpPr>
              <p:cNvPr id="174" name="Freeform 1316">
                <a:extLst>
                  <a:ext uri="{FF2B5EF4-FFF2-40B4-BE49-F238E27FC236}">
                    <a16:creationId xmlns:a16="http://schemas.microsoft.com/office/drawing/2014/main" id="{376CA039-B4E0-4DFC-A12F-8F5D3B82623D}"/>
                  </a:ext>
                </a:extLst>
              </p:cNvPr>
              <p:cNvSpPr>
                <a:spLocks/>
              </p:cNvSpPr>
              <p:nvPr/>
            </p:nvSpPr>
            <p:spPr bwMode="auto">
              <a:xfrm>
                <a:off x="5096200" y="2675105"/>
                <a:ext cx="111125" cy="7938"/>
              </a:xfrm>
              <a:custGeom>
                <a:avLst/>
                <a:gdLst>
                  <a:gd name="T0" fmla="*/ 0 w 70"/>
                  <a:gd name="T1" fmla="*/ 2 h 5"/>
                  <a:gd name="T2" fmla="*/ 61 w 70"/>
                  <a:gd name="T3" fmla="*/ 0 h 5"/>
                  <a:gd name="T4" fmla="*/ 70 w 70"/>
                  <a:gd name="T5" fmla="*/ 2 h 5"/>
                  <a:gd name="T6" fmla="*/ 3 w 70"/>
                  <a:gd name="T7" fmla="*/ 5 h 5"/>
                  <a:gd name="T8" fmla="*/ 0 w 70"/>
                  <a:gd name="T9" fmla="*/ 2 h 5"/>
                  <a:gd name="T10" fmla="*/ 0 60000 65536"/>
                  <a:gd name="T11" fmla="*/ 0 60000 65536"/>
                  <a:gd name="T12" fmla="*/ 0 60000 65536"/>
                  <a:gd name="T13" fmla="*/ 0 60000 65536"/>
                  <a:gd name="T14" fmla="*/ 0 60000 65536"/>
                  <a:gd name="T15" fmla="*/ 0 w 70"/>
                  <a:gd name="T16" fmla="*/ 0 h 5"/>
                  <a:gd name="T17" fmla="*/ 70 w 70"/>
                  <a:gd name="T18" fmla="*/ 5 h 5"/>
                </a:gdLst>
                <a:ahLst/>
                <a:cxnLst>
                  <a:cxn ang="T10">
                    <a:pos x="T0" y="T1"/>
                  </a:cxn>
                  <a:cxn ang="T11">
                    <a:pos x="T2" y="T3"/>
                  </a:cxn>
                  <a:cxn ang="T12">
                    <a:pos x="T4" y="T5"/>
                  </a:cxn>
                  <a:cxn ang="T13">
                    <a:pos x="T6" y="T7"/>
                  </a:cxn>
                  <a:cxn ang="T14">
                    <a:pos x="T8" y="T9"/>
                  </a:cxn>
                </a:cxnLst>
                <a:rect l="T15" t="T16" r="T17" b="T18"/>
                <a:pathLst>
                  <a:path w="70" h="5">
                    <a:moveTo>
                      <a:pt x="0" y="2"/>
                    </a:moveTo>
                    <a:lnTo>
                      <a:pt x="61" y="0"/>
                    </a:lnTo>
                    <a:lnTo>
                      <a:pt x="70" y="2"/>
                    </a:lnTo>
                    <a:lnTo>
                      <a:pt x="3" y="5"/>
                    </a:lnTo>
                    <a:lnTo>
                      <a:pt x="0" y="2"/>
                    </a:lnTo>
                    <a:close/>
                  </a:path>
                </a:pathLst>
              </a:custGeom>
              <a:noFill/>
              <a:ln w="6350" cap="rnd">
                <a:solidFill>
                  <a:srgbClr val="000000"/>
                </a:solidFill>
                <a:round/>
                <a:headEnd/>
                <a:tailEnd/>
              </a:ln>
            </p:spPr>
            <p:txBody>
              <a:bodyPr/>
              <a:lstStyle/>
              <a:p>
                <a:endParaRPr lang="en-US" sz="1350" dirty="0"/>
              </a:p>
            </p:txBody>
          </p:sp>
          <p:sp>
            <p:nvSpPr>
              <p:cNvPr id="175" name="Freeform 1317">
                <a:extLst>
                  <a:ext uri="{FF2B5EF4-FFF2-40B4-BE49-F238E27FC236}">
                    <a16:creationId xmlns:a16="http://schemas.microsoft.com/office/drawing/2014/main" id="{78D2AD61-9877-4EEF-A4BD-6BDACA5066F0}"/>
                  </a:ext>
                </a:extLst>
              </p:cNvPr>
              <p:cNvSpPr>
                <a:spLocks/>
              </p:cNvSpPr>
              <p:nvPr/>
            </p:nvSpPr>
            <p:spPr bwMode="auto">
              <a:xfrm>
                <a:off x="5193038" y="2675105"/>
                <a:ext cx="14288" cy="84141"/>
              </a:xfrm>
              <a:custGeom>
                <a:avLst/>
                <a:gdLst>
                  <a:gd name="T0" fmla="*/ 0 w 9"/>
                  <a:gd name="T1" fmla="*/ 53 h 53"/>
                  <a:gd name="T2" fmla="*/ 0 w 9"/>
                  <a:gd name="T3" fmla="*/ 0 h 53"/>
                  <a:gd name="T4" fmla="*/ 9 w 9"/>
                  <a:gd name="T5" fmla="*/ 2 h 53"/>
                  <a:gd name="T6" fmla="*/ 9 w 9"/>
                  <a:gd name="T7" fmla="*/ 53 h 53"/>
                  <a:gd name="T8" fmla="*/ 0 w 9"/>
                  <a:gd name="T9" fmla="*/ 53 h 53"/>
                  <a:gd name="T10" fmla="*/ 0 60000 65536"/>
                  <a:gd name="T11" fmla="*/ 0 60000 65536"/>
                  <a:gd name="T12" fmla="*/ 0 60000 65536"/>
                  <a:gd name="T13" fmla="*/ 0 60000 65536"/>
                  <a:gd name="T14" fmla="*/ 0 60000 65536"/>
                  <a:gd name="T15" fmla="*/ 0 w 9"/>
                  <a:gd name="T16" fmla="*/ 0 h 53"/>
                  <a:gd name="T17" fmla="*/ 9 w 9"/>
                  <a:gd name="T18" fmla="*/ 53 h 53"/>
                </a:gdLst>
                <a:ahLst/>
                <a:cxnLst>
                  <a:cxn ang="T10">
                    <a:pos x="T0" y="T1"/>
                  </a:cxn>
                  <a:cxn ang="T11">
                    <a:pos x="T2" y="T3"/>
                  </a:cxn>
                  <a:cxn ang="T12">
                    <a:pos x="T4" y="T5"/>
                  </a:cxn>
                  <a:cxn ang="T13">
                    <a:pos x="T6" y="T7"/>
                  </a:cxn>
                  <a:cxn ang="T14">
                    <a:pos x="T8" y="T9"/>
                  </a:cxn>
                </a:cxnLst>
                <a:rect l="T15" t="T16" r="T17" b="T18"/>
                <a:pathLst>
                  <a:path w="9" h="53">
                    <a:moveTo>
                      <a:pt x="0" y="53"/>
                    </a:moveTo>
                    <a:lnTo>
                      <a:pt x="0" y="0"/>
                    </a:lnTo>
                    <a:lnTo>
                      <a:pt x="9" y="2"/>
                    </a:lnTo>
                    <a:lnTo>
                      <a:pt x="9" y="53"/>
                    </a:lnTo>
                    <a:lnTo>
                      <a:pt x="0" y="53"/>
                    </a:lnTo>
                    <a:close/>
                  </a:path>
                </a:pathLst>
              </a:custGeom>
              <a:noFill/>
              <a:ln w="6350" cap="rnd">
                <a:solidFill>
                  <a:srgbClr val="000000"/>
                </a:solidFill>
                <a:round/>
                <a:headEnd/>
                <a:tailEnd/>
              </a:ln>
            </p:spPr>
            <p:txBody>
              <a:bodyPr/>
              <a:lstStyle/>
              <a:p>
                <a:endParaRPr lang="en-US" sz="1350" dirty="0"/>
              </a:p>
            </p:txBody>
          </p:sp>
          <p:sp>
            <p:nvSpPr>
              <p:cNvPr id="176" name="Rectangle 1318">
                <a:extLst>
                  <a:ext uri="{FF2B5EF4-FFF2-40B4-BE49-F238E27FC236}">
                    <a16:creationId xmlns:a16="http://schemas.microsoft.com/office/drawing/2014/main" id="{EB8244B9-8A8A-4A24-B88D-DDADDF3656FA}"/>
                  </a:ext>
                </a:extLst>
              </p:cNvPr>
              <p:cNvSpPr>
                <a:spLocks noChangeArrowheads="1"/>
              </p:cNvSpPr>
              <p:nvPr/>
            </p:nvSpPr>
            <p:spPr bwMode="auto">
              <a:xfrm>
                <a:off x="4635826" y="2740196"/>
                <a:ext cx="3810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77" name="Freeform 1319">
                <a:extLst>
                  <a:ext uri="{FF2B5EF4-FFF2-40B4-BE49-F238E27FC236}">
                    <a16:creationId xmlns:a16="http://schemas.microsoft.com/office/drawing/2014/main" id="{C4B68713-4E94-4B3A-A4AC-9663AB55B4B5}"/>
                  </a:ext>
                </a:extLst>
              </p:cNvPr>
              <p:cNvSpPr>
                <a:spLocks/>
              </p:cNvSpPr>
              <p:nvPr/>
            </p:nvSpPr>
            <p:spPr bwMode="auto">
              <a:xfrm>
                <a:off x="4635826" y="2740196"/>
                <a:ext cx="33338" cy="15876"/>
              </a:xfrm>
              <a:custGeom>
                <a:avLst/>
                <a:gdLst>
                  <a:gd name="T0" fmla="*/ 0 w 21"/>
                  <a:gd name="T1" fmla="*/ 0 h 10"/>
                  <a:gd name="T2" fmla="*/ 21 w 21"/>
                  <a:gd name="T3" fmla="*/ 10 h 10"/>
                  <a:gd name="T4" fmla="*/ 21 w 21"/>
                  <a:gd name="T5" fmla="*/ 0 h 10"/>
                  <a:gd name="T6" fmla="*/ 0 w 21"/>
                  <a:gd name="T7" fmla="*/ 10 h 10"/>
                  <a:gd name="T8" fmla="*/ 0 60000 65536"/>
                  <a:gd name="T9" fmla="*/ 0 60000 65536"/>
                  <a:gd name="T10" fmla="*/ 0 60000 65536"/>
                  <a:gd name="T11" fmla="*/ 0 60000 65536"/>
                  <a:gd name="T12" fmla="*/ 0 w 21"/>
                  <a:gd name="T13" fmla="*/ 0 h 10"/>
                  <a:gd name="T14" fmla="*/ 21 w 21"/>
                  <a:gd name="T15" fmla="*/ 10 h 10"/>
                </a:gdLst>
                <a:ahLst/>
                <a:cxnLst>
                  <a:cxn ang="T8">
                    <a:pos x="T0" y="T1"/>
                  </a:cxn>
                  <a:cxn ang="T9">
                    <a:pos x="T2" y="T3"/>
                  </a:cxn>
                  <a:cxn ang="T10">
                    <a:pos x="T4" y="T5"/>
                  </a:cxn>
                  <a:cxn ang="T11">
                    <a:pos x="T6" y="T7"/>
                  </a:cxn>
                </a:cxnLst>
                <a:rect l="T12" t="T13" r="T14" b="T15"/>
                <a:pathLst>
                  <a:path w="21" h="10">
                    <a:moveTo>
                      <a:pt x="0" y="0"/>
                    </a:moveTo>
                    <a:lnTo>
                      <a:pt x="21" y="10"/>
                    </a:lnTo>
                    <a:lnTo>
                      <a:pt x="21" y="0"/>
                    </a:lnTo>
                    <a:lnTo>
                      <a:pt x="0" y="10"/>
                    </a:lnTo>
                  </a:path>
                </a:pathLst>
              </a:custGeom>
              <a:noFill/>
              <a:ln w="6350" cap="rnd">
                <a:solidFill>
                  <a:srgbClr val="000000"/>
                </a:solidFill>
                <a:round/>
                <a:headEnd/>
                <a:tailEnd/>
              </a:ln>
            </p:spPr>
            <p:txBody>
              <a:bodyPr/>
              <a:lstStyle/>
              <a:p>
                <a:endParaRPr lang="en-US" sz="1350" dirty="0"/>
              </a:p>
            </p:txBody>
          </p:sp>
          <p:sp>
            <p:nvSpPr>
              <p:cNvPr id="178" name="Rectangle 1320">
                <a:extLst>
                  <a:ext uri="{FF2B5EF4-FFF2-40B4-BE49-F238E27FC236}">
                    <a16:creationId xmlns:a16="http://schemas.microsoft.com/office/drawing/2014/main" id="{2062D5D5-6AA0-4FBA-8065-EDE19CD412B1}"/>
                  </a:ext>
                </a:extLst>
              </p:cNvPr>
              <p:cNvSpPr>
                <a:spLocks noChangeArrowheads="1"/>
              </p:cNvSpPr>
              <p:nvPr/>
            </p:nvSpPr>
            <p:spPr bwMode="auto">
              <a:xfrm>
                <a:off x="4672338" y="2740196"/>
                <a:ext cx="34925"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79" name="Freeform 1321">
                <a:extLst>
                  <a:ext uri="{FF2B5EF4-FFF2-40B4-BE49-F238E27FC236}">
                    <a16:creationId xmlns:a16="http://schemas.microsoft.com/office/drawing/2014/main" id="{765ED724-F7C1-4AD9-9B50-411156B72078}"/>
                  </a:ext>
                </a:extLst>
              </p:cNvPr>
              <p:cNvSpPr>
                <a:spLocks/>
              </p:cNvSpPr>
              <p:nvPr/>
            </p:nvSpPr>
            <p:spPr bwMode="auto">
              <a:xfrm>
                <a:off x="4669163" y="2740196"/>
                <a:ext cx="26988" cy="15876"/>
              </a:xfrm>
              <a:custGeom>
                <a:avLst/>
                <a:gdLst>
                  <a:gd name="T0" fmla="*/ 0 w 17"/>
                  <a:gd name="T1" fmla="*/ 0 h 10"/>
                  <a:gd name="T2" fmla="*/ 17 w 17"/>
                  <a:gd name="T3" fmla="*/ 10 h 10"/>
                  <a:gd name="T4" fmla="*/ 17 w 17"/>
                  <a:gd name="T5" fmla="*/ 0 h 10"/>
                  <a:gd name="T6" fmla="*/ 0 w 17"/>
                  <a:gd name="T7" fmla="*/ 10 h 10"/>
                  <a:gd name="T8" fmla="*/ 0 60000 65536"/>
                  <a:gd name="T9" fmla="*/ 0 60000 65536"/>
                  <a:gd name="T10" fmla="*/ 0 60000 65536"/>
                  <a:gd name="T11" fmla="*/ 0 60000 65536"/>
                  <a:gd name="T12" fmla="*/ 0 w 17"/>
                  <a:gd name="T13" fmla="*/ 0 h 10"/>
                  <a:gd name="T14" fmla="*/ 17 w 17"/>
                  <a:gd name="T15" fmla="*/ 10 h 10"/>
                </a:gdLst>
                <a:ahLst/>
                <a:cxnLst>
                  <a:cxn ang="T8">
                    <a:pos x="T0" y="T1"/>
                  </a:cxn>
                  <a:cxn ang="T9">
                    <a:pos x="T2" y="T3"/>
                  </a:cxn>
                  <a:cxn ang="T10">
                    <a:pos x="T4" y="T5"/>
                  </a:cxn>
                  <a:cxn ang="T11">
                    <a:pos x="T6" y="T7"/>
                  </a:cxn>
                </a:cxnLst>
                <a:rect l="T12" t="T13" r="T14" b="T15"/>
                <a:pathLst>
                  <a:path w="17" h="10">
                    <a:moveTo>
                      <a:pt x="0" y="0"/>
                    </a:moveTo>
                    <a:lnTo>
                      <a:pt x="17" y="10"/>
                    </a:lnTo>
                    <a:lnTo>
                      <a:pt x="17" y="0"/>
                    </a:lnTo>
                    <a:lnTo>
                      <a:pt x="0" y="10"/>
                    </a:lnTo>
                  </a:path>
                </a:pathLst>
              </a:custGeom>
              <a:noFill/>
              <a:ln w="6350" cap="rnd">
                <a:solidFill>
                  <a:srgbClr val="000000"/>
                </a:solidFill>
                <a:round/>
                <a:headEnd/>
                <a:tailEnd/>
              </a:ln>
            </p:spPr>
            <p:txBody>
              <a:bodyPr/>
              <a:lstStyle/>
              <a:p>
                <a:endParaRPr lang="en-US" sz="1350" dirty="0"/>
              </a:p>
            </p:txBody>
          </p:sp>
          <p:sp>
            <p:nvSpPr>
              <p:cNvPr id="180" name="Rectangle 1322">
                <a:extLst>
                  <a:ext uri="{FF2B5EF4-FFF2-40B4-BE49-F238E27FC236}">
                    <a16:creationId xmlns:a16="http://schemas.microsoft.com/office/drawing/2014/main" id="{4581CD87-C988-42A9-85A5-02097B82DFBB}"/>
                  </a:ext>
                </a:extLst>
              </p:cNvPr>
              <p:cNvSpPr>
                <a:spLocks noChangeArrowheads="1"/>
              </p:cNvSpPr>
              <p:nvPr/>
            </p:nvSpPr>
            <p:spPr bwMode="auto">
              <a:xfrm>
                <a:off x="4705676" y="2740196"/>
                <a:ext cx="3810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81" name="Freeform 1323">
                <a:extLst>
                  <a:ext uri="{FF2B5EF4-FFF2-40B4-BE49-F238E27FC236}">
                    <a16:creationId xmlns:a16="http://schemas.microsoft.com/office/drawing/2014/main" id="{4A9D0DED-C92B-48C6-96AB-83BA1DB8126A}"/>
                  </a:ext>
                </a:extLst>
              </p:cNvPr>
              <p:cNvSpPr>
                <a:spLocks/>
              </p:cNvSpPr>
              <p:nvPr/>
            </p:nvSpPr>
            <p:spPr bwMode="auto">
              <a:xfrm>
                <a:off x="4696151" y="2740196"/>
                <a:ext cx="38100" cy="15876"/>
              </a:xfrm>
              <a:custGeom>
                <a:avLst/>
                <a:gdLst>
                  <a:gd name="T0" fmla="*/ 0 w 24"/>
                  <a:gd name="T1" fmla="*/ 0 h 10"/>
                  <a:gd name="T2" fmla="*/ 24 w 24"/>
                  <a:gd name="T3" fmla="*/ 10 h 10"/>
                  <a:gd name="T4" fmla="*/ 24 w 24"/>
                  <a:gd name="T5" fmla="*/ 0 h 10"/>
                  <a:gd name="T6" fmla="*/ 0 w 24"/>
                  <a:gd name="T7" fmla="*/ 10 h 10"/>
                  <a:gd name="T8" fmla="*/ 0 60000 65536"/>
                  <a:gd name="T9" fmla="*/ 0 60000 65536"/>
                  <a:gd name="T10" fmla="*/ 0 60000 65536"/>
                  <a:gd name="T11" fmla="*/ 0 60000 65536"/>
                  <a:gd name="T12" fmla="*/ 0 w 24"/>
                  <a:gd name="T13" fmla="*/ 0 h 10"/>
                  <a:gd name="T14" fmla="*/ 24 w 24"/>
                  <a:gd name="T15" fmla="*/ 10 h 10"/>
                </a:gdLst>
                <a:ahLst/>
                <a:cxnLst>
                  <a:cxn ang="T8">
                    <a:pos x="T0" y="T1"/>
                  </a:cxn>
                  <a:cxn ang="T9">
                    <a:pos x="T2" y="T3"/>
                  </a:cxn>
                  <a:cxn ang="T10">
                    <a:pos x="T4" y="T5"/>
                  </a:cxn>
                  <a:cxn ang="T11">
                    <a:pos x="T6" y="T7"/>
                  </a:cxn>
                </a:cxnLst>
                <a:rect l="T12" t="T13" r="T14" b="T15"/>
                <a:pathLst>
                  <a:path w="24" h="10">
                    <a:moveTo>
                      <a:pt x="0" y="0"/>
                    </a:moveTo>
                    <a:lnTo>
                      <a:pt x="24" y="10"/>
                    </a:lnTo>
                    <a:lnTo>
                      <a:pt x="24" y="0"/>
                    </a:lnTo>
                    <a:lnTo>
                      <a:pt x="0" y="10"/>
                    </a:lnTo>
                  </a:path>
                </a:pathLst>
              </a:custGeom>
              <a:noFill/>
              <a:ln w="6350" cap="rnd">
                <a:solidFill>
                  <a:srgbClr val="000000"/>
                </a:solidFill>
                <a:round/>
                <a:headEnd/>
                <a:tailEnd/>
              </a:ln>
            </p:spPr>
            <p:txBody>
              <a:bodyPr/>
              <a:lstStyle/>
              <a:p>
                <a:endParaRPr lang="en-US" sz="1350" dirty="0"/>
              </a:p>
            </p:txBody>
          </p:sp>
          <p:sp>
            <p:nvSpPr>
              <p:cNvPr id="182" name="Rectangle 1324">
                <a:extLst>
                  <a:ext uri="{FF2B5EF4-FFF2-40B4-BE49-F238E27FC236}">
                    <a16:creationId xmlns:a16="http://schemas.microsoft.com/office/drawing/2014/main" id="{E24F7569-C625-45F7-B145-BFDAB9032DD2}"/>
                  </a:ext>
                </a:extLst>
              </p:cNvPr>
              <p:cNvSpPr>
                <a:spLocks noChangeArrowheads="1"/>
              </p:cNvSpPr>
              <p:nvPr/>
            </p:nvSpPr>
            <p:spPr bwMode="auto">
              <a:xfrm>
                <a:off x="4734250" y="2740196"/>
                <a:ext cx="3810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83" name="Freeform 1325">
                <a:extLst>
                  <a:ext uri="{FF2B5EF4-FFF2-40B4-BE49-F238E27FC236}">
                    <a16:creationId xmlns:a16="http://schemas.microsoft.com/office/drawing/2014/main" id="{BF0255EC-9AD7-48C9-86CC-4E2D3D8647E4}"/>
                  </a:ext>
                </a:extLst>
              </p:cNvPr>
              <p:cNvSpPr>
                <a:spLocks/>
              </p:cNvSpPr>
              <p:nvPr/>
            </p:nvSpPr>
            <p:spPr bwMode="auto">
              <a:xfrm>
                <a:off x="4734250" y="2740196"/>
                <a:ext cx="26988" cy="15876"/>
              </a:xfrm>
              <a:custGeom>
                <a:avLst/>
                <a:gdLst>
                  <a:gd name="T0" fmla="*/ 0 w 17"/>
                  <a:gd name="T1" fmla="*/ 0 h 10"/>
                  <a:gd name="T2" fmla="*/ 17 w 17"/>
                  <a:gd name="T3" fmla="*/ 10 h 10"/>
                  <a:gd name="T4" fmla="*/ 17 w 17"/>
                  <a:gd name="T5" fmla="*/ 0 h 10"/>
                  <a:gd name="T6" fmla="*/ 0 w 17"/>
                  <a:gd name="T7" fmla="*/ 10 h 10"/>
                  <a:gd name="T8" fmla="*/ 0 60000 65536"/>
                  <a:gd name="T9" fmla="*/ 0 60000 65536"/>
                  <a:gd name="T10" fmla="*/ 0 60000 65536"/>
                  <a:gd name="T11" fmla="*/ 0 60000 65536"/>
                  <a:gd name="T12" fmla="*/ 0 w 17"/>
                  <a:gd name="T13" fmla="*/ 0 h 10"/>
                  <a:gd name="T14" fmla="*/ 17 w 17"/>
                  <a:gd name="T15" fmla="*/ 10 h 10"/>
                </a:gdLst>
                <a:ahLst/>
                <a:cxnLst>
                  <a:cxn ang="T8">
                    <a:pos x="T0" y="T1"/>
                  </a:cxn>
                  <a:cxn ang="T9">
                    <a:pos x="T2" y="T3"/>
                  </a:cxn>
                  <a:cxn ang="T10">
                    <a:pos x="T4" y="T5"/>
                  </a:cxn>
                  <a:cxn ang="T11">
                    <a:pos x="T6" y="T7"/>
                  </a:cxn>
                </a:cxnLst>
                <a:rect l="T12" t="T13" r="T14" b="T15"/>
                <a:pathLst>
                  <a:path w="17" h="10">
                    <a:moveTo>
                      <a:pt x="0" y="0"/>
                    </a:moveTo>
                    <a:lnTo>
                      <a:pt x="17" y="10"/>
                    </a:lnTo>
                    <a:lnTo>
                      <a:pt x="17" y="0"/>
                    </a:lnTo>
                    <a:lnTo>
                      <a:pt x="0" y="10"/>
                    </a:lnTo>
                  </a:path>
                </a:pathLst>
              </a:custGeom>
              <a:noFill/>
              <a:ln w="6350" cap="rnd">
                <a:solidFill>
                  <a:srgbClr val="000000"/>
                </a:solidFill>
                <a:round/>
                <a:headEnd/>
                <a:tailEnd/>
              </a:ln>
            </p:spPr>
            <p:txBody>
              <a:bodyPr/>
              <a:lstStyle/>
              <a:p>
                <a:endParaRPr lang="en-US" sz="1350" dirty="0"/>
              </a:p>
            </p:txBody>
          </p:sp>
          <p:sp>
            <p:nvSpPr>
              <p:cNvPr id="184" name="Rectangle 1326">
                <a:extLst>
                  <a:ext uri="{FF2B5EF4-FFF2-40B4-BE49-F238E27FC236}">
                    <a16:creationId xmlns:a16="http://schemas.microsoft.com/office/drawing/2014/main" id="{ECCA3877-3C85-4505-A523-809DE32C5674}"/>
                  </a:ext>
                </a:extLst>
              </p:cNvPr>
              <p:cNvSpPr>
                <a:spLocks noChangeArrowheads="1"/>
              </p:cNvSpPr>
              <p:nvPr/>
            </p:nvSpPr>
            <p:spPr bwMode="auto">
              <a:xfrm>
                <a:off x="4769176" y="2740196"/>
                <a:ext cx="36513"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85" name="Freeform 1327">
                <a:extLst>
                  <a:ext uri="{FF2B5EF4-FFF2-40B4-BE49-F238E27FC236}">
                    <a16:creationId xmlns:a16="http://schemas.microsoft.com/office/drawing/2014/main" id="{9D5448D1-D4E0-4B9D-A232-D8D0565FE640}"/>
                  </a:ext>
                </a:extLst>
              </p:cNvPr>
              <p:cNvSpPr>
                <a:spLocks/>
              </p:cNvSpPr>
              <p:nvPr/>
            </p:nvSpPr>
            <p:spPr bwMode="auto">
              <a:xfrm>
                <a:off x="4761239" y="2740196"/>
                <a:ext cx="33338" cy="15876"/>
              </a:xfrm>
              <a:custGeom>
                <a:avLst/>
                <a:gdLst>
                  <a:gd name="T0" fmla="*/ 0 w 21"/>
                  <a:gd name="T1" fmla="*/ 0 h 10"/>
                  <a:gd name="T2" fmla="*/ 21 w 21"/>
                  <a:gd name="T3" fmla="*/ 10 h 10"/>
                  <a:gd name="T4" fmla="*/ 21 w 21"/>
                  <a:gd name="T5" fmla="*/ 0 h 10"/>
                  <a:gd name="T6" fmla="*/ 0 w 21"/>
                  <a:gd name="T7" fmla="*/ 10 h 10"/>
                  <a:gd name="T8" fmla="*/ 0 60000 65536"/>
                  <a:gd name="T9" fmla="*/ 0 60000 65536"/>
                  <a:gd name="T10" fmla="*/ 0 60000 65536"/>
                  <a:gd name="T11" fmla="*/ 0 60000 65536"/>
                  <a:gd name="T12" fmla="*/ 0 w 21"/>
                  <a:gd name="T13" fmla="*/ 0 h 10"/>
                  <a:gd name="T14" fmla="*/ 21 w 21"/>
                  <a:gd name="T15" fmla="*/ 10 h 10"/>
                </a:gdLst>
                <a:ahLst/>
                <a:cxnLst>
                  <a:cxn ang="T8">
                    <a:pos x="T0" y="T1"/>
                  </a:cxn>
                  <a:cxn ang="T9">
                    <a:pos x="T2" y="T3"/>
                  </a:cxn>
                  <a:cxn ang="T10">
                    <a:pos x="T4" y="T5"/>
                  </a:cxn>
                  <a:cxn ang="T11">
                    <a:pos x="T6" y="T7"/>
                  </a:cxn>
                </a:cxnLst>
                <a:rect l="T12" t="T13" r="T14" b="T15"/>
                <a:pathLst>
                  <a:path w="21" h="10">
                    <a:moveTo>
                      <a:pt x="0" y="0"/>
                    </a:moveTo>
                    <a:lnTo>
                      <a:pt x="21" y="10"/>
                    </a:lnTo>
                    <a:lnTo>
                      <a:pt x="21" y="0"/>
                    </a:lnTo>
                    <a:lnTo>
                      <a:pt x="0" y="10"/>
                    </a:lnTo>
                  </a:path>
                </a:pathLst>
              </a:custGeom>
              <a:noFill/>
              <a:ln w="6350" cap="rnd">
                <a:solidFill>
                  <a:srgbClr val="000000"/>
                </a:solidFill>
                <a:round/>
                <a:headEnd/>
                <a:tailEnd/>
              </a:ln>
            </p:spPr>
            <p:txBody>
              <a:bodyPr/>
              <a:lstStyle/>
              <a:p>
                <a:endParaRPr lang="en-US" sz="1350" dirty="0"/>
              </a:p>
            </p:txBody>
          </p:sp>
          <p:sp>
            <p:nvSpPr>
              <p:cNvPr id="186" name="Rectangle 1328">
                <a:extLst>
                  <a:ext uri="{FF2B5EF4-FFF2-40B4-BE49-F238E27FC236}">
                    <a16:creationId xmlns:a16="http://schemas.microsoft.com/office/drawing/2014/main" id="{2F1A7F34-C4E6-4CA6-83CB-7A7A438AC8B1}"/>
                  </a:ext>
                </a:extLst>
              </p:cNvPr>
              <p:cNvSpPr>
                <a:spLocks noChangeArrowheads="1"/>
              </p:cNvSpPr>
              <p:nvPr/>
            </p:nvSpPr>
            <p:spPr bwMode="auto">
              <a:xfrm>
                <a:off x="4802513" y="2740196"/>
                <a:ext cx="39688"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87" name="Freeform 1329">
                <a:extLst>
                  <a:ext uri="{FF2B5EF4-FFF2-40B4-BE49-F238E27FC236}">
                    <a16:creationId xmlns:a16="http://schemas.microsoft.com/office/drawing/2014/main" id="{26FE7EEC-3FC4-40E3-97A3-5ECB9DAB1A9E}"/>
                  </a:ext>
                </a:extLst>
              </p:cNvPr>
              <p:cNvSpPr>
                <a:spLocks/>
              </p:cNvSpPr>
              <p:nvPr/>
            </p:nvSpPr>
            <p:spPr bwMode="auto">
              <a:xfrm>
                <a:off x="4794575" y="2740196"/>
                <a:ext cx="36513" cy="15876"/>
              </a:xfrm>
              <a:custGeom>
                <a:avLst/>
                <a:gdLst>
                  <a:gd name="T0" fmla="*/ 0 w 23"/>
                  <a:gd name="T1" fmla="*/ 0 h 10"/>
                  <a:gd name="T2" fmla="*/ 23 w 23"/>
                  <a:gd name="T3" fmla="*/ 10 h 10"/>
                  <a:gd name="T4" fmla="*/ 23 w 23"/>
                  <a:gd name="T5" fmla="*/ 0 h 10"/>
                  <a:gd name="T6" fmla="*/ 0 w 23"/>
                  <a:gd name="T7" fmla="*/ 10 h 10"/>
                  <a:gd name="T8" fmla="*/ 0 60000 65536"/>
                  <a:gd name="T9" fmla="*/ 0 60000 65536"/>
                  <a:gd name="T10" fmla="*/ 0 60000 65536"/>
                  <a:gd name="T11" fmla="*/ 0 60000 65536"/>
                  <a:gd name="T12" fmla="*/ 0 w 23"/>
                  <a:gd name="T13" fmla="*/ 0 h 10"/>
                  <a:gd name="T14" fmla="*/ 23 w 23"/>
                  <a:gd name="T15" fmla="*/ 10 h 10"/>
                </a:gdLst>
                <a:ahLst/>
                <a:cxnLst>
                  <a:cxn ang="T8">
                    <a:pos x="T0" y="T1"/>
                  </a:cxn>
                  <a:cxn ang="T9">
                    <a:pos x="T2" y="T3"/>
                  </a:cxn>
                  <a:cxn ang="T10">
                    <a:pos x="T4" y="T5"/>
                  </a:cxn>
                  <a:cxn ang="T11">
                    <a:pos x="T6" y="T7"/>
                  </a:cxn>
                </a:cxnLst>
                <a:rect l="T12" t="T13" r="T14" b="T15"/>
                <a:pathLst>
                  <a:path w="23" h="10">
                    <a:moveTo>
                      <a:pt x="0" y="0"/>
                    </a:moveTo>
                    <a:lnTo>
                      <a:pt x="23" y="10"/>
                    </a:lnTo>
                    <a:lnTo>
                      <a:pt x="23" y="0"/>
                    </a:lnTo>
                    <a:lnTo>
                      <a:pt x="0" y="10"/>
                    </a:lnTo>
                  </a:path>
                </a:pathLst>
              </a:custGeom>
              <a:noFill/>
              <a:ln w="6350" cap="rnd">
                <a:solidFill>
                  <a:srgbClr val="000000"/>
                </a:solidFill>
                <a:round/>
                <a:headEnd/>
                <a:tailEnd/>
              </a:ln>
            </p:spPr>
            <p:txBody>
              <a:bodyPr/>
              <a:lstStyle/>
              <a:p>
                <a:endParaRPr lang="en-US" sz="1350" dirty="0"/>
              </a:p>
            </p:txBody>
          </p:sp>
          <p:sp>
            <p:nvSpPr>
              <p:cNvPr id="188" name="Rectangle 1330">
                <a:extLst>
                  <a:ext uri="{FF2B5EF4-FFF2-40B4-BE49-F238E27FC236}">
                    <a16:creationId xmlns:a16="http://schemas.microsoft.com/office/drawing/2014/main" id="{53A382D0-3708-4EEC-82E0-35E932411E1F}"/>
                  </a:ext>
                </a:extLst>
              </p:cNvPr>
              <p:cNvSpPr>
                <a:spLocks noChangeArrowheads="1"/>
              </p:cNvSpPr>
              <p:nvPr/>
            </p:nvSpPr>
            <p:spPr bwMode="auto">
              <a:xfrm>
                <a:off x="4831089" y="2740196"/>
                <a:ext cx="3810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89" name="Freeform 1331">
                <a:extLst>
                  <a:ext uri="{FF2B5EF4-FFF2-40B4-BE49-F238E27FC236}">
                    <a16:creationId xmlns:a16="http://schemas.microsoft.com/office/drawing/2014/main" id="{BB4325CF-7059-4FCC-BCBE-B67DFF77941B}"/>
                  </a:ext>
                </a:extLst>
              </p:cNvPr>
              <p:cNvSpPr>
                <a:spLocks/>
              </p:cNvSpPr>
              <p:nvPr/>
            </p:nvSpPr>
            <p:spPr bwMode="auto">
              <a:xfrm>
                <a:off x="4831089" y="2740196"/>
                <a:ext cx="33338" cy="15876"/>
              </a:xfrm>
              <a:custGeom>
                <a:avLst/>
                <a:gdLst>
                  <a:gd name="T0" fmla="*/ 0 w 21"/>
                  <a:gd name="T1" fmla="*/ 0 h 10"/>
                  <a:gd name="T2" fmla="*/ 21 w 21"/>
                  <a:gd name="T3" fmla="*/ 10 h 10"/>
                  <a:gd name="T4" fmla="*/ 21 w 21"/>
                  <a:gd name="T5" fmla="*/ 0 h 10"/>
                  <a:gd name="T6" fmla="*/ 0 w 21"/>
                  <a:gd name="T7" fmla="*/ 10 h 10"/>
                  <a:gd name="T8" fmla="*/ 0 60000 65536"/>
                  <a:gd name="T9" fmla="*/ 0 60000 65536"/>
                  <a:gd name="T10" fmla="*/ 0 60000 65536"/>
                  <a:gd name="T11" fmla="*/ 0 60000 65536"/>
                  <a:gd name="T12" fmla="*/ 0 w 21"/>
                  <a:gd name="T13" fmla="*/ 0 h 10"/>
                  <a:gd name="T14" fmla="*/ 21 w 21"/>
                  <a:gd name="T15" fmla="*/ 10 h 10"/>
                </a:gdLst>
                <a:ahLst/>
                <a:cxnLst>
                  <a:cxn ang="T8">
                    <a:pos x="T0" y="T1"/>
                  </a:cxn>
                  <a:cxn ang="T9">
                    <a:pos x="T2" y="T3"/>
                  </a:cxn>
                  <a:cxn ang="T10">
                    <a:pos x="T4" y="T5"/>
                  </a:cxn>
                  <a:cxn ang="T11">
                    <a:pos x="T6" y="T7"/>
                  </a:cxn>
                </a:cxnLst>
                <a:rect l="T12" t="T13" r="T14" b="T15"/>
                <a:pathLst>
                  <a:path w="21" h="10">
                    <a:moveTo>
                      <a:pt x="0" y="0"/>
                    </a:moveTo>
                    <a:lnTo>
                      <a:pt x="21" y="10"/>
                    </a:lnTo>
                    <a:lnTo>
                      <a:pt x="21" y="0"/>
                    </a:lnTo>
                    <a:lnTo>
                      <a:pt x="0" y="10"/>
                    </a:lnTo>
                  </a:path>
                </a:pathLst>
              </a:custGeom>
              <a:noFill/>
              <a:ln w="6350" cap="rnd">
                <a:solidFill>
                  <a:srgbClr val="000000"/>
                </a:solidFill>
                <a:round/>
                <a:headEnd/>
                <a:tailEnd/>
              </a:ln>
            </p:spPr>
            <p:txBody>
              <a:bodyPr/>
              <a:lstStyle/>
              <a:p>
                <a:endParaRPr lang="en-US" sz="1350" dirty="0"/>
              </a:p>
            </p:txBody>
          </p:sp>
          <p:sp>
            <p:nvSpPr>
              <p:cNvPr id="190" name="Rectangle 1332">
                <a:extLst>
                  <a:ext uri="{FF2B5EF4-FFF2-40B4-BE49-F238E27FC236}">
                    <a16:creationId xmlns:a16="http://schemas.microsoft.com/office/drawing/2014/main" id="{E2C39D74-9846-4324-8FC6-9BA2AE42F85B}"/>
                  </a:ext>
                </a:extLst>
              </p:cNvPr>
              <p:cNvSpPr>
                <a:spLocks noChangeArrowheads="1"/>
              </p:cNvSpPr>
              <p:nvPr/>
            </p:nvSpPr>
            <p:spPr bwMode="auto">
              <a:xfrm>
                <a:off x="4866013" y="2740196"/>
                <a:ext cx="38100" cy="222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191" name="Freeform 1333">
                <a:extLst>
                  <a:ext uri="{FF2B5EF4-FFF2-40B4-BE49-F238E27FC236}">
                    <a16:creationId xmlns:a16="http://schemas.microsoft.com/office/drawing/2014/main" id="{EF5C1C90-90ED-422B-A1AA-7FA02A36EA30}"/>
                  </a:ext>
                </a:extLst>
              </p:cNvPr>
              <p:cNvSpPr>
                <a:spLocks/>
              </p:cNvSpPr>
              <p:nvPr/>
            </p:nvSpPr>
            <p:spPr bwMode="auto">
              <a:xfrm>
                <a:off x="4864425" y="2740196"/>
                <a:ext cx="26988" cy="15876"/>
              </a:xfrm>
              <a:custGeom>
                <a:avLst/>
                <a:gdLst>
                  <a:gd name="T0" fmla="*/ 0 w 17"/>
                  <a:gd name="T1" fmla="*/ 0 h 10"/>
                  <a:gd name="T2" fmla="*/ 17 w 17"/>
                  <a:gd name="T3" fmla="*/ 10 h 10"/>
                  <a:gd name="T4" fmla="*/ 17 w 17"/>
                  <a:gd name="T5" fmla="*/ 0 h 10"/>
                  <a:gd name="T6" fmla="*/ 0 w 17"/>
                  <a:gd name="T7" fmla="*/ 10 h 10"/>
                  <a:gd name="T8" fmla="*/ 0 60000 65536"/>
                  <a:gd name="T9" fmla="*/ 0 60000 65536"/>
                  <a:gd name="T10" fmla="*/ 0 60000 65536"/>
                  <a:gd name="T11" fmla="*/ 0 60000 65536"/>
                  <a:gd name="T12" fmla="*/ 0 w 17"/>
                  <a:gd name="T13" fmla="*/ 0 h 10"/>
                  <a:gd name="T14" fmla="*/ 17 w 17"/>
                  <a:gd name="T15" fmla="*/ 10 h 10"/>
                </a:gdLst>
                <a:ahLst/>
                <a:cxnLst>
                  <a:cxn ang="T8">
                    <a:pos x="T0" y="T1"/>
                  </a:cxn>
                  <a:cxn ang="T9">
                    <a:pos x="T2" y="T3"/>
                  </a:cxn>
                  <a:cxn ang="T10">
                    <a:pos x="T4" y="T5"/>
                  </a:cxn>
                  <a:cxn ang="T11">
                    <a:pos x="T6" y="T7"/>
                  </a:cxn>
                </a:cxnLst>
                <a:rect l="T12" t="T13" r="T14" b="T15"/>
                <a:pathLst>
                  <a:path w="17" h="10">
                    <a:moveTo>
                      <a:pt x="0" y="0"/>
                    </a:moveTo>
                    <a:lnTo>
                      <a:pt x="17" y="10"/>
                    </a:lnTo>
                    <a:lnTo>
                      <a:pt x="17" y="0"/>
                    </a:lnTo>
                    <a:lnTo>
                      <a:pt x="0" y="10"/>
                    </a:lnTo>
                  </a:path>
                </a:pathLst>
              </a:custGeom>
              <a:noFill/>
              <a:ln w="6350" cap="rnd">
                <a:solidFill>
                  <a:srgbClr val="000000"/>
                </a:solidFill>
                <a:round/>
                <a:headEnd/>
                <a:tailEnd/>
              </a:ln>
            </p:spPr>
            <p:txBody>
              <a:bodyPr/>
              <a:lstStyle/>
              <a:p>
                <a:endParaRPr lang="en-US" sz="1350" dirty="0"/>
              </a:p>
            </p:txBody>
          </p:sp>
          <p:sp>
            <p:nvSpPr>
              <p:cNvPr id="192" name="Line 1334">
                <a:extLst>
                  <a:ext uri="{FF2B5EF4-FFF2-40B4-BE49-F238E27FC236}">
                    <a16:creationId xmlns:a16="http://schemas.microsoft.com/office/drawing/2014/main" id="{20B907E9-8C1B-4C06-8F64-5EC003CBD43E}"/>
                  </a:ext>
                </a:extLst>
              </p:cNvPr>
              <p:cNvSpPr>
                <a:spLocks noChangeShapeType="1"/>
              </p:cNvSpPr>
              <p:nvPr/>
            </p:nvSpPr>
            <p:spPr bwMode="auto">
              <a:xfrm>
                <a:off x="4719964" y="2740196"/>
                <a:ext cx="1588" cy="15876"/>
              </a:xfrm>
              <a:prstGeom prst="line">
                <a:avLst/>
              </a:prstGeom>
              <a:noFill/>
              <a:ln w="6350" cap="rnd">
                <a:solidFill>
                  <a:srgbClr val="000000"/>
                </a:solidFill>
                <a:round/>
                <a:headEnd/>
                <a:tailEnd/>
              </a:ln>
            </p:spPr>
            <p:txBody>
              <a:bodyPr/>
              <a:lstStyle/>
              <a:p>
                <a:endParaRPr lang="en-US" sz="1350" dirty="0"/>
              </a:p>
            </p:txBody>
          </p:sp>
          <p:sp>
            <p:nvSpPr>
              <p:cNvPr id="193" name="Line 1335">
                <a:extLst>
                  <a:ext uri="{FF2B5EF4-FFF2-40B4-BE49-F238E27FC236}">
                    <a16:creationId xmlns:a16="http://schemas.microsoft.com/office/drawing/2014/main" id="{8FC73500-1DAF-4AFD-BAC9-4ACC061EB8F4}"/>
                  </a:ext>
                </a:extLst>
              </p:cNvPr>
              <p:cNvSpPr>
                <a:spLocks noChangeShapeType="1"/>
              </p:cNvSpPr>
              <p:nvPr/>
            </p:nvSpPr>
            <p:spPr bwMode="auto">
              <a:xfrm>
                <a:off x="4816801" y="2740196"/>
                <a:ext cx="1588" cy="15876"/>
              </a:xfrm>
              <a:prstGeom prst="line">
                <a:avLst/>
              </a:prstGeom>
              <a:noFill/>
              <a:ln w="6350" cap="rnd">
                <a:solidFill>
                  <a:srgbClr val="000000"/>
                </a:solidFill>
                <a:round/>
                <a:headEnd/>
                <a:tailEnd/>
              </a:ln>
            </p:spPr>
            <p:txBody>
              <a:bodyPr/>
              <a:lstStyle/>
              <a:p>
                <a:endParaRPr lang="en-US" sz="1350" dirty="0"/>
              </a:p>
            </p:txBody>
          </p:sp>
          <p:sp>
            <p:nvSpPr>
              <p:cNvPr id="194" name="Line 1336">
                <a:extLst>
                  <a:ext uri="{FF2B5EF4-FFF2-40B4-BE49-F238E27FC236}">
                    <a16:creationId xmlns:a16="http://schemas.microsoft.com/office/drawing/2014/main" id="{FE063527-8C28-4B1A-9404-6C72501A9342}"/>
                  </a:ext>
                </a:extLst>
              </p:cNvPr>
              <p:cNvSpPr>
                <a:spLocks noChangeShapeType="1"/>
              </p:cNvSpPr>
              <p:nvPr/>
            </p:nvSpPr>
            <p:spPr bwMode="auto">
              <a:xfrm>
                <a:off x="4746950" y="2740196"/>
                <a:ext cx="1588" cy="15876"/>
              </a:xfrm>
              <a:prstGeom prst="line">
                <a:avLst/>
              </a:prstGeom>
              <a:noFill/>
              <a:ln w="6350" cap="rnd">
                <a:solidFill>
                  <a:srgbClr val="000000"/>
                </a:solidFill>
                <a:round/>
                <a:headEnd/>
                <a:tailEnd/>
              </a:ln>
            </p:spPr>
            <p:txBody>
              <a:bodyPr/>
              <a:lstStyle/>
              <a:p>
                <a:endParaRPr lang="en-US" sz="1350" dirty="0"/>
              </a:p>
            </p:txBody>
          </p:sp>
          <p:sp>
            <p:nvSpPr>
              <p:cNvPr id="195" name="Line 1337">
                <a:extLst>
                  <a:ext uri="{FF2B5EF4-FFF2-40B4-BE49-F238E27FC236}">
                    <a16:creationId xmlns:a16="http://schemas.microsoft.com/office/drawing/2014/main" id="{56C4816C-9873-4113-8AD9-FDC631918C7F}"/>
                  </a:ext>
                </a:extLst>
              </p:cNvPr>
              <p:cNvSpPr>
                <a:spLocks noChangeShapeType="1"/>
              </p:cNvSpPr>
              <p:nvPr/>
            </p:nvSpPr>
            <p:spPr bwMode="auto">
              <a:xfrm>
                <a:off x="4780288" y="2740196"/>
                <a:ext cx="3175" cy="15876"/>
              </a:xfrm>
              <a:prstGeom prst="line">
                <a:avLst/>
              </a:prstGeom>
              <a:noFill/>
              <a:ln w="6350" cap="rnd">
                <a:solidFill>
                  <a:srgbClr val="000000"/>
                </a:solidFill>
                <a:round/>
                <a:headEnd/>
                <a:tailEnd/>
              </a:ln>
            </p:spPr>
            <p:txBody>
              <a:bodyPr/>
              <a:lstStyle/>
              <a:p>
                <a:endParaRPr lang="en-US" sz="1350" dirty="0"/>
              </a:p>
            </p:txBody>
          </p:sp>
          <p:sp>
            <p:nvSpPr>
              <p:cNvPr id="196" name="Line 1338">
                <a:extLst>
                  <a:ext uri="{FF2B5EF4-FFF2-40B4-BE49-F238E27FC236}">
                    <a16:creationId xmlns:a16="http://schemas.microsoft.com/office/drawing/2014/main" id="{980822FA-A90D-4C00-B813-862DD9382DEF}"/>
                  </a:ext>
                </a:extLst>
              </p:cNvPr>
              <p:cNvSpPr>
                <a:spLocks noChangeShapeType="1"/>
              </p:cNvSpPr>
              <p:nvPr/>
            </p:nvSpPr>
            <p:spPr bwMode="auto">
              <a:xfrm>
                <a:off x="4683450" y="2740196"/>
                <a:ext cx="3175" cy="15876"/>
              </a:xfrm>
              <a:prstGeom prst="line">
                <a:avLst/>
              </a:prstGeom>
              <a:noFill/>
              <a:ln w="6350" cap="rnd">
                <a:solidFill>
                  <a:srgbClr val="000000"/>
                </a:solidFill>
                <a:round/>
                <a:headEnd/>
                <a:tailEnd/>
              </a:ln>
            </p:spPr>
            <p:txBody>
              <a:bodyPr/>
              <a:lstStyle/>
              <a:p>
                <a:endParaRPr lang="en-US" sz="1350" dirty="0"/>
              </a:p>
            </p:txBody>
          </p:sp>
          <p:sp>
            <p:nvSpPr>
              <p:cNvPr id="197" name="Line 1339">
                <a:extLst>
                  <a:ext uri="{FF2B5EF4-FFF2-40B4-BE49-F238E27FC236}">
                    <a16:creationId xmlns:a16="http://schemas.microsoft.com/office/drawing/2014/main" id="{FADC968B-AAFE-4E09-9545-BF6CAFF7D9EA}"/>
                  </a:ext>
                </a:extLst>
              </p:cNvPr>
              <p:cNvSpPr>
                <a:spLocks noChangeShapeType="1"/>
              </p:cNvSpPr>
              <p:nvPr/>
            </p:nvSpPr>
            <p:spPr bwMode="auto">
              <a:xfrm>
                <a:off x="4650114" y="2740196"/>
                <a:ext cx="1588" cy="15876"/>
              </a:xfrm>
              <a:prstGeom prst="line">
                <a:avLst/>
              </a:prstGeom>
              <a:noFill/>
              <a:ln w="6350" cap="rnd">
                <a:solidFill>
                  <a:srgbClr val="000000"/>
                </a:solidFill>
                <a:round/>
                <a:headEnd/>
                <a:tailEnd/>
              </a:ln>
            </p:spPr>
            <p:txBody>
              <a:bodyPr/>
              <a:lstStyle/>
              <a:p>
                <a:endParaRPr lang="en-US" sz="1350" dirty="0"/>
              </a:p>
            </p:txBody>
          </p:sp>
          <p:sp>
            <p:nvSpPr>
              <p:cNvPr id="198" name="Line 1340">
                <a:extLst>
                  <a:ext uri="{FF2B5EF4-FFF2-40B4-BE49-F238E27FC236}">
                    <a16:creationId xmlns:a16="http://schemas.microsoft.com/office/drawing/2014/main" id="{24896300-9B7F-4AC4-82B2-CBCB740454A4}"/>
                  </a:ext>
                </a:extLst>
              </p:cNvPr>
              <p:cNvSpPr>
                <a:spLocks noChangeShapeType="1"/>
              </p:cNvSpPr>
              <p:nvPr/>
            </p:nvSpPr>
            <p:spPr bwMode="auto">
              <a:xfrm>
                <a:off x="4845375" y="2740196"/>
                <a:ext cx="1588" cy="15876"/>
              </a:xfrm>
              <a:prstGeom prst="line">
                <a:avLst/>
              </a:prstGeom>
              <a:noFill/>
              <a:ln w="6350" cap="rnd">
                <a:solidFill>
                  <a:srgbClr val="000000"/>
                </a:solidFill>
                <a:round/>
                <a:headEnd/>
                <a:tailEnd/>
              </a:ln>
            </p:spPr>
            <p:txBody>
              <a:bodyPr/>
              <a:lstStyle/>
              <a:p>
                <a:endParaRPr lang="en-US" sz="1350" dirty="0"/>
              </a:p>
            </p:txBody>
          </p:sp>
          <p:sp>
            <p:nvSpPr>
              <p:cNvPr id="199" name="Line 1341">
                <a:extLst>
                  <a:ext uri="{FF2B5EF4-FFF2-40B4-BE49-F238E27FC236}">
                    <a16:creationId xmlns:a16="http://schemas.microsoft.com/office/drawing/2014/main" id="{74A85A9F-DF39-4F47-8CFD-1974708ECE48}"/>
                  </a:ext>
                </a:extLst>
              </p:cNvPr>
              <p:cNvSpPr>
                <a:spLocks noChangeShapeType="1"/>
              </p:cNvSpPr>
              <p:nvPr/>
            </p:nvSpPr>
            <p:spPr bwMode="auto">
              <a:xfrm>
                <a:off x="4878714" y="2740196"/>
                <a:ext cx="1588" cy="15876"/>
              </a:xfrm>
              <a:prstGeom prst="line">
                <a:avLst/>
              </a:prstGeom>
              <a:noFill/>
              <a:ln w="6350" cap="rnd">
                <a:solidFill>
                  <a:srgbClr val="000000"/>
                </a:solidFill>
                <a:round/>
                <a:headEnd/>
                <a:tailEnd/>
              </a:ln>
            </p:spPr>
            <p:txBody>
              <a:bodyPr/>
              <a:lstStyle/>
              <a:p>
                <a:endParaRPr lang="en-US" sz="1350" dirty="0"/>
              </a:p>
            </p:txBody>
          </p:sp>
          <p:grpSp>
            <p:nvGrpSpPr>
              <p:cNvPr id="200" name="Group 1342">
                <a:extLst>
                  <a:ext uri="{FF2B5EF4-FFF2-40B4-BE49-F238E27FC236}">
                    <a16:creationId xmlns:a16="http://schemas.microsoft.com/office/drawing/2014/main" id="{C1C7A312-2FB4-4AEC-8599-DB5BCD16C791}"/>
                  </a:ext>
                </a:extLst>
              </p:cNvPr>
              <p:cNvGrpSpPr>
                <a:grpSpLocks/>
              </p:cNvGrpSpPr>
              <p:nvPr/>
            </p:nvGrpSpPr>
            <p:grpSpPr bwMode="auto">
              <a:xfrm>
                <a:off x="5680399" y="3040243"/>
                <a:ext cx="1063623" cy="366725"/>
                <a:chOff x="3032" y="2096"/>
                <a:chExt cx="670" cy="231"/>
              </a:xfrm>
            </p:grpSpPr>
            <p:sp>
              <p:nvSpPr>
                <p:cNvPr id="1093" name="Freeform 1343">
                  <a:extLst>
                    <a:ext uri="{FF2B5EF4-FFF2-40B4-BE49-F238E27FC236}">
                      <a16:creationId xmlns:a16="http://schemas.microsoft.com/office/drawing/2014/main" id="{FE1DD7C4-C037-439E-A34E-5B00BBD28FE3}"/>
                    </a:ext>
                  </a:extLst>
                </p:cNvPr>
                <p:cNvSpPr>
                  <a:spLocks/>
                </p:cNvSpPr>
                <p:nvPr/>
              </p:nvSpPr>
              <p:spPr bwMode="auto">
                <a:xfrm>
                  <a:off x="3032" y="2096"/>
                  <a:ext cx="670" cy="231"/>
                </a:xfrm>
                <a:custGeom>
                  <a:avLst/>
                  <a:gdLst>
                    <a:gd name="T0" fmla="*/ 0 w 670"/>
                    <a:gd name="T1" fmla="*/ 210 h 231"/>
                    <a:gd name="T2" fmla="*/ 21 w 670"/>
                    <a:gd name="T3" fmla="*/ 231 h 231"/>
                    <a:gd name="T4" fmla="*/ 670 w 670"/>
                    <a:gd name="T5" fmla="*/ 21 h 231"/>
                    <a:gd name="T6" fmla="*/ 653 w 670"/>
                    <a:gd name="T7" fmla="*/ 0 h 231"/>
                    <a:gd name="T8" fmla="*/ 0 w 670"/>
                    <a:gd name="T9" fmla="*/ 210 h 231"/>
                    <a:gd name="T10" fmla="*/ 0 60000 65536"/>
                    <a:gd name="T11" fmla="*/ 0 60000 65536"/>
                    <a:gd name="T12" fmla="*/ 0 60000 65536"/>
                    <a:gd name="T13" fmla="*/ 0 60000 65536"/>
                    <a:gd name="T14" fmla="*/ 0 60000 65536"/>
                    <a:gd name="T15" fmla="*/ 0 w 670"/>
                    <a:gd name="T16" fmla="*/ 0 h 231"/>
                    <a:gd name="T17" fmla="*/ 670 w 670"/>
                    <a:gd name="T18" fmla="*/ 231 h 231"/>
                  </a:gdLst>
                  <a:ahLst/>
                  <a:cxnLst>
                    <a:cxn ang="T10">
                      <a:pos x="T0" y="T1"/>
                    </a:cxn>
                    <a:cxn ang="T11">
                      <a:pos x="T2" y="T3"/>
                    </a:cxn>
                    <a:cxn ang="T12">
                      <a:pos x="T4" y="T5"/>
                    </a:cxn>
                    <a:cxn ang="T13">
                      <a:pos x="T6" y="T7"/>
                    </a:cxn>
                    <a:cxn ang="T14">
                      <a:pos x="T8" y="T9"/>
                    </a:cxn>
                  </a:cxnLst>
                  <a:rect l="T15" t="T16" r="T17" b="T18"/>
                  <a:pathLst>
                    <a:path w="670" h="231">
                      <a:moveTo>
                        <a:pt x="0" y="210"/>
                      </a:moveTo>
                      <a:lnTo>
                        <a:pt x="21" y="231"/>
                      </a:lnTo>
                      <a:lnTo>
                        <a:pt x="670" y="21"/>
                      </a:lnTo>
                      <a:lnTo>
                        <a:pt x="653" y="0"/>
                      </a:lnTo>
                      <a:lnTo>
                        <a:pt x="0" y="210"/>
                      </a:lnTo>
                      <a:close/>
                    </a:path>
                  </a:pathLst>
                </a:custGeom>
                <a:solidFill>
                  <a:srgbClr val="B2B2B2"/>
                </a:solidFill>
                <a:ln w="9525">
                  <a:noFill/>
                  <a:round/>
                  <a:headEnd/>
                  <a:tailEnd/>
                </a:ln>
              </p:spPr>
              <p:txBody>
                <a:bodyPr/>
                <a:lstStyle/>
                <a:p>
                  <a:endParaRPr lang="en-US" sz="1350" dirty="0"/>
                </a:p>
              </p:txBody>
            </p:sp>
            <p:sp>
              <p:nvSpPr>
                <p:cNvPr id="1094" name="Freeform 1344">
                  <a:extLst>
                    <a:ext uri="{FF2B5EF4-FFF2-40B4-BE49-F238E27FC236}">
                      <a16:creationId xmlns:a16="http://schemas.microsoft.com/office/drawing/2014/main" id="{8B104756-CFC3-4C32-96E7-14A8A4237F3A}"/>
                    </a:ext>
                  </a:extLst>
                </p:cNvPr>
                <p:cNvSpPr>
                  <a:spLocks/>
                </p:cNvSpPr>
                <p:nvPr/>
              </p:nvSpPr>
              <p:spPr bwMode="auto">
                <a:xfrm>
                  <a:off x="3032" y="2096"/>
                  <a:ext cx="670" cy="231"/>
                </a:xfrm>
                <a:custGeom>
                  <a:avLst/>
                  <a:gdLst>
                    <a:gd name="T0" fmla="*/ 0 w 670"/>
                    <a:gd name="T1" fmla="*/ 210 h 231"/>
                    <a:gd name="T2" fmla="*/ 21 w 670"/>
                    <a:gd name="T3" fmla="*/ 231 h 231"/>
                    <a:gd name="T4" fmla="*/ 670 w 670"/>
                    <a:gd name="T5" fmla="*/ 21 h 231"/>
                    <a:gd name="T6" fmla="*/ 653 w 670"/>
                    <a:gd name="T7" fmla="*/ 0 h 231"/>
                    <a:gd name="T8" fmla="*/ 0 w 670"/>
                    <a:gd name="T9" fmla="*/ 210 h 231"/>
                    <a:gd name="T10" fmla="*/ 0 60000 65536"/>
                    <a:gd name="T11" fmla="*/ 0 60000 65536"/>
                    <a:gd name="T12" fmla="*/ 0 60000 65536"/>
                    <a:gd name="T13" fmla="*/ 0 60000 65536"/>
                    <a:gd name="T14" fmla="*/ 0 60000 65536"/>
                    <a:gd name="T15" fmla="*/ 0 w 670"/>
                    <a:gd name="T16" fmla="*/ 0 h 231"/>
                    <a:gd name="T17" fmla="*/ 670 w 670"/>
                    <a:gd name="T18" fmla="*/ 231 h 231"/>
                  </a:gdLst>
                  <a:ahLst/>
                  <a:cxnLst>
                    <a:cxn ang="T10">
                      <a:pos x="T0" y="T1"/>
                    </a:cxn>
                    <a:cxn ang="T11">
                      <a:pos x="T2" y="T3"/>
                    </a:cxn>
                    <a:cxn ang="T12">
                      <a:pos x="T4" y="T5"/>
                    </a:cxn>
                    <a:cxn ang="T13">
                      <a:pos x="T6" y="T7"/>
                    </a:cxn>
                    <a:cxn ang="T14">
                      <a:pos x="T8" y="T9"/>
                    </a:cxn>
                  </a:cxnLst>
                  <a:rect l="T15" t="T16" r="T17" b="T18"/>
                  <a:pathLst>
                    <a:path w="670" h="231">
                      <a:moveTo>
                        <a:pt x="0" y="210"/>
                      </a:moveTo>
                      <a:lnTo>
                        <a:pt x="21" y="231"/>
                      </a:lnTo>
                      <a:lnTo>
                        <a:pt x="670" y="21"/>
                      </a:lnTo>
                      <a:lnTo>
                        <a:pt x="653" y="0"/>
                      </a:lnTo>
                      <a:lnTo>
                        <a:pt x="0" y="210"/>
                      </a:lnTo>
                      <a:close/>
                    </a:path>
                  </a:pathLst>
                </a:custGeom>
                <a:noFill/>
                <a:ln w="6350" cap="rnd">
                  <a:solidFill>
                    <a:srgbClr val="000000"/>
                  </a:solidFill>
                  <a:round/>
                  <a:headEnd/>
                  <a:tailEnd/>
                </a:ln>
              </p:spPr>
              <p:txBody>
                <a:bodyPr/>
                <a:lstStyle/>
                <a:p>
                  <a:endParaRPr lang="en-US" sz="1350" dirty="0"/>
                </a:p>
              </p:txBody>
            </p:sp>
          </p:grpSp>
          <p:sp>
            <p:nvSpPr>
              <p:cNvPr id="201" name="Rectangle 1345">
                <a:extLst>
                  <a:ext uri="{FF2B5EF4-FFF2-40B4-BE49-F238E27FC236}">
                    <a16:creationId xmlns:a16="http://schemas.microsoft.com/office/drawing/2014/main" id="{9FCE2000-2788-45E3-8F24-CF4844F51E78}"/>
                  </a:ext>
                </a:extLst>
              </p:cNvPr>
              <p:cNvSpPr>
                <a:spLocks noChangeArrowheads="1"/>
              </p:cNvSpPr>
              <p:nvPr/>
            </p:nvSpPr>
            <p:spPr bwMode="auto">
              <a:xfrm>
                <a:off x="6661473" y="2906888"/>
                <a:ext cx="14288" cy="293698"/>
              </a:xfrm>
              <a:prstGeom prst="rect">
                <a:avLst/>
              </a:prstGeom>
              <a:solidFill>
                <a:srgbClr val="80808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2" name="Rectangle 1346">
                <a:extLst>
                  <a:ext uri="{FF2B5EF4-FFF2-40B4-BE49-F238E27FC236}">
                    <a16:creationId xmlns:a16="http://schemas.microsoft.com/office/drawing/2014/main" id="{B38D672A-50B1-4F8B-BF5E-ACDCE405BBAB}"/>
                  </a:ext>
                </a:extLst>
              </p:cNvPr>
              <p:cNvSpPr>
                <a:spLocks noChangeArrowheads="1"/>
              </p:cNvSpPr>
              <p:nvPr/>
            </p:nvSpPr>
            <p:spPr bwMode="auto">
              <a:xfrm>
                <a:off x="6675761" y="2906888"/>
                <a:ext cx="12700" cy="293698"/>
              </a:xfrm>
              <a:prstGeom prst="rect">
                <a:avLst/>
              </a:prstGeom>
              <a:solidFill>
                <a:srgbClr val="818181"/>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3" name="Rectangle 1347">
                <a:extLst>
                  <a:ext uri="{FF2B5EF4-FFF2-40B4-BE49-F238E27FC236}">
                    <a16:creationId xmlns:a16="http://schemas.microsoft.com/office/drawing/2014/main" id="{6C54CAC6-C7D2-4721-8B98-15FFCFACE3DE}"/>
                  </a:ext>
                </a:extLst>
              </p:cNvPr>
              <p:cNvSpPr>
                <a:spLocks noChangeArrowheads="1"/>
              </p:cNvSpPr>
              <p:nvPr/>
            </p:nvSpPr>
            <p:spPr bwMode="auto">
              <a:xfrm>
                <a:off x="6688461" y="2906888"/>
                <a:ext cx="14288" cy="293698"/>
              </a:xfrm>
              <a:prstGeom prst="rect">
                <a:avLst/>
              </a:prstGeom>
              <a:solidFill>
                <a:srgbClr val="838383"/>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4" name="Rectangle 1348">
                <a:extLst>
                  <a:ext uri="{FF2B5EF4-FFF2-40B4-BE49-F238E27FC236}">
                    <a16:creationId xmlns:a16="http://schemas.microsoft.com/office/drawing/2014/main" id="{610F0EE5-10E3-4F8C-B854-700409BB7BD7}"/>
                  </a:ext>
                </a:extLst>
              </p:cNvPr>
              <p:cNvSpPr>
                <a:spLocks noChangeArrowheads="1"/>
              </p:cNvSpPr>
              <p:nvPr/>
            </p:nvSpPr>
            <p:spPr bwMode="auto">
              <a:xfrm>
                <a:off x="6702747" y="2906888"/>
                <a:ext cx="14288" cy="293698"/>
              </a:xfrm>
              <a:prstGeom prst="rect">
                <a:avLst/>
              </a:prstGeom>
              <a:solidFill>
                <a:srgbClr val="858585"/>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5" name="Rectangle 1349">
                <a:extLst>
                  <a:ext uri="{FF2B5EF4-FFF2-40B4-BE49-F238E27FC236}">
                    <a16:creationId xmlns:a16="http://schemas.microsoft.com/office/drawing/2014/main" id="{B90B63B3-1248-47B5-B13E-31187C8B4932}"/>
                  </a:ext>
                </a:extLst>
              </p:cNvPr>
              <p:cNvSpPr>
                <a:spLocks noChangeArrowheads="1"/>
              </p:cNvSpPr>
              <p:nvPr/>
            </p:nvSpPr>
            <p:spPr bwMode="auto">
              <a:xfrm>
                <a:off x="6717036" y="2906888"/>
                <a:ext cx="14288" cy="293698"/>
              </a:xfrm>
              <a:prstGeom prst="rect">
                <a:avLst/>
              </a:prstGeom>
              <a:solidFill>
                <a:srgbClr val="878787"/>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6" name="Rectangle 1350">
                <a:extLst>
                  <a:ext uri="{FF2B5EF4-FFF2-40B4-BE49-F238E27FC236}">
                    <a16:creationId xmlns:a16="http://schemas.microsoft.com/office/drawing/2014/main" id="{A64F1F91-64F4-4491-B91F-0CD7248F3DBE}"/>
                  </a:ext>
                </a:extLst>
              </p:cNvPr>
              <p:cNvSpPr>
                <a:spLocks noChangeArrowheads="1"/>
              </p:cNvSpPr>
              <p:nvPr/>
            </p:nvSpPr>
            <p:spPr bwMode="auto">
              <a:xfrm>
                <a:off x="6731323" y="2906888"/>
                <a:ext cx="12700" cy="293698"/>
              </a:xfrm>
              <a:prstGeom prst="rect">
                <a:avLst/>
              </a:prstGeom>
              <a:solidFill>
                <a:srgbClr val="8A8A8A"/>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7" name="Rectangle 1351">
                <a:extLst>
                  <a:ext uri="{FF2B5EF4-FFF2-40B4-BE49-F238E27FC236}">
                    <a16:creationId xmlns:a16="http://schemas.microsoft.com/office/drawing/2014/main" id="{E5D72CCD-14B3-4127-8904-057402448E9F}"/>
                  </a:ext>
                </a:extLst>
              </p:cNvPr>
              <p:cNvSpPr>
                <a:spLocks noChangeArrowheads="1"/>
              </p:cNvSpPr>
              <p:nvPr/>
            </p:nvSpPr>
            <p:spPr bwMode="auto">
              <a:xfrm>
                <a:off x="6744023" y="2906888"/>
                <a:ext cx="14288" cy="293698"/>
              </a:xfrm>
              <a:prstGeom prst="rect">
                <a:avLst/>
              </a:prstGeom>
              <a:solidFill>
                <a:srgbClr val="8D8D8D"/>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8" name="Rectangle 1352">
                <a:extLst>
                  <a:ext uri="{FF2B5EF4-FFF2-40B4-BE49-F238E27FC236}">
                    <a16:creationId xmlns:a16="http://schemas.microsoft.com/office/drawing/2014/main" id="{21E3324F-FF60-4D97-8F3A-763173BACCFA}"/>
                  </a:ext>
                </a:extLst>
              </p:cNvPr>
              <p:cNvSpPr>
                <a:spLocks noChangeArrowheads="1"/>
              </p:cNvSpPr>
              <p:nvPr/>
            </p:nvSpPr>
            <p:spPr bwMode="auto">
              <a:xfrm>
                <a:off x="6758310" y="2906888"/>
                <a:ext cx="9525" cy="293698"/>
              </a:xfrm>
              <a:prstGeom prst="rect">
                <a:avLst/>
              </a:prstGeom>
              <a:solidFill>
                <a:srgbClr val="90909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09" name="Rectangle 1353">
                <a:extLst>
                  <a:ext uri="{FF2B5EF4-FFF2-40B4-BE49-F238E27FC236}">
                    <a16:creationId xmlns:a16="http://schemas.microsoft.com/office/drawing/2014/main" id="{E9A7C1A8-E61C-4804-8DA3-AFCF815B253D}"/>
                  </a:ext>
                </a:extLst>
              </p:cNvPr>
              <p:cNvSpPr>
                <a:spLocks noChangeArrowheads="1"/>
              </p:cNvSpPr>
              <p:nvPr/>
            </p:nvSpPr>
            <p:spPr bwMode="auto">
              <a:xfrm>
                <a:off x="6767835" y="2906888"/>
                <a:ext cx="12700" cy="293698"/>
              </a:xfrm>
              <a:prstGeom prst="rect">
                <a:avLst/>
              </a:prstGeom>
              <a:solidFill>
                <a:srgbClr val="939393"/>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0" name="Rectangle 1354">
                <a:extLst>
                  <a:ext uri="{FF2B5EF4-FFF2-40B4-BE49-F238E27FC236}">
                    <a16:creationId xmlns:a16="http://schemas.microsoft.com/office/drawing/2014/main" id="{E4BE9C72-31CC-45D2-A1B4-4AF0AEC98D94}"/>
                  </a:ext>
                </a:extLst>
              </p:cNvPr>
              <p:cNvSpPr>
                <a:spLocks noChangeArrowheads="1"/>
              </p:cNvSpPr>
              <p:nvPr/>
            </p:nvSpPr>
            <p:spPr bwMode="auto">
              <a:xfrm>
                <a:off x="6780536" y="2906888"/>
                <a:ext cx="14288" cy="293698"/>
              </a:xfrm>
              <a:prstGeom prst="rect">
                <a:avLst/>
              </a:prstGeom>
              <a:solidFill>
                <a:srgbClr val="979797"/>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1" name="Rectangle 1355">
                <a:extLst>
                  <a:ext uri="{FF2B5EF4-FFF2-40B4-BE49-F238E27FC236}">
                    <a16:creationId xmlns:a16="http://schemas.microsoft.com/office/drawing/2014/main" id="{B3239DB0-F968-4CC6-B11C-5FAEB10E47F3}"/>
                  </a:ext>
                </a:extLst>
              </p:cNvPr>
              <p:cNvSpPr>
                <a:spLocks noChangeArrowheads="1"/>
              </p:cNvSpPr>
              <p:nvPr/>
            </p:nvSpPr>
            <p:spPr bwMode="auto">
              <a:xfrm>
                <a:off x="6794823" y="2906888"/>
                <a:ext cx="14288" cy="293698"/>
              </a:xfrm>
              <a:prstGeom prst="rect">
                <a:avLst/>
              </a:prstGeom>
              <a:solidFill>
                <a:srgbClr val="9B9B9B"/>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2" name="Rectangle 1356">
                <a:extLst>
                  <a:ext uri="{FF2B5EF4-FFF2-40B4-BE49-F238E27FC236}">
                    <a16:creationId xmlns:a16="http://schemas.microsoft.com/office/drawing/2014/main" id="{71EA7419-F3C4-4DB9-99A4-92E8A65C5822}"/>
                  </a:ext>
                </a:extLst>
              </p:cNvPr>
              <p:cNvSpPr>
                <a:spLocks noChangeArrowheads="1"/>
              </p:cNvSpPr>
              <p:nvPr/>
            </p:nvSpPr>
            <p:spPr bwMode="auto">
              <a:xfrm>
                <a:off x="6809110" y="2906888"/>
                <a:ext cx="14288" cy="293698"/>
              </a:xfrm>
              <a:prstGeom prst="rect">
                <a:avLst/>
              </a:prstGeom>
              <a:solidFill>
                <a:srgbClr val="A0A0A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3" name="Rectangle 1357">
                <a:extLst>
                  <a:ext uri="{FF2B5EF4-FFF2-40B4-BE49-F238E27FC236}">
                    <a16:creationId xmlns:a16="http://schemas.microsoft.com/office/drawing/2014/main" id="{9CC43C70-C6F3-4442-B15D-3BAF931B1EAD}"/>
                  </a:ext>
                </a:extLst>
              </p:cNvPr>
              <p:cNvSpPr>
                <a:spLocks noChangeArrowheads="1"/>
              </p:cNvSpPr>
              <p:nvPr/>
            </p:nvSpPr>
            <p:spPr bwMode="auto">
              <a:xfrm>
                <a:off x="6823397" y="2906888"/>
                <a:ext cx="12700" cy="293698"/>
              </a:xfrm>
              <a:prstGeom prst="rect">
                <a:avLst/>
              </a:prstGeom>
              <a:solidFill>
                <a:srgbClr val="A6A6A6"/>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4" name="Rectangle 1358">
                <a:extLst>
                  <a:ext uri="{FF2B5EF4-FFF2-40B4-BE49-F238E27FC236}">
                    <a16:creationId xmlns:a16="http://schemas.microsoft.com/office/drawing/2014/main" id="{DE80BBDE-CDFC-45F9-9468-A6877472381C}"/>
                  </a:ext>
                </a:extLst>
              </p:cNvPr>
              <p:cNvSpPr>
                <a:spLocks noChangeArrowheads="1"/>
              </p:cNvSpPr>
              <p:nvPr/>
            </p:nvSpPr>
            <p:spPr bwMode="auto">
              <a:xfrm>
                <a:off x="6836098" y="2906888"/>
                <a:ext cx="14288" cy="293698"/>
              </a:xfrm>
              <a:prstGeom prst="rect">
                <a:avLst/>
              </a:prstGeom>
              <a:solidFill>
                <a:srgbClr val="ABABAB"/>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5" name="Rectangle 1359">
                <a:extLst>
                  <a:ext uri="{FF2B5EF4-FFF2-40B4-BE49-F238E27FC236}">
                    <a16:creationId xmlns:a16="http://schemas.microsoft.com/office/drawing/2014/main" id="{F3524B38-A0B3-442A-B8A5-A71AD0A810BA}"/>
                  </a:ext>
                </a:extLst>
              </p:cNvPr>
              <p:cNvSpPr>
                <a:spLocks noChangeArrowheads="1"/>
              </p:cNvSpPr>
              <p:nvPr/>
            </p:nvSpPr>
            <p:spPr bwMode="auto">
              <a:xfrm>
                <a:off x="6850386" y="2906888"/>
                <a:ext cx="14288" cy="293698"/>
              </a:xfrm>
              <a:prstGeom prst="rect">
                <a:avLst/>
              </a:prstGeom>
              <a:solidFill>
                <a:srgbClr val="B0B0B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6" name="Rectangle 1360">
                <a:extLst>
                  <a:ext uri="{FF2B5EF4-FFF2-40B4-BE49-F238E27FC236}">
                    <a16:creationId xmlns:a16="http://schemas.microsoft.com/office/drawing/2014/main" id="{9FAAEA9B-7C29-4218-94C3-4BED9F89AFD7}"/>
                  </a:ext>
                </a:extLst>
              </p:cNvPr>
              <p:cNvSpPr>
                <a:spLocks noChangeArrowheads="1"/>
              </p:cNvSpPr>
              <p:nvPr/>
            </p:nvSpPr>
            <p:spPr bwMode="auto">
              <a:xfrm>
                <a:off x="6864672" y="2906888"/>
                <a:ext cx="14288" cy="293698"/>
              </a:xfrm>
              <a:prstGeom prst="rect">
                <a:avLst/>
              </a:prstGeom>
              <a:solidFill>
                <a:srgbClr val="B5B5B5"/>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7" name="Rectangle 1361">
                <a:extLst>
                  <a:ext uri="{FF2B5EF4-FFF2-40B4-BE49-F238E27FC236}">
                    <a16:creationId xmlns:a16="http://schemas.microsoft.com/office/drawing/2014/main" id="{1EB4A0FA-69FA-44E6-A199-EB61244A2054}"/>
                  </a:ext>
                </a:extLst>
              </p:cNvPr>
              <p:cNvSpPr>
                <a:spLocks noChangeArrowheads="1"/>
              </p:cNvSpPr>
              <p:nvPr/>
            </p:nvSpPr>
            <p:spPr bwMode="auto">
              <a:xfrm>
                <a:off x="6878960" y="2906888"/>
                <a:ext cx="14288" cy="293698"/>
              </a:xfrm>
              <a:prstGeom prst="rect">
                <a:avLst/>
              </a:prstGeom>
              <a:solidFill>
                <a:srgbClr val="BBBBBB"/>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8" name="Rectangle 1362">
                <a:extLst>
                  <a:ext uri="{FF2B5EF4-FFF2-40B4-BE49-F238E27FC236}">
                    <a16:creationId xmlns:a16="http://schemas.microsoft.com/office/drawing/2014/main" id="{AE616388-6B63-41A1-AF84-8B41A76D7F9D}"/>
                  </a:ext>
                </a:extLst>
              </p:cNvPr>
              <p:cNvSpPr>
                <a:spLocks noChangeArrowheads="1"/>
              </p:cNvSpPr>
              <p:nvPr/>
            </p:nvSpPr>
            <p:spPr bwMode="auto">
              <a:xfrm>
                <a:off x="6893248" y="2906888"/>
                <a:ext cx="12700" cy="293698"/>
              </a:xfrm>
              <a:prstGeom prst="rect">
                <a:avLst/>
              </a:prstGeom>
              <a:solidFill>
                <a:srgbClr val="BFBFB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19" name="Rectangle 1363">
                <a:extLst>
                  <a:ext uri="{FF2B5EF4-FFF2-40B4-BE49-F238E27FC236}">
                    <a16:creationId xmlns:a16="http://schemas.microsoft.com/office/drawing/2014/main" id="{EDBB8655-D39A-4313-B9D1-A8F9D845E973}"/>
                  </a:ext>
                </a:extLst>
              </p:cNvPr>
              <p:cNvSpPr>
                <a:spLocks noChangeArrowheads="1"/>
              </p:cNvSpPr>
              <p:nvPr/>
            </p:nvSpPr>
            <p:spPr bwMode="auto">
              <a:xfrm>
                <a:off x="6905948" y="2906888"/>
                <a:ext cx="14288" cy="293698"/>
              </a:xfrm>
              <a:prstGeom prst="rect">
                <a:avLst/>
              </a:prstGeom>
              <a:solidFill>
                <a:srgbClr val="C4C4C4"/>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0" name="Rectangle 1364">
                <a:extLst>
                  <a:ext uri="{FF2B5EF4-FFF2-40B4-BE49-F238E27FC236}">
                    <a16:creationId xmlns:a16="http://schemas.microsoft.com/office/drawing/2014/main" id="{2FC25EAA-BC65-475F-8EE8-01525D35F07A}"/>
                  </a:ext>
                </a:extLst>
              </p:cNvPr>
              <p:cNvSpPr>
                <a:spLocks noChangeArrowheads="1"/>
              </p:cNvSpPr>
              <p:nvPr/>
            </p:nvSpPr>
            <p:spPr bwMode="auto">
              <a:xfrm>
                <a:off x="6920235" y="2906888"/>
                <a:ext cx="14288" cy="293698"/>
              </a:xfrm>
              <a:prstGeom prst="rect">
                <a:avLst/>
              </a:prstGeom>
              <a:solidFill>
                <a:srgbClr val="C8C8C8"/>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1" name="Rectangle 1365">
                <a:extLst>
                  <a:ext uri="{FF2B5EF4-FFF2-40B4-BE49-F238E27FC236}">
                    <a16:creationId xmlns:a16="http://schemas.microsoft.com/office/drawing/2014/main" id="{7AF7B745-E43F-4A04-AB07-DFAFF4463DED}"/>
                  </a:ext>
                </a:extLst>
              </p:cNvPr>
              <p:cNvSpPr>
                <a:spLocks noChangeArrowheads="1"/>
              </p:cNvSpPr>
              <p:nvPr/>
            </p:nvSpPr>
            <p:spPr bwMode="auto">
              <a:xfrm>
                <a:off x="6934522" y="2906888"/>
                <a:ext cx="14288" cy="293698"/>
              </a:xfrm>
              <a:prstGeom prst="rect">
                <a:avLst/>
              </a:prstGeom>
              <a:solidFill>
                <a:srgbClr val="CDCDCD"/>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2" name="Rectangle 1366">
                <a:extLst>
                  <a:ext uri="{FF2B5EF4-FFF2-40B4-BE49-F238E27FC236}">
                    <a16:creationId xmlns:a16="http://schemas.microsoft.com/office/drawing/2014/main" id="{5AD16818-8C0D-4404-8467-56AAC48F8BF4}"/>
                  </a:ext>
                </a:extLst>
              </p:cNvPr>
              <p:cNvSpPr>
                <a:spLocks noChangeArrowheads="1"/>
              </p:cNvSpPr>
              <p:nvPr/>
            </p:nvSpPr>
            <p:spPr bwMode="auto">
              <a:xfrm>
                <a:off x="6948810" y="2906888"/>
                <a:ext cx="12700" cy="293698"/>
              </a:xfrm>
              <a:prstGeom prst="rect">
                <a:avLst/>
              </a:prstGeom>
              <a:solidFill>
                <a:srgbClr val="D0D0D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3" name="Rectangle 1367">
                <a:extLst>
                  <a:ext uri="{FF2B5EF4-FFF2-40B4-BE49-F238E27FC236}">
                    <a16:creationId xmlns:a16="http://schemas.microsoft.com/office/drawing/2014/main" id="{7D157451-FE1F-471B-8A87-EC4FC7B82DBB}"/>
                  </a:ext>
                </a:extLst>
              </p:cNvPr>
              <p:cNvSpPr>
                <a:spLocks noChangeArrowheads="1"/>
              </p:cNvSpPr>
              <p:nvPr/>
            </p:nvSpPr>
            <p:spPr bwMode="auto">
              <a:xfrm>
                <a:off x="6961511" y="2906888"/>
                <a:ext cx="14288" cy="293698"/>
              </a:xfrm>
              <a:prstGeom prst="rect">
                <a:avLst/>
              </a:prstGeom>
              <a:solidFill>
                <a:srgbClr val="D4D4D4"/>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4" name="Rectangle 1368">
                <a:extLst>
                  <a:ext uri="{FF2B5EF4-FFF2-40B4-BE49-F238E27FC236}">
                    <a16:creationId xmlns:a16="http://schemas.microsoft.com/office/drawing/2014/main" id="{BA643193-CF88-4880-989F-0E8F120D2191}"/>
                  </a:ext>
                </a:extLst>
              </p:cNvPr>
              <p:cNvSpPr>
                <a:spLocks noChangeArrowheads="1"/>
              </p:cNvSpPr>
              <p:nvPr/>
            </p:nvSpPr>
            <p:spPr bwMode="auto">
              <a:xfrm>
                <a:off x="6975797" y="2906888"/>
                <a:ext cx="6350" cy="293698"/>
              </a:xfrm>
              <a:prstGeom prst="rect">
                <a:avLst/>
              </a:prstGeom>
              <a:solidFill>
                <a:srgbClr val="D6D6D6"/>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5" name="Rectangle 1369">
                <a:extLst>
                  <a:ext uri="{FF2B5EF4-FFF2-40B4-BE49-F238E27FC236}">
                    <a16:creationId xmlns:a16="http://schemas.microsoft.com/office/drawing/2014/main" id="{862D1A19-96B7-40D9-B8B5-9E7B6D483426}"/>
                  </a:ext>
                </a:extLst>
              </p:cNvPr>
              <p:cNvSpPr>
                <a:spLocks noChangeArrowheads="1"/>
              </p:cNvSpPr>
              <p:nvPr/>
            </p:nvSpPr>
            <p:spPr bwMode="auto">
              <a:xfrm>
                <a:off x="6982147" y="2906888"/>
                <a:ext cx="12700" cy="293698"/>
              </a:xfrm>
              <a:prstGeom prst="rect">
                <a:avLst/>
              </a:prstGeom>
              <a:solidFill>
                <a:srgbClr val="D8D8D8"/>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6" name="Rectangle 1370">
                <a:extLst>
                  <a:ext uri="{FF2B5EF4-FFF2-40B4-BE49-F238E27FC236}">
                    <a16:creationId xmlns:a16="http://schemas.microsoft.com/office/drawing/2014/main" id="{1F768A2F-B144-4B52-94BB-0F5CC641E1A8}"/>
                  </a:ext>
                </a:extLst>
              </p:cNvPr>
              <p:cNvSpPr>
                <a:spLocks noChangeArrowheads="1"/>
              </p:cNvSpPr>
              <p:nvPr/>
            </p:nvSpPr>
            <p:spPr bwMode="auto">
              <a:xfrm>
                <a:off x="6994847" y="2906888"/>
                <a:ext cx="14288" cy="293698"/>
              </a:xfrm>
              <a:prstGeom prst="rect">
                <a:avLst/>
              </a:prstGeom>
              <a:solidFill>
                <a:srgbClr val="DADADA"/>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7" name="Rectangle 1371">
                <a:extLst>
                  <a:ext uri="{FF2B5EF4-FFF2-40B4-BE49-F238E27FC236}">
                    <a16:creationId xmlns:a16="http://schemas.microsoft.com/office/drawing/2014/main" id="{9F1608BF-5D9C-4810-A05C-5C35681F22DB}"/>
                  </a:ext>
                </a:extLst>
              </p:cNvPr>
              <p:cNvSpPr>
                <a:spLocks noChangeArrowheads="1"/>
              </p:cNvSpPr>
              <p:nvPr/>
            </p:nvSpPr>
            <p:spPr bwMode="auto">
              <a:xfrm>
                <a:off x="7009135" y="2906888"/>
                <a:ext cx="14288" cy="293698"/>
              </a:xfrm>
              <a:prstGeom prst="rect">
                <a:avLst/>
              </a:prstGeom>
              <a:solidFill>
                <a:srgbClr val="DCDCDC"/>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8" name="Rectangle 1372">
                <a:extLst>
                  <a:ext uri="{FF2B5EF4-FFF2-40B4-BE49-F238E27FC236}">
                    <a16:creationId xmlns:a16="http://schemas.microsoft.com/office/drawing/2014/main" id="{FF5B3204-E07A-43B0-B02C-6FB8F41A9229}"/>
                  </a:ext>
                </a:extLst>
              </p:cNvPr>
              <p:cNvSpPr>
                <a:spLocks noChangeArrowheads="1"/>
              </p:cNvSpPr>
              <p:nvPr/>
            </p:nvSpPr>
            <p:spPr bwMode="auto">
              <a:xfrm>
                <a:off x="7023423" y="2906888"/>
                <a:ext cx="12700" cy="293698"/>
              </a:xfrm>
              <a:prstGeom prst="rect">
                <a:avLst/>
              </a:prstGeom>
              <a:solidFill>
                <a:srgbClr val="DEDEDE"/>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29" name="Rectangle 1373">
                <a:extLst>
                  <a:ext uri="{FF2B5EF4-FFF2-40B4-BE49-F238E27FC236}">
                    <a16:creationId xmlns:a16="http://schemas.microsoft.com/office/drawing/2014/main" id="{3EA5152B-83A4-47B6-BE12-024816A86B82}"/>
                  </a:ext>
                </a:extLst>
              </p:cNvPr>
              <p:cNvSpPr>
                <a:spLocks noChangeArrowheads="1"/>
              </p:cNvSpPr>
              <p:nvPr/>
            </p:nvSpPr>
            <p:spPr bwMode="auto">
              <a:xfrm>
                <a:off x="7036122" y="2906888"/>
                <a:ext cx="14288" cy="293698"/>
              </a:xfrm>
              <a:prstGeom prst="rect">
                <a:avLst/>
              </a:prstGeom>
              <a:solidFill>
                <a:srgbClr val="E0E0E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30" name="Rectangle 1374">
                <a:extLst>
                  <a:ext uri="{FF2B5EF4-FFF2-40B4-BE49-F238E27FC236}">
                    <a16:creationId xmlns:a16="http://schemas.microsoft.com/office/drawing/2014/main" id="{C4889DCD-1858-409F-A204-0BA7E23C6F2B}"/>
                  </a:ext>
                </a:extLst>
              </p:cNvPr>
              <p:cNvSpPr>
                <a:spLocks noChangeArrowheads="1"/>
              </p:cNvSpPr>
              <p:nvPr/>
            </p:nvSpPr>
            <p:spPr bwMode="auto">
              <a:xfrm>
                <a:off x="7050410" y="2906888"/>
                <a:ext cx="14288" cy="293698"/>
              </a:xfrm>
              <a:prstGeom prst="rect">
                <a:avLst/>
              </a:prstGeom>
              <a:solidFill>
                <a:srgbClr val="E1E1E1"/>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31" name="Rectangle 1375">
                <a:extLst>
                  <a:ext uri="{FF2B5EF4-FFF2-40B4-BE49-F238E27FC236}">
                    <a16:creationId xmlns:a16="http://schemas.microsoft.com/office/drawing/2014/main" id="{7072A26D-0ADD-4AAE-85FB-5962938D7652}"/>
                  </a:ext>
                </a:extLst>
              </p:cNvPr>
              <p:cNvSpPr>
                <a:spLocks noChangeArrowheads="1"/>
              </p:cNvSpPr>
              <p:nvPr/>
            </p:nvSpPr>
            <p:spPr bwMode="auto">
              <a:xfrm>
                <a:off x="7064697" y="2906888"/>
                <a:ext cx="14288" cy="293698"/>
              </a:xfrm>
              <a:prstGeom prst="rect">
                <a:avLst/>
              </a:prstGeom>
              <a:solidFill>
                <a:srgbClr val="E2E2E2"/>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32" name="Rectangle 1376">
                <a:extLst>
                  <a:ext uri="{FF2B5EF4-FFF2-40B4-BE49-F238E27FC236}">
                    <a16:creationId xmlns:a16="http://schemas.microsoft.com/office/drawing/2014/main" id="{04D4FE3E-29A5-41B1-83E3-3B7116D77E01}"/>
                  </a:ext>
                </a:extLst>
              </p:cNvPr>
              <p:cNvSpPr>
                <a:spLocks noChangeArrowheads="1"/>
              </p:cNvSpPr>
              <p:nvPr/>
            </p:nvSpPr>
            <p:spPr bwMode="auto">
              <a:xfrm>
                <a:off x="7078986" y="2906888"/>
                <a:ext cx="14288" cy="293698"/>
              </a:xfrm>
              <a:prstGeom prst="rect">
                <a:avLst/>
              </a:prstGeom>
              <a:solidFill>
                <a:srgbClr val="E2E2E2"/>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33" name="Freeform 1377">
                <a:extLst>
                  <a:ext uri="{FF2B5EF4-FFF2-40B4-BE49-F238E27FC236}">
                    <a16:creationId xmlns:a16="http://schemas.microsoft.com/office/drawing/2014/main" id="{73E6896D-9EA9-46F6-94E0-D25710297B3F}"/>
                  </a:ext>
                </a:extLst>
              </p:cNvPr>
              <p:cNvSpPr>
                <a:spLocks/>
              </p:cNvSpPr>
              <p:nvPr/>
            </p:nvSpPr>
            <p:spPr bwMode="auto">
              <a:xfrm>
                <a:off x="6661473" y="2905301"/>
                <a:ext cx="417513" cy="73027"/>
              </a:xfrm>
              <a:custGeom>
                <a:avLst/>
                <a:gdLst>
                  <a:gd name="T0" fmla="*/ 0 w 263"/>
                  <a:gd name="T1" fmla="*/ 24 h 46"/>
                  <a:gd name="T2" fmla="*/ 5 w 263"/>
                  <a:gd name="T3" fmla="*/ 29 h 46"/>
                  <a:gd name="T4" fmla="*/ 9 w 263"/>
                  <a:gd name="T5" fmla="*/ 34 h 46"/>
                  <a:gd name="T6" fmla="*/ 22 w 263"/>
                  <a:gd name="T7" fmla="*/ 36 h 46"/>
                  <a:gd name="T8" fmla="*/ 40 w 263"/>
                  <a:gd name="T9" fmla="*/ 39 h 46"/>
                  <a:gd name="T10" fmla="*/ 79 w 263"/>
                  <a:gd name="T11" fmla="*/ 44 h 46"/>
                  <a:gd name="T12" fmla="*/ 131 w 263"/>
                  <a:gd name="T13" fmla="*/ 46 h 46"/>
                  <a:gd name="T14" fmla="*/ 181 w 263"/>
                  <a:gd name="T15" fmla="*/ 44 h 46"/>
                  <a:gd name="T16" fmla="*/ 224 w 263"/>
                  <a:gd name="T17" fmla="*/ 39 h 46"/>
                  <a:gd name="T18" fmla="*/ 242 w 263"/>
                  <a:gd name="T19" fmla="*/ 36 h 46"/>
                  <a:gd name="T20" fmla="*/ 254 w 263"/>
                  <a:gd name="T21" fmla="*/ 34 h 46"/>
                  <a:gd name="T22" fmla="*/ 259 w 263"/>
                  <a:gd name="T23" fmla="*/ 29 h 46"/>
                  <a:gd name="T24" fmla="*/ 263 w 263"/>
                  <a:gd name="T25" fmla="*/ 24 h 46"/>
                  <a:gd name="T26" fmla="*/ 259 w 263"/>
                  <a:gd name="T27" fmla="*/ 19 h 46"/>
                  <a:gd name="T28" fmla="*/ 254 w 263"/>
                  <a:gd name="T29" fmla="*/ 16 h 46"/>
                  <a:gd name="T30" fmla="*/ 242 w 263"/>
                  <a:gd name="T31" fmla="*/ 10 h 46"/>
                  <a:gd name="T32" fmla="*/ 224 w 263"/>
                  <a:gd name="T33" fmla="*/ 8 h 46"/>
                  <a:gd name="T34" fmla="*/ 181 w 263"/>
                  <a:gd name="T35" fmla="*/ 3 h 46"/>
                  <a:gd name="T36" fmla="*/ 131 w 263"/>
                  <a:gd name="T37" fmla="*/ 0 h 46"/>
                  <a:gd name="T38" fmla="*/ 79 w 263"/>
                  <a:gd name="T39" fmla="*/ 3 h 46"/>
                  <a:gd name="T40" fmla="*/ 40 w 263"/>
                  <a:gd name="T41" fmla="*/ 8 h 46"/>
                  <a:gd name="T42" fmla="*/ 22 w 263"/>
                  <a:gd name="T43" fmla="*/ 10 h 46"/>
                  <a:gd name="T44" fmla="*/ 9 w 263"/>
                  <a:gd name="T45" fmla="*/ 16 h 46"/>
                  <a:gd name="T46" fmla="*/ 5 w 263"/>
                  <a:gd name="T47" fmla="*/ 19 h 46"/>
                  <a:gd name="T48" fmla="*/ 0 w 263"/>
                  <a:gd name="T49" fmla="*/ 2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3"/>
                  <a:gd name="T76" fmla="*/ 0 h 46"/>
                  <a:gd name="T77" fmla="*/ 263 w 263"/>
                  <a:gd name="T78" fmla="*/ 46 h 4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3" h="46">
                    <a:moveTo>
                      <a:pt x="0" y="24"/>
                    </a:moveTo>
                    <a:lnTo>
                      <a:pt x="5" y="29"/>
                    </a:lnTo>
                    <a:lnTo>
                      <a:pt x="9" y="34"/>
                    </a:lnTo>
                    <a:lnTo>
                      <a:pt x="22" y="36"/>
                    </a:lnTo>
                    <a:lnTo>
                      <a:pt x="40" y="39"/>
                    </a:lnTo>
                    <a:lnTo>
                      <a:pt x="79" y="44"/>
                    </a:lnTo>
                    <a:lnTo>
                      <a:pt x="131" y="46"/>
                    </a:lnTo>
                    <a:lnTo>
                      <a:pt x="181" y="44"/>
                    </a:lnTo>
                    <a:lnTo>
                      <a:pt x="224" y="39"/>
                    </a:lnTo>
                    <a:lnTo>
                      <a:pt x="242" y="36"/>
                    </a:lnTo>
                    <a:lnTo>
                      <a:pt x="254" y="34"/>
                    </a:lnTo>
                    <a:lnTo>
                      <a:pt x="259" y="29"/>
                    </a:lnTo>
                    <a:lnTo>
                      <a:pt x="263" y="24"/>
                    </a:lnTo>
                    <a:lnTo>
                      <a:pt x="259" y="19"/>
                    </a:lnTo>
                    <a:lnTo>
                      <a:pt x="254" y="16"/>
                    </a:lnTo>
                    <a:lnTo>
                      <a:pt x="242" y="10"/>
                    </a:lnTo>
                    <a:lnTo>
                      <a:pt x="224" y="8"/>
                    </a:lnTo>
                    <a:lnTo>
                      <a:pt x="181" y="3"/>
                    </a:lnTo>
                    <a:lnTo>
                      <a:pt x="131" y="0"/>
                    </a:lnTo>
                    <a:lnTo>
                      <a:pt x="79" y="3"/>
                    </a:lnTo>
                    <a:lnTo>
                      <a:pt x="40" y="8"/>
                    </a:lnTo>
                    <a:lnTo>
                      <a:pt x="22" y="10"/>
                    </a:lnTo>
                    <a:lnTo>
                      <a:pt x="9" y="16"/>
                    </a:lnTo>
                    <a:lnTo>
                      <a:pt x="5" y="19"/>
                    </a:lnTo>
                    <a:lnTo>
                      <a:pt x="0" y="24"/>
                    </a:lnTo>
                    <a:close/>
                  </a:path>
                </a:pathLst>
              </a:custGeom>
              <a:solidFill>
                <a:srgbClr val="999999"/>
              </a:solidFill>
              <a:ln w="9525">
                <a:noFill/>
                <a:round/>
                <a:headEnd/>
                <a:tailEnd/>
              </a:ln>
            </p:spPr>
            <p:txBody>
              <a:bodyPr/>
              <a:lstStyle/>
              <a:p>
                <a:endParaRPr lang="en-US" sz="1350" dirty="0"/>
              </a:p>
            </p:txBody>
          </p:sp>
          <p:sp>
            <p:nvSpPr>
              <p:cNvPr id="234" name="Freeform 1378">
                <a:extLst>
                  <a:ext uri="{FF2B5EF4-FFF2-40B4-BE49-F238E27FC236}">
                    <a16:creationId xmlns:a16="http://schemas.microsoft.com/office/drawing/2014/main" id="{8E03B6B5-3BA2-4809-9223-90AF0AE266C3}"/>
                  </a:ext>
                </a:extLst>
              </p:cNvPr>
              <p:cNvSpPr>
                <a:spLocks/>
              </p:cNvSpPr>
              <p:nvPr/>
            </p:nvSpPr>
            <p:spPr bwMode="auto">
              <a:xfrm>
                <a:off x="6661473" y="2905301"/>
                <a:ext cx="417513" cy="285760"/>
              </a:xfrm>
              <a:custGeom>
                <a:avLst/>
                <a:gdLst>
                  <a:gd name="T0" fmla="*/ 131 w 263"/>
                  <a:gd name="T1" fmla="*/ 0 h 180"/>
                  <a:gd name="T2" fmla="*/ 79 w 263"/>
                  <a:gd name="T3" fmla="*/ 3 h 180"/>
                  <a:gd name="T4" fmla="*/ 40 w 263"/>
                  <a:gd name="T5" fmla="*/ 8 h 180"/>
                  <a:gd name="T6" fmla="*/ 22 w 263"/>
                  <a:gd name="T7" fmla="*/ 10 h 180"/>
                  <a:gd name="T8" fmla="*/ 9 w 263"/>
                  <a:gd name="T9" fmla="*/ 16 h 180"/>
                  <a:gd name="T10" fmla="*/ 5 w 263"/>
                  <a:gd name="T11" fmla="*/ 19 h 180"/>
                  <a:gd name="T12" fmla="*/ 0 w 263"/>
                  <a:gd name="T13" fmla="*/ 24 h 180"/>
                  <a:gd name="T14" fmla="*/ 0 w 263"/>
                  <a:gd name="T15" fmla="*/ 157 h 180"/>
                  <a:gd name="T16" fmla="*/ 5 w 263"/>
                  <a:gd name="T17" fmla="*/ 162 h 180"/>
                  <a:gd name="T18" fmla="*/ 9 w 263"/>
                  <a:gd name="T19" fmla="*/ 167 h 180"/>
                  <a:gd name="T20" fmla="*/ 22 w 263"/>
                  <a:gd name="T21" fmla="*/ 169 h 180"/>
                  <a:gd name="T22" fmla="*/ 40 w 263"/>
                  <a:gd name="T23" fmla="*/ 172 h 180"/>
                  <a:gd name="T24" fmla="*/ 79 w 263"/>
                  <a:gd name="T25" fmla="*/ 177 h 180"/>
                  <a:gd name="T26" fmla="*/ 131 w 263"/>
                  <a:gd name="T27" fmla="*/ 180 h 180"/>
                  <a:gd name="T28" fmla="*/ 181 w 263"/>
                  <a:gd name="T29" fmla="*/ 177 h 180"/>
                  <a:gd name="T30" fmla="*/ 224 w 263"/>
                  <a:gd name="T31" fmla="*/ 172 h 180"/>
                  <a:gd name="T32" fmla="*/ 242 w 263"/>
                  <a:gd name="T33" fmla="*/ 169 h 180"/>
                  <a:gd name="T34" fmla="*/ 254 w 263"/>
                  <a:gd name="T35" fmla="*/ 167 h 180"/>
                  <a:gd name="T36" fmla="*/ 259 w 263"/>
                  <a:gd name="T37" fmla="*/ 162 h 180"/>
                  <a:gd name="T38" fmla="*/ 263 w 263"/>
                  <a:gd name="T39" fmla="*/ 157 h 180"/>
                  <a:gd name="T40" fmla="*/ 263 w 263"/>
                  <a:gd name="T41" fmla="*/ 24 h 180"/>
                  <a:gd name="T42" fmla="*/ 259 w 263"/>
                  <a:gd name="T43" fmla="*/ 19 h 180"/>
                  <a:gd name="T44" fmla="*/ 254 w 263"/>
                  <a:gd name="T45" fmla="*/ 16 h 180"/>
                  <a:gd name="T46" fmla="*/ 242 w 263"/>
                  <a:gd name="T47" fmla="*/ 10 h 180"/>
                  <a:gd name="T48" fmla="*/ 224 w 263"/>
                  <a:gd name="T49" fmla="*/ 8 h 180"/>
                  <a:gd name="T50" fmla="*/ 181 w 263"/>
                  <a:gd name="T51" fmla="*/ 3 h 180"/>
                  <a:gd name="T52" fmla="*/ 131 w 263"/>
                  <a:gd name="T53" fmla="*/ 0 h 1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3"/>
                  <a:gd name="T82" fmla="*/ 0 h 180"/>
                  <a:gd name="T83" fmla="*/ 263 w 263"/>
                  <a:gd name="T84" fmla="*/ 180 h 18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3" h="180">
                    <a:moveTo>
                      <a:pt x="131" y="0"/>
                    </a:moveTo>
                    <a:lnTo>
                      <a:pt x="79" y="3"/>
                    </a:lnTo>
                    <a:lnTo>
                      <a:pt x="40" y="8"/>
                    </a:lnTo>
                    <a:lnTo>
                      <a:pt x="22" y="10"/>
                    </a:lnTo>
                    <a:lnTo>
                      <a:pt x="9" y="16"/>
                    </a:lnTo>
                    <a:lnTo>
                      <a:pt x="5" y="19"/>
                    </a:lnTo>
                    <a:lnTo>
                      <a:pt x="0" y="24"/>
                    </a:lnTo>
                    <a:lnTo>
                      <a:pt x="0" y="157"/>
                    </a:lnTo>
                    <a:lnTo>
                      <a:pt x="5" y="162"/>
                    </a:lnTo>
                    <a:lnTo>
                      <a:pt x="9" y="167"/>
                    </a:lnTo>
                    <a:lnTo>
                      <a:pt x="22" y="169"/>
                    </a:lnTo>
                    <a:lnTo>
                      <a:pt x="40" y="172"/>
                    </a:lnTo>
                    <a:lnTo>
                      <a:pt x="79" y="177"/>
                    </a:lnTo>
                    <a:lnTo>
                      <a:pt x="131" y="180"/>
                    </a:lnTo>
                    <a:lnTo>
                      <a:pt x="181" y="177"/>
                    </a:lnTo>
                    <a:lnTo>
                      <a:pt x="224" y="172"/>
                    </a:lnTo>
                    <a:lnTo>
                      <a:pt x="242" y="169"/>
                    </a:lnTo>
                    <a:lnTo>
                      <a:pt x="254" y="167"/>
                    </a:lnTo>
                    <a:lnTo>
                      <a:pt x="259" y="162"/>
                    </a:lnTo>
                    <a:lnTo>
                      <a:pt x="263" y="157"/>
                    </a:lnTo>
                    <a:lnTo>
                      <a:pt x="263" y="24"/>
                    </a:lnTo>
                    <a:lnTo>
                      <a:pt x="259" y="19"/>
                    </a:lnTo>
                    <a:lnTo>
                      <a:pt x="254" y="16"/>
                    </a:lnTo>
                    <a:lnTo>
                      <a:pt x="242" y="10"/>
                    </a:lnTo>
                    <a:lnTo>
                      <a:pt x="224" y="8"/>
                    </a:lnTo>
                    <a:lnTo>
                      <a:pt x="181" y="3"/>
                    </a:lnTo>
                    <a:lnTo>
                      <a:pt x="131" y="0"/>
                    </a:lnTo>
                  </a:path>
                </a:pathLst>
              </a:custGeom>
              <a:noFill/>
              <a:ln w="6350" cap="rnd">
                <a:solidFill>
                  <a:srgbClr val="000000"/>
                </a:solidFill>
                <a:round/>
                <a:headEnd/>
                <a:tailEnd/>
              </a:ln>
            </p:spPr>
            <p:txBody>
              <a:bodyPr/>
              <a:lstStyle/>
              <a:p>
                <a:endParaRPr lang="en-US" sz="1350" dirty="0"/>
              </a:p>
            </p:txBody>
          </p:sp>
          <p:sp>
            <p:nvSpPr>
              <p:cNvPr id="235" name="Freeform 1379">
                <a:extLst>
                  <a:ext uri="{FF2B5EF4-FFF2-40B4-BE49-F238E27FC236}">
                    <a16:creationId xmlns:a16="http://schemas.microsoft.com/office/drawing/2014/main" id="{DDD60479-A14A-4A1F-B8C7-F6D03744BC6D}"/>
                  </a:ext>
                </a:extLst>
              </p:cNvPr>
              <p:cNvSpPr>
                <a:spLocks/>
              </p:cNvSpPr>
              <p:nvPr/>
            </p:nvSpPr>
            <p:spPr bwMode="auto">
              <a:xfrm>
                <a:off x="6661473" y="2943402"/>
                <a:ext cx="417513" cy="34926"/>
              </a:xfrm>
              <a:custGeom>
                <a:avLst/>
                <a:gdLst>
                  <a:gd name="T0" fmla="*/ 0 w 263"/>
                  <a:gd name="T1" fmla="*/ 0 h 22"/>
                  <a:gd name="T2" fmla="*/ 5 w 263"/>
                  <a:gd name="T3" fmla="*/ 5 h 22"/>
                  <a:gd name="T4" fmla="*/ 9 w 263"/>
                  <a:gd name="T5" fmla="*/ 10 h 22"/>
                  <a:gd name="T6" fmla="*/ 22 w 263"/>
                  <a:gd name="T7" fmla="*/ 12 h 22"/>
                  <a:gd name="T8" fmla="*/ 40 w 263"/>
                  <a:gd name="T9" fmla="*/ 15 h 22"/>
                  <a:gd name="T10" fmla="*/ 79 w 263"/>
                  <a:gd name="T11" fmla="*/ 20 h 22"/>
                  <a:gd name="T12" fmla="*/ 131 w 263"/>
                  <a:gd name="T13" fmla="*/ 22 h 22"/>
                  <a:gd name="T14" fmla="*/ 181 w 263"/>
                  <a:gd name="T15" fmla="*/ 20 h 22"/>
                  <a:gd name="T16" fmla="*/ 224 w 263"/>
                  <a:gd name="T17" fmla="*/ 15 h 22"/>
                  <a:gd name="T18" fmla="*/ 242 w 263"/>
                  <a:gd name="T19" fmla="*/ 12 h 22"/>
                  <a:gd name="T20" fmla="*/ 254 w 263"/>
                  <a:gd name="T21" fmla="*/ 10 h 22"/>
                  <a:gd name="T22" fmla="*/ 259 w 263"/>
                  <a:gd name="T23" fmla="*/ 5 h 22"/>
                  <a:gd name="T24" fmla="*/ 263 w 263"/>
                  <a:gd name="T25" fmla="*/ 0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3"/>
                  <a:gd name="T40" fmla="*/ 0 h 22"/>
                  <a:gd name="T41" fmla="*/ 263 w 263"/>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3" h="22">
                    <a:moveTo>
                      <a:pt x="0" y="0"/>
                    </a:moveTo>
                    <a:lnTo>
                      <a:pt x="5" y="5"/>
                    </a:lnTo>
                    <a:lnTo>
                      <a:pt x="9" y="10"/>
                    </a:lnTo>
                    <a:lnTo>
                      <a:pt x="22" y="12"/>
                    </a:lnTo>
                    <a:lnTo>
                      <a:pt x="40" y="15"/>
                    </a:lnTo>
                    <a:lnTo>
                      <a:pt x="79" y="20"/>
                    </a:lnTo>
                    <a:lnTo>
                      <a:pt x="131" y="22"/>
                    </a:lnTo>
                    <a:lnTo>
                      <a:pt x="181" y="20"/>
                    </a:lnTo>
                    <a:lnTo>
                      <a:pt x="224" y="15"/>
                    </a:lnTo>
                    <a:lnTo>
                      <a:pt x="242" y="12"/>
                    </a:lnTo>
                    <a:lnTo>
                      <a:pt x="254" y="10"/>
                    </a:lnTo>
                    <a:lnTo>
                      <a:pt x="259" y="5"/>
                    </a:lnTo>
                    <a:lnTo>
                      <a:pt x="263" y="0"/>
                    </a:lnTo>
                  </a:path>
                </a:pathLst>
              </a:custGeom>
              <a:noFill/>
              <a:ln w="6350" cap="rnd">
                <a:solidFill>
                  <a:srgbClr val="000000"/>
                </a:solidFill>
                <a:round/>
                <a:headEnd/>
                <a:tailEnd/>
              </a:ln>
            </p:spPr>
            <p:txBody>
              <a:bodyPr/>
              <a:lstStyle/>
              <a:p>
                <a:endParaRPr lang="en-US" sz="1350" dirty="0"/>
              </a:p>
            </p:txBody>
          </p:sp>
          <p:grpSp>
            <p:nvGrpSpPr>
              <p:cNvPr id="236" name="Group 1380">
                <a:extLst>
                  <a:ext uri="{FF2B5EF4-FFF2-40B4-BE49-F238E27FC236}">
                    <a16:creationId xmlns:a16="http://schemas.microsoft.com/office/drawing/2014/main" id="{1461EC9E-6268-44FD-B2C8-391804B54220}"/>
                  </a:ext>
                </a:extLst>
              </p:cNvPr>
              <p:cNvGrpSpPr>
                <a:grpSpLocks/>
              </p:cNvGrpSpPr>
              <p:nvPr/>
            </p:nvGrpSpPr>
            <p:grpSpPr bwMode="auto">
              <a:xfrm>
                <a:off x="7190110" y="2910063"/>
                <a:ext cx="95250" cy="230196"/>
                <a:chOff x="3983" y="2014"/>
                <a:chExt cx="60" cy="145"/>
              </a:xfrm>
            </p:grpSpPr>
            <p:sp>
              <p:nvSpPr>
                <p:cNvPr id="1091" name="Rectangle 1381">
                  <a:extLst>
                    <a:ext uri="{FF2B5EF4-FFF2-40B4-BE49-F238E27FC236}">
                      <a16:creationId xmlns:a16="http://schemas.microsoft.com/office/drawing/2014/main" id="{76AA5C4C-3ED2-4914-9639-E79A1E879CAA}"/>
                    </a:ext>
                  </a:extLst>
                </p:cNvPr>
                <p:cNvSpPr>
                  <a:spLocks noChangeArrowheads="1"/>
                </p:cNvSpPr>
                <p:nvPr/>
              </p:nvSpPr>
              <p:spPr bwMode="auto">
                <a:xfrm>
                  <a:off x="3983" y="2014"/>
                  <a:ext cx="60" cy="145"/>
                </a:xfrm>
                <a:prstGeom prst="rect">
                  <a:avLst/>
                </a:prstGeom>
                <a:solidFill>
                  <a:srgbClr val="C0C0C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92" name="Rectangle 1382">
                  <a:extLst>
                    <a:ext uri="{FF2B5EF4-FFF2-40B4-BE49-F238E27FC236}">
                      <a16:creationId xmlns:a16="http://schemas.microsoft.com/office/drawing/2014/main" id="{DA945D57-1844-4B9E-9E74-85AD93C26A05}"/>
                    </a:ext>
                  </a:extLst>
                </p:cNvPr>
                <p:cNvSpPr>
                  <a:spLocks noChangeArrowheads="1"/>
                </p:cNvSpPr>
                <p:nvPr/>
              </p:nvSpPr>
              <p:spPr bwMode="auto">
                <a:xfrm>
                  <a:off x="3983" y="2014"/>
                  <a:ext cx="60" cy="14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37" name="Group 1383">
                <a:extLst>
                  <a:ext uri="{FF2B5EF4-FFF2-40B4-BE49-F238E27FC236}">
                    <a16:creationId xmlns:a16="http://schemas.microsoft.com/office/drawing/2014/main" id="{7F403D3B-1567-4B75-AA39-5DDF3010583C}"/>
                  </a:ext>
                </a:extLst>
              </p:cNvPr>
              <p:cNvGrpSpPr>
                <a:grpSpLocks/>
              </p:cNvGrpSpPr>
              <p:nvPr/>
            </p:nvGrpSpPr>
            <p:grpSpPr bwMode="auto">
              <a:xfrm>
                <a:off x="6967861" y="2837036"/>
                <a:ext cx="306388" cy="88903"/>
                <a:chOff x="3843" y="1968"/>
                <a:chExt cx="193" cy="56"/>
              </a:xfrm>
            </p:grpSpPr>
            <p:sp>
              <p:nvSpPr>
                <p:cNvPr id="1089" name="Freeform 1384">
                  <a:extLst>
                    <a:ext uri="{FF2B5EF4-FFF2-40B4-BE49-F238E27FC236}">
                      <a16:creationId xmlns:a16="http://schemas.microsoft.com/office/drawing/2014/main" id="{62EBE9E9-739F-4343-BC5A-74503307C980}"/>
                    </a:ext>
                  </a:extLst>
                </p:cNvPr>
                <p:cNvSpPr>
                  <a:spLocks/>
                </p:cNvSpPr>
                <p:nvPr/>
              </p:nvSpPr>
              <p:spPr bwMode="auto">
                <a:xfrm>
                  <a:off x="3843" y="1968"/>
                  <a:ext cx="193" cy="56"/>
                </a:xfrm>
                <a:custGeom>
                  <a:avLst/>
                  <a:gdLst>
                    <a:gd name="T0" fmla="*/ 49 w 193"/>
                    <a:gd name="T1" fmla="*/ 56 h 56"/>
                    <a:gd name="T2" fmla="*/ 52 w 193"/>
                    <a:gd name="T3" fmla="*/ 46 h 56"/>
                    <a:gd name="T4" fmla="*/ 61 w 193"/>
                    <a:gd name="T5" fmla="*/ 36 h 56"/>
                    <a:gd name="T6" fmla="*/ 79 w 193"/>
                    <a:gd name="T7" fmla="*/ 31 h 56"/>
                    <a:gd name="T8" fmla="*/ 96 w 193"/>
                    <a:gd name="T9" fmla="*/ 28 h 56"/>
                    <a:gd name="T10" fmla="*/ 114 w 193"/>
                    <a:gd name="T11" fmla="*/ 31 h 56"/>
                    <a:gd name="T12" fmla="*/ 131 w 193"/>
                    <a:gd name="T13" fmla="*/ 36 h 56"/>
                    <a:gd name="T14" fmla="*/ 140 w 193"/>
                    <a:gd name="T15" fmla="*/ 46 h 56"/>
                    <a:gd name="T16" fmla="*/ 146 w 193"/>
                    <a:gd name="T17" fmla="*/ 56 h 56"/>
                    <a:gd name="T18" fmla="*/ 193 w 193"/>
                    <a:gd name="T19" fmla="*/ 56 h 56"/>
                    <a:gd name="T20" fmla="*/ 184 w 193"/>
                    <a:gd name="T21" fmla="*/ 36 h 56"/>
                    <a:gd name="T22" fmla="*/ 167 w 193"/>
                    <a:gd name="T23" fmla="*/ 17 h 56"/>
                    <a:gd name="T24" fmla="*/ 137 w 193"/>
                    <a:gd name="T25" fmla="*/ 5 h 56"/>
                    <a:gd name="T26" fmla="*/ 96 w 193"/>
                    <a:gd name="T27" fmla="*/ 0 h 56"/>
                    <a:gd name="T28" fmla="*/ 58 w 193"/>
                    <a:gd name="T29" fmla="*/ 5 h 56"/>
                    <a:gd name="T30" fmla="*/ 26 w 193"/>
                    <a:gd name="T31" fmla="*/ 17 h 56"/>
                    <a:gd name="T32" fmla="*/ 9 w 193"/>
                    <a:gd name="T33" fmla="*/ 36 h 56"/>
                    <a:gd name="T34" fmla="*/ 0 w 193"/>
                    <a:gd name="T35" fmla="*/ 56 h 56"/>
                    <a:gd name="T36" fmla="*/ 49 w 193"/>
                    <a:gd name="T37" fmla="*/ 56 h 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3"/>
                    <a:gd name="T58" fmla="*/ 0 h 56"/>
                    <a:gd name="T59" fmla="*/ 193 w 193"/>
                    <a:gd name="T60" fmla="*/ 56 h 5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3" h="56">
                      <a:moveTo>
                        <a:pt x="49" y="56"/>
                      </a:moveTo>
                      <a:lnTo>
                        <a:pt x="52" y="46"/>
                      </a:lnTo>
                      <a:lnTo>
                        <a:pt x="61" y="36"/>
                      </a:lnTo>
                      <a:lnTo>
                        <a:pt x="79" y="31"/>
                      </a:lnTo>
                      <a:lnTo>
                        <a:pt x="96" y="28"/>
                      </a:lnTo>
                      <a:lnTo>
                        <a:pt x="114" y="31"/>
                      </a:lnTo>
                      <a:lnTo>
                        <a:pt x="131" y="36"/>
                      </a:lnTo>
                      <a:lnTo>
                        <a:pt x="140" y="46"/>
                      </a:lnTo>
                      <a:lnTo>
                        <a:pt x="146" y="56"/>
                      </a:lnTo>
                      <a:lnTo>
                        <a:pt x="193" y="56"/>
                      </a:lnTo>
                      <a:lnTo>
                        <a:pt x="184" y="36"/>
                      </a:lnTo>
                      <a:lnTo>
                        <a:pt x="167" y="17"/>
                      </a:lnTo>
                      <a:lnTo>
                        <a:pt x="137" y="5"/>
                      </a:lnTo>
                      <a:lnTo>
                        <a:pt x="96" y="0"/>
                      </a:lnTo>
                      <a:lnTo>
                        <a:pt x="58" y="5"/>
                      </a:lnTo>
                      <a:lnTo>
                        <a:pt x="26" y="17"/>
                      </a:lnTo>
                      <a:lnTo>
                        <a:pt x="9" y="36"/>
                      </a:lnTo>
                      <a:lnTo>
                        <a:pt x="0" y="56"/>
                      </a:lnTo>
                      <a:lnTo>
                        <a:pt x="49" y="56"/>
                      </a:lnTo>
                      <a:close/>
                    </a:path>
                  </a:pathLst>
                </a:custGeom>
                <a:solidFill>
                  <a:srgbClr val="C0C0C0"/>
                </a:solidFill>
                <a:ln w="9525">
                  <a:noFill/>
                  <a:round/>
                  <a:headEnd/>
                  <a:tailEnd/>
                </a:ln>
              </p:spPr>
              <p:txBody>
                <a:bodyPr/>
                <a:lstStyle/>
                <a:p>
                  <a:endParaRPr lang="en-US" sz="1350" dirty="0"/>
                </a:p>
              </p:txBody>
            </p:sp>
            <p:sp>
              <p:nvSpPr>
                <p:cNvPr id="1090" name="Freeform 1385">
                  <a:extLst>
                    <a:ext uri="{FF2B5EF4-FFF2-40B4-BE49-F238E27FC236}">
                      <a16:creationId xmlns:a16="http://schemas.microsoft.com/office/drawing/2014/main" id="{656300DB-DC22-4561-9CC8-7F7AC51E82C9}"/>
                    </a:ext>
                  </a:extLst>
                </p:cNvPr>
                <p:cNvSpPr>
                  <a:spLocks/>
                </p:cNvSpPr>
                <p:nvPr/>
              </p:nvSpPr>
              <p:spPr bwMode="auto">
                <a:xfrm>
                  <a:off x="3843" y="1968"/>
                  <a:ext cx="193" cy="56"/>
                </a:xfrm>
                <a:custGeom>
                  <a:avLst/>
                  <a:gdLst>
                    <a:gd name="T0" fmla="*/ 49 w 193"/>
                    <a:gd name="T1" fmla="*/ 56 h 56"/>
                    <a:gd name="T2" fmla="*/ 52 w 193"/>
                    <a:gd name="T3" fmla="*/ 46 h 56"/>
                    <a:gd name="T4" fmla="*/ 61 w 193"/>
                    <a:gd name="T5" fmla="*/ 36 h 56"/>
                    <a:gd name="T6" fmla="*/ 79 w 193"/>
                    <a:gd name="T7" fmla="*/ 31 h 56"/>
                    <a:gd name="T8" fmla="*/ 96 w 193"/>
                    <a:gd name="T9" fmla="*/ 28 h 56"/>
                    <a:gd name="T10" fmla="*/ 114 w 193"/>
                    <a:gd name="T11" fmla="*/ 31 h 56"/>
                    <a:gd name="T12" fmla="*/ 131 w 193"/>
                    <a:gd name="T13" fmla="*/ 36 h 56"/>
                    <a:gd name="T14" fmla="*/ 140 w 193"/>
                    <a:gd name="T15" fmla="*/ 46 h 56"/>
                    <a:gd name="T16" fmla="*/ 146 w 193"/>
                    <a:gd name="T17" fmla="*/ 56 h 56"/>
                    <a:gd name="T18" fmla="*/ 193 w 193"/>
                    <a:gd name="T19" fmla="*/ 56 h 56"/>
                    <a:gd name="T20" fmla="*/ 184 w 193"/>
                    <a:gd name="T21" fmla="*/ 36 h 56"/>
                    <a:gd name="T22" fmla="*/ 167 w 193"/>
                    <a:gd name="T23" fmla="*/ 17 h 56"/>
                    <a:gd name="T24" fmla="*/ 137 w 193"/>
                    <a:gd name="T25" fmla="*/ 5 h 56"/>
                    <a:gd name="T26" fmla="*/ 96 w 193"/>
                    <a:gd name="T27" fmla="*/ 0 h 56"/>
                    <a:gd name="T28" fmla="*/ 58 w 193"/>
                    <a:gd name="T29" fmla="*/ 5 h 56"/>
                    <a:gd name="T30" fmla="*/ 26 w 193"/>
                    <a:gd name="T31" fmla="*/ 17 h 56"/>
                    <a:gd name="T32" fmla="*/ 9 w 193"/>
                    <a:gd name="T33" fmla="*/ 36 h 56"/>
                    <a:gd name="T34" fmla="*/ 0 w 193"/>
                    <a:gd name="T35" fmla="*/ 56 h 56"/>
                    <a:gd name="T36" fmla="*/ 49 w 193"/>
                    <a:gd name="T37" fmla="*/ 56 h 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3"/>
                    <a:gd name="T58" fmla="*/ 0 h 56"/>
                    <a:gd name="T59" fmla="*/ 193 w 193"/>
                    <a:gd name="T60" fmla="*/ 56 h 5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3" h="56">
                      <a:moveTo>
                        <a:pt x="49" y="56"/>
                      </a:moveTo>
                      <a:lnTo>
                        <a:pt x="52" y="46"/>
                      </a:lnTo>
                      <a:lnTo>
                        <a:pt x="61" y="36"/>
                      </a:lnTo>
                      <a:lnTo>
                        <a:pt x="79" y="31"/>
                      </a:lnTo>
                      <a:lnTo>
                        <a:pt x="96" y="28"/>
                      </a:lnTo>
                      <a:lnTo>
                        <a:pt x="114" y="31"/>
                      </a:lnTo>
                      <a:lnTo>
                        <a:pt x="131" y="36"/>
                      </a:lnTo>
                      <a:lnTo>
                        <a:pt x="140" y="46"/>
                      </a:lnTo>
                      <a:lnTo>
                        <a:pt x="146" y="56"/>
                      </a:lnTo>
                      <a:lnTo>
                        <a:pt x="193" y="56"/>
                      </a:lnTo>
                      <a:lnTo>
                        <a:pt x="184" y="36"/>
                      </a:lnTo>
                      <a:lnTo>
                        <a:pt x="167" y="17"/>
                      </a:lnTo>
                      <a:lnTo>
                        <a:pt x="137" y="5"/>
                      </a:lnTo>
                      <a:lnTo>
                        <a:pt x="96" y="0"/>
                      </a:lnTo>
                      <a:lnTo>
                        <a:pt x="58" y="5"/>
                      </a:lnTo>
                      <a:lnTo>
                        <a:pt x="26" y="17"/>
                      </a:lnTo>
                      <a:lnTo>
                        <a:pt x="9" y="36"/>
                      </a:lnTo>
                      <a:lnTo>
                        <a:pt x="0" y="56"/>
                      </a:lnTo>
                      <a:lnTo>
                        <a:pt x="49" y="56"/>
                      </a:lnTo>
                      <a:close/>
                    </a:path>
                  </a:pathLst>
                </a:custGeom>
                <a:noFill/>
                <a:ln w="6350" cap="rnd">
                  <a:solidFill>
                    <a:srgbClr val="000000"/>
                  </a:solidFill>
                  <a:round/>
                  <a:headEnd/>
                  <a:tailEnd/>
                </a:ln>
              </p:spPr>
              <p:txBody>
                <a:bodyPr/>
                <a:lstStyle/>
                <a:p>
                  <a:endParaRPr lang="en-US" sz="1350" dirty="0"/>
                </a:p>
              </p:txBody>
            </p:sp>
          </p:grpSp>
          <p:grpSp>
            <p:nvGrpSpPr>
              <p:cNvPr id="238" name="Group 1386">
                <a:extLst>
                  <a:ext uri="{FF2B5EF4-FFF2-40B4-BE49-F238E27FC236}">
                    <a16:creationId xmlns:a16="http://schemas.microsoft.com/office/drawing/2014/main" id="{18A3BFBF-DF2C-415A-8466-0D2271EA9CFC}"/>
                  </a:ext>
                </a:extLst>
              </p:cNvPr>
              <p:cNvGrpSpPr>
                <a:grpSpLocks/>
              </p:cNvGrpSpPr>
              <p:nvPr/>
            </p:nvGrpSpPr>
            <p:grpSpPr bwMode="auto">
              <a:xfrm>
                <a:off x="6215386" y="3991190"/>
                <a:ext cx="25400" cy="34926"/>
                <a:chOff x="3369" y="2695"/>
                <a:chExt cx="16" cy="22"/>
              </a:xfrm>
            </p:grpSpPr>
            <p:sp>
              <p:nvSpPr>
                <p:cNvPr id="1087" name="Rectangle 1387">
                  <a:extLst>
                    <a:ext uri="{FF2B5EF4-FFF2-40B4-BE49-F238E27FC236}">
                      <a16:creationId xmlns:a16="http://schemas.microsoft.com/office/drawing/2014/main" id="{7166D9C5-DF4E-443C-9E1F-580A886878D6}"/>
                    </a:ext>
                  </a:extLst>
                </p:cNvPr>
                <p:cNvSpPr>
                  <a:spLocks noChangeArrowheads="1"/>
                </p:cNvSpPr>
                <p:nvPr/>
              </p:nvSpPr>
              <p:spPr bwMode="auto">
                <a:xfrm>
                  <a:off x="3369" y="2695"/>
                  <a:ext cx="16" cy="22"/>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88" name="Rectangle 1388">
                  <a:extLst>
                    <a:ext uri="{FF2B5EF4-FFF2-40B4-BE49-F238E27FC236}">
                      <a16:creationId xmlns:a16="http://schemas.microsoft.com/office/drawing/2014/main" id="{2CDD7E0F-F04B-48BE-A16B-DDFE5436B297}"/>
                    </a:ext>
                  </a:extLst>
                </p:cNvPr>
                <p:cNvSpPr>
                  <a:spLocks noChangeArrowheads="1"/>
                </p:cNvSpPr>
                <p:nvPr/>
              </p:nvSpPr>
              <p:spPr bwMode="auto">
                <a:xfrm>
                  <a:off x="3369" y="2695"/>
                  <a:ext cx="16" cy="22"/>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39" name="Group 1389">
                <a:extLst>
                  <a:ext uri="{FF2B5EF4-FFF2-40B4-BE49-F238E27FC236}">
                    <a16:creationId xmlns:a16="http://schemas.microsoft.com/office/drawing/2014/main" id="{1D010731-CB35-423E-B7AE-677EE92ECD9C}"/>
                  </a:ext>
                </a:extLst>
              </p:cNvPr>
              <p:cNvGrpSpPr>
                <a:grpSpLocks/>
              </p:cNvGrpSpPr>
              <p:nvPr/>
            </p:nvGrpSpPr>
            <p:grpSpPr bwMode="auto">
              <a:xfrm>
                <a:off x="6242373" y="3938799"/>
                <a:ext cx="247650" cy="9525"/>
                <a:chOff x="3386" y="2662"/>
                <a:chExt cx="156" cy="6"/>
              </a:xfrm>
            </p:grpSpPr>
            <p:sp>
              <p:nvSpPr>
                <p:cNvPr id="1085" name="Rectangle 1390">
                  <a:extLst>
                    <a:ext uri="{FF2B5EF4-FFF2-40B4-BE49-F238E27FC236}">
                      <a16:creationId xmlns:a16="http://schemas.microsoft.com/office/drawing/2014/main" id="{37134424-2732-4FBE-A816-356560417867}"/>
                    </a:ext>
                  </a:extLst>
                </p:cNvPr>
                <p:cNvSpPr>
                  <a:spLocks noChangeArrowheads="1"/>
                </p:cNvSpPr>
                <p:nvPr/>
              </p:nvSpPr>
              <p:spPr bwMode="auto">
                <a:xfrm>
                  <a:off x="3386" y="2662"/>
                  <a:ext cx="156"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86" name="Rectangle 1391">
                  <a:extLst>
                    <a:ext uri="{FF2B5EF4-FFF2-40B4-BE49-F238E27FC236}">
                      <a16:creationId xmlns:a16="http://schemas.microsoft.com/office/drawing/2014/main" id="{25FBF603-67EB-4D01-A4E5-A2DE16FF39C9}"/>
                    </a:ext>
                  </a:extLst>
                </p:cNvPr>
                <p:cNvSpPr>
                  <a:spLocks noChangeArrowheads="1"/>
                </p:cNvSpPr>
                <p:nvPr/>
              </p:nvSpPr>
              <p:spPr bwMode="auto">
                <a:xfrm>
                  <a:off x="3386" y="2662"/>
                  <a:ext cx="156"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0" name="Group 1392">
                <a:extLst>
                  <a:ext uri="{FF2B5EF4-FFF2-40B4-BE49-F238E27FC236}">
                    <a16:creationId xmlns:a16="http://schemas.microsoft.com/office/drawing/2014/main" id="{0303D10B-5A7F-4B6B-B9F0-7D2D39A27287}"/>
                  </a:ext>
                </a:extLst>
              </p:cNvPr>
              <p:cNvGrpSpPr>
                <a:grpSpLocks/>
              </p:cNvGrpSpPr>
              <p:nvPr/>
            </p:nvGrpSpPr>
            <p:grpSpPr bwMode="auto">
              <a:xfrm>
                <a:off x="5707387" y="3918162"/>
                <a:ext cx="263524" cy="14288"/>
                <a:chOff x="3049" y="2649"/>
                <a:chExt cx="166" cy="9"/>
              </a:xfrm>
            </p:grpSpPr>
            <p:sp>
              <p:nvSpPr>
                <p:cNvPr id="1083" name="Rectangle 1393">
                  <a:extLst>
                    <a:ext uri="{FF2B5EF4-FFF2-40B4-BE49-F238E27FC236}">
                      <a16:creationId xmlns:a16="http://schemas.microsoft.com/office/drawing/2014/main" id="{BBF7D4AE-8776-4CB6-B5E5-A11F4DC65F16}"/>
                    </a:ext>
                  </a:extLst>
                </p:cNvPr>
                <p:cNvSpPr>
                  <a:spLocks noChangeArrowheads="1"/>
                </p:cNvSpPr>
                <p:nvPr/>
              </p:nvSpPr>
              <p:spPr bwMode="auto">
                <a:xfrm>
                  <a:off x="3049" y="2649"/>
                  <a:ext cx="166"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84" name="Rectangle 1394">
                  <a:extLst>
                    <a:ext uri="{FF2B5EF4-FFF2-40B4-BE49-F238E27FC236}">
                      <a16:creationId xmlns:a16="http://schemas.microsoft.com/office/drawing/2014/main" id="{987A5059-9020-451F-B962-063C2963C905}"/>
                    </a:ext>
                  </a:extLst>
                </p:cNvPr>
                <p:cNvSpPr>
                  <a:spLocks noChangeArrowheads="1"/>
                </p:cNvSpPr>
                <p:nvPr/>
              </p:nvSpPr>
              <p:spPr bwMode="auto">
                <a:xfrm>
                  <a:off x="3049" y="2649"/>
                  <a:ext cx="166"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1" name="Group 1395">
                <a:extLst>
                  <a:ext uri="{FF2B5EF4-FFF2-40B4-BE49-F238E27FC236}">
                    <a16:creationId xmlns:a16="http://schemas.microsoft.com/office/drawing/2014/main" id="{37B10FF7-DBD2-4316-A845-F277BAD709ED}"/>
                  </a:ext>
                </a:extLst>
              </p:cNvPr>
              <p:cNvGrpSpPr>
                <a:grpSpLocks/>
              </p:cNvGrpSpPr>
              <p:nvPr/>
            </p:nvGrpSpPr>
            <p:grpSpPr bwMode="auto">
              <a:xfrm>
                <a:off x="5953449" y="3894348"/>
                <a:ext cx="36513" cy="111129"/>
                <a:chOff x="3204" y="2634"/>
                <a:chExt cx="23" cy="70"/>
              </a:xfrm>
            </p:grpSpPr>
            <p:sp>
              <p:nvSpPr>
                <p:cNvPr id="1081" name="Rectangle 1396">
                  <a:extLst>
                    <a:ext uri="{FF2B5EF4-FFF2-40B4-BE49-F238E27FC236}">
                      <a16:creationId xmlns:a16="http://schemas.microsoft.com/office/drawing/2014/main" id="{6719A3CC-1349-4E3F-A425-FFA78B03896D}"/>
                    </a:ext>
                  </a:extLst>
                </p:cNvPr>
                <p:cNvSpPr>
                  <a:spLocks noChangeArrowheads="1"/>
                </p:cNvSpPr>
                <p:nvPr/>
              </p:nvSpPr>
              <p:spPr bwMode="auto">
                <a:xfrm>
                  <a:off x="3204" y="2634"/>
                  <a:ext cx="23" cy="7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82" name="Rectangle 1397">
                  <a:extLst>
                    <a:ext uri="{FF2B5EF4-FFF2-40B4-BE49-F238E27FC236}">
                      <a16:creationId xmlns:a16="http://schemas.microsoft.com/office/drawing/2014/main" id="{26766258-5665-4E27-AE46-270540C73D33}"/>
                    </a:ext>
                  </a:extLst>
                </p:cNvPr>
                <p:cNvSpPr>
                  <a:spLocks noChangeArrowheads="1"/>
                </p:cNvSpPr>
                <p:nvPr/>
              </p:nvSpPr>
              <p:spPr bwMode="auto">
                <a:xfrm>
                  <a:off x="3204" y="2634"/>
                  <a:ext cx="23" cy="7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2" name="Group 1398">
                <a:extLst>
                  <a:ext uri="{FF2B5EF4-FFF2-40B4-BE49-F238E27FC236}">
                    <a16:creationId xmlns:a16="http://schemas.microsoft.com/office/drawing/2014/main" id="{2B654738-63EE-4A34-98E4-534CD79E067C}"/>
                  </a:ext>
                </a:extLst>
              </p:cNvPr>
              <p:cNvGrpSpPr>
                <a:grpSpLocks/>
              </p:cNvGrpSpPr>
              <p:nvPr/>
            </p:nvGrpSpPr>
            <p:grpSpPr bwMode="auto">
              <a:xfrm>
                <a:off x="6474148" y="3895936"/>
                <a:ext cx="84138" cy="61915"/>
                <a:chOff x="3532" y="2635"/>
                <a:chExt cx="53" cy="39"/>
              </a:xfrm>
            </p:grpSpPr>
            <p:sp>
              <p:nvSpPr>
                <p:cNvPr id="1079" name="Freeform 1399">
                  <a:extLst>
                    <a:ext uri="{FF2B5EF4-FFF2-40B4-BE49-F238E27FC236}">
                      <a16:creationId xmlns:a16="http://schemas.microsoft.com/office/drawing/2014/main" id="{16210540-D568-42D5-B59C-FA9382F5D634}"/>
                    </a:ext>
                  </a:extLst>
                </p:cNvPr>
                <p:cNvSpPr>
                  <a:spLocks/>
                </p:cNvSpPr>
                <p:nvPr/>
              </p:nvSpPr>
              <p:spPr bwMode="auto">
                <a:xfrm>
                  <a:off x="3532" y="2635"/>
                  <a:ext cx="53" cy="39"/>
                </a:xfrm>
                <a:custGeom>
                  <a:avLst/>
                  <a:gdLst>
                    <a:gd name="T0" fmla="*/ 48 w 53"/>
                    <a:gd name="T1" fmla="*/ 39 h 39"/>
                    <a:gd name="T2" fmla="*/ 53 w 53"/>
                    <a:gd name="T3" fmla="*/ 36 h 39"/>
                    <a:gd name="T4" fmla="*/ 4 w 53"/>
                    <a:gd name="T5" fmla="*/ 0 h 39"/>
                    <a:gd name="T6" fmla="*/ 0 w 53"/>
                    <a:gd name="T7" fmla="*/ 3 h 39"/>
                    <a:gd name="T8" fmla="*/ 48 w 53"/>
                    <a:gd name="T9" fmla="*/ 39 h 39"/>
                    <a:gd name="T10" fmla="*/ 0 60000 65536"/>
                    <a:gd name="T11" fmla="*/ 0 60000 65536"/>
                    <a:gd name="T12" fmla="*/ 0 60000 65536"/>
                    <a:gd name="T13" fmla="*/ 0 60000 65536"/>
                    <a:gd name="T14" fmla="*/ 0 60000 65536"/>
                    <a:gd name="T15" fmla="*/ 0 w 53"/>
                    <a:gd name="T16" fmla="*/ 0 h 39"/>
                    <a:gd name="T17" fmla="*/ 53 w 53"/>
                    <a:gd name="T18" fmla="*/ 39 h 39"/>
                  </a:gdLst>
                  <a:ahLst/>
                  <a:cxnLst>
                    <a:cxn ang="T10">
                      <a:pos x="T0" y="T1"/>
                    </a:cxn>
                    <a:cxn ang="T11">
                      <a:pos x="T2" y="T3"/>
                    </a:cxn>
                    <a:cxn ang="T12">
                      <a:pos x="T4" y="T5"/>
                    </a:cxn>
                    <a:cxn ang="T13">
                      <a:pos x="T6" y="T7"/>
                    </a:cxn>
                    <a:cxn ang="T14">
                      <a:pos x="T8" y="T9"/>
                    </a:cxn>
                  </a:cxnLst>
                  <a:rect l="T15" t="T16" r="T17" b="T18"/>
                  <a:pathLst>
                    <a:path w="53" h="39">
                      <a:moveTo>
                        <a:pt x="48" y="39"/>
                      </a:moveTo>
                      <a:lnTo>
                        <a:pt x="53" y="36"/>
                      </a:lnTo>
                      <a:lnTo>
                        <a:pt x="4" y="0"/>
                      </a:lnTo>
                      <a:lnTo>
                        <a:pt x="0" y="3"/>
                      </a:lnTo>
                      <a:lnTo>
                        <a:pt x="48" y="39"/>
                      </a:lnTo>
                      <a:close/>
                    </a:path>
                  </a:pathLst>
                </a:custGeom>
                <a:solidFill>
                  <a:srgbClr val="FFFFFF"/>
                </a:solidFill>
                <a:ln w="9525">
                  <a:noFill/>
                  <a:round/>
                  <a:headEnd/>
                  <a:tailEnd/>
                </a:ln>
              </p:spPr>
              <p:txBody>
                <a:bodyPr/>
                <a:lstStyle/>
                <a:p>
                  <a:endParaRPr lang="en-US" sz="1350" dirty="0"/>
                </a:p>
              </p:txBody>
            </p:sp>
            <p:sp>
              <p:nvSpPr>
                <p:cNvPr id="1080" name="Freeform 1400">
                  <a:extLst>
                    <a:ext uri="{FF2B5EF4-FFF2-40B4-BE49-F238E27FC236}">
                      <a16:creationId xmlns:a16="http://schemas.microsoft.com/office/drawing/2014/main" id="{36122CF4-ACB0-40F2-868D-28FF0FBA7B4E}"/>
                    </a:ext>
                  </a:extLst>
                </p:cNvPr>
                <p:cNvSpPr>
                  <a:spLocks/>
                </p:cNvSpPr>
                <p:nvPr/>
              </p:nvSpPr>
              <p:spPr bwMode="auto">
                <a:xfrm>
                  <a:off x="3532" y="2635"/>
                  <a:ext cx="53" cy="39"/>
                </a:xfrm>
                <a:custGeom>
                  <a:avLst/>
                  <a:gdLst>
                    <a:gd name="T0" fmla="*/ 48 w 53"/>
                    <a:gd name="T1" fmla="*/ 39 h 39"/>
                    <a:gd name="T2" fmla="*/ 53 w 53"/>
                    <a:gd name="T3" fmla="*/ 36 h 39"/>
                    <a:gd name="T4" fmla="*/ 4 w 53"/>
                    <a:gd name="T5" fmla="*/ 0 h 39"/>
                    <a:gd name="T6" fmla="*/ 0 w 53"/>
                    <a:gd name="T7" fmla="*/ 3 h 39"/>
                    <a:gd name="T8" fmla="*/ 48 w 53"/>
                    <a:gd name="T9" fmla="*/ 39 h 39"/>
                    <a:gd name="T10" fmla="*/ 0 60000 65536"/>
                    <a:gd name="T11" fmla="*/ 0 60000 65536"/>
                    <a:gd name="T12" fmla="*/ 0 60000 65536"/>
                    <a:gd name="T13" fmla="*/ 0 60000 65536"/>
                    <a:gd name="T14" fmla="*/ 0 60000 65536"/>
                    <a:gd name="T15" fmla="*/ 0 w 53"/>
                    <a:gd name="T16" fmla="*/ 0 h 39"/>
                    <a:gd name="T17" fmla="*/ 53 w 53"/>
                    <a:gd name="T18" fmla="*/ 39 h 39"/>
                  </a:gdLst>
                  <a:ahLst/>
                  <a:cxnLst>
                    <a:cxn ang="T10">
                      <a:pos x="T0" y="T1"/>
                    </a:cxn>
                    <a:cxn ang="T11">
                      <a:pos x="T2" y="T3"/>
                    </a:cxn>
                    <a:cxn ang="T12">
                      <a:pos x="T4" y="T5"/>
                    </a:cxn>
                    <a:cxn ang="T13">
                      <a:pos x="T6" y="T7"/>
                    </a:cxn>
                    <a:cxn ang="T14">
                      <a:pos x="T8" y="T9"/>
                    </a:cxn>
                  </a:cxnLst>
                  <a:rect l="T15" t="T16" r="T17" b="T18"/>
                  <a:pathLst>
                    <a:path w="53" h="39">
                      <a:moveTo>
                        <a:pt x="48" y="39"/>
                      </a:moveTo>
                      <a:lnTo>
                        <a:pt x="53" y="36"/>
                      </a:lnTo>
                      <a:lnTo>
                        <a:pt x="4" y="0"/>
                      </a:lnTo>
                      <a:lnTo>
                        <a:pt x="0" y="3"/>
                      </a:lnTo>
                      <a:lnTo>
                        <a:pt x="48" y="39"/>
                      </a:lnTo>
                      <a:close/>
                    </a:path>
                  </a:pathLst>
                </a:custGeom>
                <a:noFill/>
                <a:ln w="14288" cap="rnd">
                  <a:solidFill>
                    <a:srgbClr val="000000"/>
                  </a:solidFill>
                  <a:round/>
                  <a:headEnd/>
                  <a:tailEnd/>
                </a:ln>
              </p:spPr>
              <p:txBody>
                <a:bodyPr/>
                <a:lstStyle/>
                <a:p>
                  <a:endParaRPr lang="en-US" sz="1350" dirty="0"/>
                </a:p>
              </p:txBody>
            </p:sp>
          </p:grpSp>
          <p:grpSp>
            <p:nvGrpSpPr>
              <p:cNvPr id="243" name="Group 1401">
                <a:extLst>
                  <a:ext uri="{FF2B5EF4-FFF2-40B4-BE49-F238E27FC236}">
                    <a16:creationId xmlns:a16="http://schemas.microsoft.com/office/drawing/2014/main" id="{13D3C935-8CF5-4FDB-AC2C-BF0A726203A1}"/>
                  </a:ext>
                </a:extLst>
              </p:cNvPr>
              <p:cNvGrpSpPr>
                <a:grpSpLocks/>
              </p:cNvGrpSpPr>
              <p:nvPr/>
            </p:nvGrpSpPr>
            <p:grpSpPr bwMode="auto">
              <a:xfrm>
                <a:off x="5569274" y="3926099"/>
                <a:ext cx="30162" cy="112717"/>
                <a:chOff x="2962" y="2654"/>
                <a:chExt cx="19" cy="71"/>
              </a:xfrm>
            </p:grpSpPr>
            <p:sp>
              <p:nvSpPr>
                <p:cNvPr id="1077" name="Rectangle 1402">
                  <a:extLst>
                    <a:ext uri="{FF2B5EF4-FFF2-40B4-BE49-F238E27FC236}">
                      <a16:creationId xmlns:a16="http://schemas.microsoft.com/office/drawing/2014/main" id="{2A0977A6-C896-4119-AD96-CA39EC803B7B}"/>
                    </a:ext>
                  </a:extLst>
                </p:cNvPr>
                <p:cNvSpPr>
                  <a:spLocks noChangeArrowheads="1"/>
                </p:cNvSpPr>
                <p:nvPr/>
              </p:nvSpPr>
              <p:spPr bwMode="auto">
                <a:xfrm>
                  <a:off x="2962" y="2654"/>
                  <a:ext cx="19" cy="7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78" name="Rectangle 1403">
                  <a:extLst>
                    <a:ext uri="{FF2B5EF4-FFF2-40B4-BE49-F238E27FC236}">
                      <a16:creationId xmlns:a16="http://schemas.microsoft.com/office/drawing/2014/main" id="{9A458F22-A545-42EC-AB15-BCFE43F8A482}"/>
                    </a:ext>
                  </a:extLst>
                </p:cNvPr>
                <p:cNvSpPr>
                  <a:spLocks noChangeArrowheads="1"/>
                </p:cNvSpPr>
                <p:nvPr/>
              </p:nvSpPr>
              <p:spPr bwMode="auto">
                <a:xfrm>
                  <a:off x="2962" y="2654"/>
                  <a:ext cx="19" cy="7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4" name="Group 1404">
                <a:extLst>
                  <a:ext uri="{FF2B5EF4-FFF2-40B4-BE49-F238E27FC236}">
                    <a16:creationId xmlns:a16="http://schemas.microsoft.com/office/drawing/2014/main" id="{C9C45632-75B0-41E8-BD40-5B37350561DF}"/>
                  </a:ext>
                </a:extLst>
              </p:cNvPr>
              <p:cNvGrpSpPr>
                <a:grpSpLocks/>
              </p:cNvGrpSpPr>
              <p:nvPr/>
            </p:nvGrpSpPr>
            <p:grpSpPr bwMode="auto">
              <a:xfrm>
                <a:off x="6480498" y="3873710"/>
                <a:ext cx="30162" cy="111129"/>
                <a:chOff x="3536" y="2621"/>
                <a:chExt cx="19" cy="70"/>
              </a:xfrm>
            </p:grpSpPr>
            <p:sp>
              <p:nvSpPr>
                <p:cNvPr id="1075" name="Rectangle 1405">
                  <a:extLst>
                    <a:ext uri="{FF2B5EF4-FFF2-40B4-BE49-F238E27FC236}">
                      <a16:creationId xmlns:a16="http://schemas.microsoft.com/office/drawing/2014/main" id="{2EC887C7-17F4-4645-9276-0B967A5BA27E}"/>
                    </a:ext>
                  </a:extLst>
                </p:cNvPr>
                <p:cNvSpPr>
                  <a:spLocks noChangeArrowheads="1"/>
                </p:cNvSpPr>
                <p:nvPr/>
              </p:nvSpPr>
              <p:spPr bwMode="auto">
                <a:xfrm>
                  <a:off x="3536" y="2621"/>
                  <a:ext cx="19" cy="7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76" name="Rectangle 1406">
                  <a:extLst>
                    <a:ext uri="{FF2B5EF4-FFF2-40B4-BE49-F238E27FC236}">
                      <a16:creationId xmlns:a16="http://schemas.microsoft.com/office/drawing/2014/main" id="{540DB2E3-34A4-433F-B852-4DCFA7A28F6C}"/>
                    </a:ext>
                  </a:extLst>
                </p:cNvPr>
                <p:cNvSpPr>
                  <a:spLocks noChangeArrowheads="1"/>
                </p:cNvSpPr>
                <p:nvPr/>
              </p:nvSpPr>
              <p:spPr bwMode="auto">
                <a:xfrm>
                  <a:off x="3536" y="2621"/>
                  <a:ext cx="19" cy="7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5" name="Group 1407">
                <a:extLst>
                  <a:ext uri="{FF2B5EF4-FFF2-40B4-BE49-F238E27FC236}">
                    <a16:creationId xmlns:a16="http://schemas.microsoft.com/office/drawing/2014/main" id="{F8B760F5-7C9D-467A-925E-89AECBBAB655}"/>
                  </a:ext>
                </a:extLst>
              </p:cNvPr>
              <p:cNvGrpSpPr>
                <a:grpSpLocks/>
              </p:cNvGrpSpPr>
              <p:nvPr/>
            </p:nvGrpSpPr>
            <p:grpSpPr bwMode="auto">
              <a:xfrm>
                <a:off x="5688337" y="3886411"/>
                <a:ext cx="31750" cy="111129"/>
                <a:chOff x="3037" y="2629"/>
                <a:chExt cx="20" cy="70"/>
              </a:xfrm>
            </p:grpSpPr>
            <p:sp>
              <p:nvSpPr>
                <p:cNvPr id="1073" name="Rectangle 1408">
                  <a:extLst>
                    <a:ext uri="{FF2B5EF4-FFF2-40B4-BE49-F238E27FC236}">
                      <a16:creationId xmlns:a16="http://schemas.microsoft.com/office/drawing/2014/main" id="{CF6AF469-12F5-4EC1-BE03-A396D9A882FD}"/>
                    </a:ext>
                  </a:extLst>
                </p:cNvPr>
                <p:cNvSpPr>
                  <a:spLocks noChangeArrowheads="1"/>
                </p:cNvSpPr>
                <p:nvPr/>
              </p:nvSpPr>
              <p:spPr bwMode="auto">
                <a:xfrm>
                  <a:off x="3037" y="2629"/>
                  <a:ext cx="20" cy="7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74" name="Rectangle 1409">
                  <a:extLst>
                    <a:ext uri="{FF2B5EF4-FFF2-40B4-BE49-F238E27FC236}">
                      <a16:creationId xmlns:a16="http://schemas.microsoft.com/office/drawing/2014/main" id="{0A396369-F60A-49D6-A846-2CCF973459F9}"/>
                    </a:ext>
                  </a:extLst>
                </p:cNvPr>
                <p:cNvSpPr>
                  <a:spLocks noChangeArrowheads="1"/>
                </p:cNvSpPr>
                <p:nvPr/>
              </p:nvSpPr>
              <p:spPr bwMode="auto">
                <a:xfrm>
                  <a:off x="3037" y="2629"/>
                  <a:ext cx="20" cy="7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46" name="Group 1410">
                <a:extLst>
                  <a:ext uri="{FF2B5EF4-FFF2-40B4-BE49-F238E27FC236}">
                    <a16:creationId xmlns:a16="http://schemas.microsoft.com/office/drawing/2014/main" id="{EC4B79D7-AC88-421A-8CBB-174ADDEEAC59}"/>
                  </a:ext>
                </a:extLst>
              </p:cNvPr>
              <p:cNvGrpSpPr>
                <a:grpSpLocks/>
              </p:cNvGrpSpPr>
              <p:nvPr/>
            </p:nvGrpSpPr>
            <p:grpSpPr bwMode="auto">
              <a:xfrm>
                <a:off x="5772474" y="3873710"/>
                <a:ext cx="217488" cy="25401"/>
                <a:chOff x="3090" y="2621"/>
                <a:chExt cx="137" cy="16"/>
              </a:xfrm>
            </p:grpSpPr>
            <p:sp>
              <p:nvSpPr>
                <p:cNvPr id="1071" name="Oval 1411">
                  <a:extLst>
                    <a:ext uri="{FF2B5EF4-FFF2-40B4-BE49-F238E27FC236}">
                      <a16:creationId xmlns:a16="http://schemas.microsoft.com/office/drawing/2014/main" id="{CB708EA6-1263-49EB-8C21-213611749AC4}"/>
                    </a:ext>
                  </a:extLst>
                </p:cNvPr>
                <p:cNvSpPr>
                  <a:spLocks noChangeArrowheads="1"/>
                </p:cNvSpPr>
                <p:nvPr/>
              </p:nvSpPr>
              <p:spPr bwMode="auto">
                <a:xfrm>
                  <a:off x="3090" y="2621"/>
                  <a:ext cx="137" cy="16"/>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72" name="Oval 1412">
                  <a:extLst>
                    <a:ext uri="{FF2B5EF4-FFF2-40B4-BE49-F238E27FC236}">
                      <a16:creationId xmlns:a16="http://schemas.microsoft.com/office/drawing/2014/main" id="{63173896-C7E2-4FA1-9725-B1606A3CBF85}"/>
                    </a:ext>
                  </a:extLst>
                </p:cNvPr>
                <p:cNvSpPr>
                  <a:spLocks noChangeArrowheads="1"/>
                </p:cNvSpPr>
                <p:nvPr/>
              </p:nvSpPr>
              <p:spPr bwMode="auto">
                <a:xfrm>
                  <a:off x="3090" y="2621"/>
                  <a:ext cx="137" cy="16"/>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47" name="Group 1413">
                <a:extLst>
                  <a:ext uri="{FF2B5EF4-FFF2-40B4-BE49-F238E27FC236}">
                    <a16:creationId xmlns:a16="http://schemas.microsoft.com/office/drawing/2014/main" id="{057995B5-CA8F-44E2-A012-38500B25A831}"/>
                  </a:ext>
                </a:extLst>
              </p:cNvPr>
              <p:cNvGrpSpPr>
                <a:grpSpLocks/>
              </p:cNvGrpSpPr>
              <p:nvPr/>
            </p:nvGrpSpPr>
            <p:grpSpPr bwMode="auto">
              <a:xfrm>
                <a:off x="5931224" y="3803858"/>
                <a:ext cx="184150" cy="92078"/>
                <a:chOff x="3190" y="2577"/>
                <a:chExt cx="116" cy="58"/>
              </a:xfrm>
            </p:grpSpPr>
            <p:sp>
              <p:nvSpPr>
                <p:cNvPr id="1069" name="Oval 1414">
                  <a:extLst>
                    <a:ext uri="{FF2B5EF4-FFF2-40B4-BE49-F238E27FC236}">
                      <a16:creationId xmlns:a16="http://schemas.microsoft.com/office/drawing/2014/main" id="{8DD72A6C-0A95-4BF0-A21C-58E8ADEC3CD0}"/>
                    </a:ext>
                  </a:extLst>
                </p:cNvPr>
                <p:cNvSpPr>
                  <a:spLocks noChangeArrowheads="1"/>
                </p:cNvSpPr>
                <p:nvPr/>
              </p:nvSpPr>
              <p:spPr bwMode="auto">
                <a:xfrm>
                  <a:off x="3190" y="2577"/>
                  <a:ext cx="116" cy="58"/>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70" name="Oval 1415">
                  <a:extLst>
                    <a:ext uri="{FF2B5EF4-FFF2-40B4-BE49-F238E27FC236}">
                      <a16:creationId xmlns:a16="http://schemas.microsoft.com/office/drawing/2014/main" id="{205311B5-62A1-4273-BF40-A7DED9F49B61}"/>
                    </a:ext>
                  </a:extLst>
                </p:cNvPr>
                <p:cNvSpPr>
                  <a:spLocks noChangeArrowheads="1"/>
                </p:cNvSpPr>
                <p:nvPr/>
              </p:nvSpPr>
              <p:spPr bwMode="auto">
                <a:xfrm>
                  <a:off x="3190" y="2577"/>
                  <a:ext cx="116" cy="58"/>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48" name="Group 1416">
                <a:extLst>
                  <a:ext uri="{FF2B5EF4-FFF2-40B4-BE49-F238E27FC236}">
                    <a16:creationId xmlns:a16="http://schemas.microsoft.com/office/drawing/2014/main" id="{DE48479B-A3C6-479A-9F88-31343B2D893A}"/>
                  </a:ext>
                </a:extLst>
              </p:cNvPr>
              <p:cNvGrpSpPr>
                <a:grpSpLocks/>
              </p:cNvGrpSpPr>
              <p:nvPr/>
            </p:nvGrpSpPr>
            <p:grpSpPr bwMode="auto">
              <a:xfrm>
                <a:off x="5958212" y="3811795"/>
                <a:ext cx="138113" cy="74615"/>
                <a:chOff x="3207" y="2582"/>
                <a:chExt cx="87" cy="47"/>
              </a:xfrm>
            </p:grpSpPr>
            <p:sp>
              <p:nvSpPr>
                <p:cNvPr id="1067" name="Oval 1417">
                  <a:extLst>
                    <a:ext uri="{FF2B5EF4-FFF2-40B4-BE49-F238E27FC236}">
                      <a16:creationId xmlns:a16="http://schemas.microsoft.com/office/drawing/2014/main" id="{4DB99FE4-C73C-4469-B0B2-673C8F974D11}"/>
                    </a:ext>
                  </a:extLst>
                </p:cNvPr>
                <p:cNvSpPr>
                  <a:spLocks noChangeArrowheads="1"/>
                </p:cNvSpPr>
                <p:nvPr/>
              </p:nvSpPr>
              <p:spPr bwMode="auto">
                <a:xfrm>
                  <a:off x="3207" y="2582"/>
                  <a:ext cx="87" cy="47"/>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68" name="Oval 1418">
                  <a:extLst>
                    <a:ext uri="{FF2B5EF4-FFF2-40B4-BE49-F238E27FC236}">
                      <a16:creationId xmlns:a16="http://schemas.microsoft.com/office/drawing/2014/main" id="{7E3FCCB7-D916-4620-AA42-1D13228360B6}"/>
                    </a:ext>
                  </a:extLst>
                </p:cNvPr>
                <p:cNvSpPr>
                  <a:spLocks noChangeArrowheads="1"/>
                </p:cNvSpPr>
                <p:nvPr/>
              </p:nvSpPr>
              <p:spPr bwMode="auto">
                <a:xfrm>
                  <a:off x="3207" y="2582"/>
                  <a:ext cx="87" cy="47"/>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49" name="Group 1419">
                <a:extLst>
                  <a:ext uri="{FF2B5EF4-FFF2-40B4-BE49-F238E27FC236}">
                    <a16:creationId xmlns:a16="http://schemas.microsoft.com/office/drawing/2014/main" id="{DC43A59F-528D-4CC8-BB56-3168A2EEAD1D}"/>
                  </a:ext>
                </a:extLst>
              </p:cNvPr>
              <p:cNvGrpSpPr>
                <a:grpSpLocks/>
              </p:cNvGrpSpPr>
              <p:nvPr/>
            </p:nvGrpSpPr>
            <p:grpSpPr bwMode="auto">
              <a:xfrm>
                <a:off x="5904236" y="3907048"/>
                <a:ext cx="57150" cy="12700"/>
                <a:chOff x="3173" y="2642"/>
                <a:chExt cx="36" cy="8"/>
              </a:xfrm>
            </p:grpSpPr>
            <p:sp>
              <p:nvSpPr>
                <p:cNvPr id="1065" name="Rectangle 1420">
                  <a:extLst>
                    <a:ext uri="{FF2B5EF4-FFF2-40B4-BE49-F238E27FC236}">
                      <a16:creationId xmlns:a16="http://schemas.microsoft.com/office/drawing/2014/main" id="{1B2AF851-772B-48D9-B49D-176C0BBDFE96}"/>
                    </a:ext>
                  </a:extLst>
                </p:cNvPr>
                <p:cNvSpPr>
                  <a:spLocks noChangeArrowheads="1"/>
                </p:cNvSpPr>
                <p:nvPr/>
              </p:nvSpPr>
              <p:spPr bwMode="auto">
                <a:xfrm>
                  <a:off x="3173" y="2642"/>
                  <a:ext cx="36"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66" name="Rectangle 1421">
                  <a:extLst>
                    <a:ext uri="{FF2B5EF4-FFF2-40B4-BE49-F238E27FC236}">
                      <a16:creationId xmlns:a16="http://schemas.microsoft.com/office/drawing/2014/main" id="{53362017-13EE-468B-ABBA-CF44F0FB8B5C}"/>
                    </a:ext>
                  </a:extLst>
                </p:cNvPr>
                <p:cNvSpPr>
                  <a:spLocks noChangeArrowheads="1"/>
                </p:cNvSpPr>
                <p:nvPr/>
              </p:nvSpPr>
              <p:spPr bwMode="auto">
                <a:xfrm>
                  <a:off x="3173" y="2642"/>
                  <a:ext cx="36"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0" name="Group 1422">
                <a:extLst>
                  <a:ext uri="{FF2B5EF4-FFF2-40B4-BE49-F238E27FC236}">
                    <a16:creationId xmlns:a16="http://schemas.microsoft.com/office/drawing/2014/main" id="{EF0DD916-5641-493B-BF86-A11E623DC0D0}"/>
                  </a:ext>
                </a:extLst>
              </p:cNvPr>
              <p:cNvGrpSpPr>
                <a:grpSpLocks/>
              </p:cNvGrpSpPr>
              <p:nvPr/>
            </p:nvGrpSpPr>
            <p:grpSpPr bwMode="auto">
              <a:xfrm>
                <a:off x="5910586" y="3907048"/>
                <a:ext cx="23813" cy="12700"/>
                <a:chOff x="3177" y="2642"/>
                <a:chExt cx="15" cy="8"/>
              </a:xfrm>
            </p:grpSpPr>
            <p:sp>
              <p:nvSpPr>
                <p:cNvPr id="1063" name="Oval 1423">
                  <a:extLst>
                    <a:ext uri="{FF2B5EF4-FFF2-40B4-BE49-F238E27FC236}">
                      <a16:creationId xmlns:a16="http://schemas.microsoft.com/office/drawing/2014/main" id="{99D39E4A-49A2-4D44-A543-F1C1B7395469}"/>
                    </a:ext>
                  </a:extLst>
                </p:cNvPr>
                <p:cNvSpPr>
                  <a:spLocks noChangeArrowheads="1"/>
                </p:cNvSpPr>
                <p:nvPr/>
              </p:nvSpPr>
              <p:spPr bwMode="auto">
                <a:xfrm>
                  <a:off x="3177" y="2642"/>
                  <a:ext cx="15" cy="8"/>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64" name="Oval 1424">
                  <a:extLst>
                    <a:ext uri="{FF2B5EF4-FFF2-40B4-BE49-F238E27FC236}">
                      <a16:creationId xmlns:a16="http://schemas.microsoft.com/office/drawing/2014/main" id="{E425FB8A-B2F9-43CF-BCA5-B79073310F39}"/>
                    </a:ext>
                  </a:extLst>
                </p:cNvPr>
                <p:cNvSpPr>
                  <a:spLocks noChangeArrowheads="1"/>
                </p:cNvSpPr>
                <p:nvPr/>
              </p:nvSpPr>
              <p:spPr bwMode="auto">
                <a:xfrm>
                  <a:off x="3177" y="2642"/>
                  <a:ext cx="15" cy="8"/>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51" name="Group 1425">
                <a:extLst>
                  <a:ext uri="{FF2B5EF4-FFF2-40B4-BE49-F238E27FC236}">
                    <a16:creationId xmlns:a16="http://schemas.microsoft.com/office/drawing/2014/main" id="{87DFC825-5AC5-4C48-B941-D568DE4E9FAF}"/>
                  </a:ext>
                </a:extLst>
              </p:cNvPr>
              <p:cNvGrpSpPr>
                <a:grpSpLocks/>
              </p:cNvGrpSpPr>
              <p:nvPr/>
            </p:nvGrpSpPr>
            <p:grpSpPr bwMode="auto">
              <a:xfrm>
                <a:off x="6161412" y="3849896"/>
                <a:ext cx="190500" cy="36514"/>
                <a:chOff x="3335" y="2606"/>
                <a:chExt cx="120" cy="23"/>
              </a:xfrm>
            </p:grpSpPr>
            <p:sp>
              <p:nvSpPr>
                <p:cNvPr id="1061" name="Rectangle 1426">
                  <a:extLst>
                    <a:ext uri="{FF2B5EF4-FFF2-40B4-BE49-F238E27FC236}">
                      <a16:creationId xmlns:a16="http://schemas.microsoft.com/office/drawing/2014/main" id="{90223805-A538-4725-B4C7-87AAA693B34F}"/>
                    </a:ext>
                  </a:extLst>
                </p:cNvPr>
                <p:cNvSpPr>
                  <a:spLocks noChangeArrowheads="1"/>
                </p:cNvSpPr>
                <p:nvPr/>
              </p:nvSpPr>
              <p:spPr bwMode="auto">
                <a:xfrm>
                  <a:off x="3335" y="2606"/>
                  <a:ext cx="120" cy="2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62" name="Rectangle 1427">
                  <a:extLst>
                    <a:ext uri="{FF2B5EF4-FFF2-40B4-BE49-F238E27FC236}">
                      <a16:creationId xmlns:a16="http://schemas.microsoft.com/office/drawing/2014/main" id="{102D5A94-CD4C-4BD6-9305-78E686CD4245}"/>
                    </a:ext>
                  </a:extLst>
                </p:cNvPr>
                <p:cNvSpPr>
                  <a:spLocks noChangeArrowheads="1"/>
                </p:cNvSpPr>
                <p:nvPr/>
              </p:nvSpPr>
              <p:spPr bwMode="auto">
                <a:xfrm>
                  <a:off x="3335" y="2606"/>
                  <a:ext cx="120" cy="2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2" name="Group 1428">
                <a:extLst>
                  <a:ext uri="{FF2B5EF4-FFF2-40B4-BE49-F238E27FC236}">
                    <a16:creationId xmlns:a16="http://schemas.microsoft.com/office/drawing/2014/main" id="{501C8793-149F-46E5-B7AF-7DBBA582B131}"/>
                  </a:ext>
                </a:extLst>
              </p:cNvPr>
              <p:cNvGrpSpPr>
                <a:grpSpLocks/>
              </p:cNvGrpSpPr>
              <p:nvPr/>
            </p:nvGrpSpPr>
            <p:grpSpPr bwMode="auto">
              <a:xfrm>
                <a:off x="6148711" y="3886411"/>
                <a:ext cx="217488" cy="4763"/>
                <a:chOff x="3327" y="2629"/>
                <a:chExt cx="137" cy="3"/>
              </a:xfrm>
            </p:grpSpPr>
            <p:sp>
              <p:nvSpPr>
                <p:cNvPr id="1059" name="Rectangle 1429">
                  <a:extLst>
                    <a:ext uri="{FF2B5EF4-FFF2-40B4-BE49-F238E27FC236}">
                      <a16:creationId xmlns:a16="http://schemas.microsoft.com/office/drawing/2014/main" id="{4EEF5B4A-AA65-4F89-9A15-59C686156F3A}"/>
                    </a:ext>
                  </a:extLst>
                </p:cNvPr>
                <p:cNvSpPr>
                  <a:spLocks noChangeArrowheads="1"/>
                </p:cNvSpPr>
                <p:nvPr/>
              </p:nvSpPr>
              <p:spPr bwMode="auto">
                <a:xfrm>
                  <a:off x="3327" y="2629"/>
                  <a:ext cx="137"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60" name="Rectangle 1430">
                  <a:extLst>
                    <a:ext uri="{FF2B5EF4-FFF2-40B4-BE49-F238E27FC236}">
                      <a16:creationId xmlns:a16="http://schemas.microsoft.com/office/drawing/2014/main" id="{E0FA91D7-DC6B-4C05-9236-D1DA9A18AAFC}"/>
                    </a:ext>
                  </a:extLst>
                </p:cNvPr>
                <p:cNvSpPr>
                  <a:spLocks noChangeArrowheads="1"/>
                </p:cNvSpPr>
                <p:nvPr/>
              </p:nvSpPr>
              <p:spPr bwMode="auto">
                <a:xfrm>
                  <a:off x="3327" y="2629"/>
                  <a:ext cx="137"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3" name="Group 1431">
                <a:extLst>
                  <a:ext uri="{FF2B5EF4-FFF2-40B4-BE49-F238E27FC236}">
                    <a16:creationId xmlns:a16="http://schemas.microsoft.com/office/drawing/2014/main" id="{3DA7CB1D-2CD2-4517-8187-AFE8F0E3C846}"/>
                  </a:ext>
                </a:extLst>
              </p:cNvPr>
              <p:cNvGrpSpPr>
                <a:grpSpLocks/>
              </p:cNvGrpSpPr>
              <p:nvPr/>
            </p:nvGrpSpPr>
            <p:grpSpPr bwMode="auto">
              <a:xfrm>
                <a:off x="6201098" y="3886411"/>
                <a:ext cx="11113" cy="9525"/>
                <a:chOff x="3360" y="2629"/>
                <a:chExt cx="7" cy="6"/>
              </a:xfrm>
            </p:grpSpPr>
            <p:sp>
              <p:nvSpPr>
                <p:cNvPr id="1057" name="Rectangle 1432">
                  <a:extLst>
                    <a:ext uri="{FF2B5EF4-FFF2-40B4-BE49-F238E27FC236}">
                      <a16:creationId xmlns:a16="http://schemas.microsoft.com/office/drawing/2014/main" id="{E516086A-E78C-45ED-80E5-E74ABC42F588}"/>
                    </a:ext>
                  </a:extLst>
                </p:cNvPr>
                <p:cNvSpPr>
                  <a:spLocks noChangeArrowheads="1"/>
                </p:cNvSpPr>
                <p:nvPr/>
              </p:nvSpPr>
              <p:spPr bwMode="auto">
                <a:xfrm>
                  <a:off x="3360" y="2629"/>
                  <a:ext cx="7"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58" name="Rectangle 1433">
                  <a:extLst>
                    <a:ext uri="{FF2B5EF4-FFF2-40B4-BE49-F238E27FC236}">
                      <a16:creationId xmlns:a16="http://schemas.microsoft.com/office/drawing/2014/main" id="{C08A834D-661F-4B26-9220-F477EF413C85}"/>
                    </a:ext>
                  </a:extLst>
                </p:cNvPr>
                <p:cNvSpPr>
                  <a:spLocks noChangeArrowheads="1"/>
                </p:cNvSpPr>
                <p:nvPr/>
              </p:nvSpPr>
              <p:spPr bwMode="auto">
                <a:xfrm>
                  <a:off x="3360" y="2629"/>
                  <a:ext cx="7"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4" name="Group 1434">
                <a:extLst>
                  <a:ext uri="{FF2B5EF4-FFF2-40B4-BE49-F238E27FC236}">
                    <a16:creationId xmlns:a16="http://schemas.microsoft.com/office/drawing/2014/main" id="{287F7DB1-C60E-448E-A8DD-01C97DC1DCF8}"/>
                  </a:ext>
                </a:extLst>
              </p:cNvPr>
              <p:cNvGrpSpPr>
                <a:grpSpLocks/>
              </p:cNvGrpSpPr>
              <p:nvPr/>
            </p:nvGrpSpPr>
            <p:grpSpPr bwMode="auto">
              <a:xfrm>
                <a:off x="6229674" y="3881647"/>
                <a:ext cx="11113" cy="14288"/>
                <a:chOff x="3378" y="2626"/>
                <a:chExt cx="7" cy="9"/>
              </a:xfrm>
            </p:grpSpPr>
            <p:sp>
              <p:nvSpPr>
                <p:cNvPr id="1055" name="Rectangle 1435">
                  <a:extLst>
                    <a:ext uri="{FF2B5EF4-FFF2-40B4-BE49-F238E27FC236}">
                      <a16:creationId xmlns:a16="http://schemas.microsoft.com/office/drawing/2014/main" id="{9BB74761-120E-4988-A861-D64EE9FB3186}"/>
                    </a:ext>
                  </a:extLst>
                </p:cNvPr>
                <p:cNvSpPr>
                  <a:spLocks noChangeArrowheads="1"/>
                </p:cNvSpPr>
                <p:nvPr/>
              </p:nvSpPr>
              <p:spPr bwMode="auto">
                <a:xfrm>
                  <a:off x="3378" y="2626"/>
                  <a:ext cx="7"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56" name="Rectangle 1436">
                  <a:extLst>
                    <a:ext uri="{FF2B5EF4-FFF2-40B4-BE49-F238E27FC236}">
                      <a16:creationId xmlns:a16="http://schemas.microsoft.com/office/drawing/2014/main" id="{5B80C475-39C0-4601-A591-EFF41FED60CC}"/>
                    </a:ext>
                  </a:extLst>
                </p:cNvPr>
                <p:cNvSpPr>
                  <a:spLocks noChangeArrowheads="1"/>
                </p:cNvSpPr>
                <p:nvPr/>
              </p:nvSpPr>
              <p:spPr bwMode="auto">
                <a:xfrm>
                  <a:off x="3378" y="2626"/>
                  <a:ext cx="7"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5" name="Group 1437">
                <a:extLst>
                  <a:ext uri="{FF2B5EF4-FFF2-40B4-BE49-F238E27FC236}">
                    <a16:creationId xmlns:a16="http://schemas.microsoft.com/office/drawing/2014/main" id="{0E9263D3-BA85-4D5E-85A3-4E4B1F9B5002}"/>
                  </a:ext>
                </a:extLst>
              </p:cNvPr>
              <p:cNvGrpSpPr>
                <a:grpSpLocks/>
              </p:cNvGrpSpPr>
              <p:nvPr/>
            </p:nvGrpSpPr>
            <p:grpSpPr bwMode="auto">
              <a:xfrm>
                <a:off x="6256661" y="3886411"/>
                <a:ext cx="11113" cy="9525"/>
                <a:chOff x="3395" y="2629"/>
                <a:chExt cx="7" cy="6"/>
              </a:xfrm>
            </p:grpSpPr>
            <p:sp>
              <p:nvSpPr>
                <p:cNvPr id="1053" name="Rectangle 1438">
                  <a:extLst>
                    <a:ext uri="{FF2B5EF4-FFF2-40B4-BE49-F238E27FC236}">
                      <a16:creationId xmlns:a16="http://schemas.microsoft.com/office/drawing/2014/main" id="{106C62E4-402C-49CE-B51B-EEFBCA6784BC}"/>
                    </a:ext>
                  </a:extLst>
                </p:cNvPr>
                <p:cNvSpPr>
                  <a:spLocks noChangeArrowheads="1"/>
                </p:cNvSpPr>
                <p:nvPr/>
              </p:nvSpPr>
              <p:spPr bwMode="auto">
                <a:xfrm>
                  <a:off x="3395" y="2629"/>
                  <a:ext cx="7"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54" name="Rectangle 1439">
                  <a:extLst>
                    <a:ext uri="{FF2B5EF4-FFF2-40B4-BE49-F238E27FC236}">
                      <a16:creationId xmlns:a16="http://schemas.microsoft.com/office/drawing/2014/main" id="{E5BBC505-2E77-4EF1-AE9B-EF0344307C9E}"/>
                    </a:ext>
                  </a:extLst>
                </p:cNvPr>
                <p:cNvSpPr>
                  <a:spLocks noChangeArrowheads="1"/>
                </p:cNvSpPr>
                <p:nvPr/>
              </p:nvSpPr>
              <p:spPr bwMode="auto">
                <a:xfrm>
                  <a:off x="3395" y="2629"/>
                  <a:ext cx="7"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6" name="Group 1440">
                <a:extLst>
                  <a:ext uri="{FF2B5EF4-FFF2-40B4-BE49-F238E27FC236}">
                    <a16:creationId xmlns:a16="http://schemas.microsoft.com/office/drawing/2014/main" id="{2B8B4993-669A-490E-9822-43AE68AAE2C5}"/>
                  </a:ext>
                </a:extLst>
              </p:cNvPr>
              <p:cNvGrpSpPr>
                <a:grpSpLocks/>
              </p:cNvGrpSpPr>
              <p:nvPr/>
            </p:nvGrpSpPr>
            <p:grpSpPr bwMode="auto">
              <a:xfrm>
                <a:off x="6285237" y="3886411"/>
                <a:ext cx="11113" cy="9525"/>
                <a:chOff x="3413" y="2629"/>
                <a:chExt cx="7" cy="6"/>
              </a:xfrm>
            </p:grpSpPr>
            <p:sp>
              <p:nvSpPr>
                <p:cNvPr id="1051" name="Rectangle 1441">
                  <a:extLst>
                    <a:ext uri="{FF2B5EF4-FFF2-40B4-BE49-F238E27FC236}">
                      <a16:creationId xmlns:a16="http://schemas.microsoft.com/office/drawing/2014/main" id="{FEB6B53D-027F-4AB2-A734-609549F619C2}"/>
                    </a:ext>
                  </a:extLst>
                </p:cNvPr>
                <p:cNvSpPr>
                  <a:spLocks noChangeArrowheads="1"/>
                </p:cNvSpPr>
                <p:nvPr/>
              </p:nvSpPr>
              <p:spPr bwMode="auto">
                <a:xfrm>
                  <a:off x="3413" y="2629"/>
                  <a:ext cx="7"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52" name="Rectangle 1442">
                  <a:extLst>
                    <a:ext uri="{FF2B5EF4-FFF2-40B4-BE49-F238E27FC236}">
                      <a16:creationId xmlns:a16="http://schemas.microsoft.com/office/drawing/2014/main" id="{8C85327B-941A-49BC-BA16-EC22959F38E4}"/>
                    </a:ext>
                  </a:extLst>
                </p:cNvPr>
                <p:cNvSpPr>
                  <a:spLocks noChangeArrowheads="1"/>
                </p:cNvSpPr>
                <p:nvPr/>
              </p:nvSpPr>
              <p:spPr bwMode="auto">
                <a:xfrm>
                  <a:off x="3413" y="2629"/>
                  <a:ext cx="7"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7" name="Group 1443">
                <a:extLst>
                  <a:ext uri="{FF2B5EF4-FFF2-40B4-BE49-F238E27FC236}">
                    <a16:creationId xmlns:a16="http://schemas.microsoft.com/office/drawing/2014/main" id="{A3E9F1A4-E43A-4C2E-B09A-785FEC9CCDEF}"/>
                  </a:ext>
                </a:extLst>
              </p:cNvPr>
              <p:cNvGrpSpPr>
                <a:grpSpLocks/>
              </p:cNvGrpSpPr>
              <p:nvPr/>
            </p:nvGrpSpPr>
            <p:grpSpPr bwMode="auto">
              <a:xfrm>
                <a:off x="6334448" y="3881647"/>
                <a:ext cx="9525" cy="14288"/>
                <a:chOff x="3444" y="2626"/>
                <a:chExt cx="6" cy="9"/>
              </a:xfrm>
            </p:grpSpPr>
            <p:sp>
              <p:nvSpPr>
                <p:cNvPr id="1049" name="Rectangle 1444">
                  <a:extLst>
                    <a:ext uri="{FF2B5EF4-FFF2-40B4-BE49-F238E27FC236}">
                      <a16:creationId xmlns:a16="http://schemas.microsoft.com/office/drawing/2014/main" id="{376D6FD9-C74B-453B-BCF3-FEBD7461C0A4}"/>
                    </a:ext>
                  </a:extLst>
                </p:cNvPr>
                <p:cNvSpPr>
                  <a:spLocks noChangeArrowheads="1"/>
                </p:cNvSpPr>
                <p:nvPr/>
              </p:nvSpPr>
              <p:spPr bwMode="auto">
                <a:xfrm>
                  <a:off x="3444" y="2626"/>
                  <a:ext cx="6"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50" name="Rectangle 1445">
                  <a:extLst>
                    <a:ext uri="{FF2B5EF4-FFF2-40B4-BE49-F238E27FC236}">
                      <a16:creationId xmlns:a16="http://schemas.microsoft.com/office/drawing/2014/main" id="{D8CFBBC7-AAC2-498A-BC04-D5A05692472F}"/>
                    </a:ext>
                  </a:extLst>
                </p:cNvPr>
                <p:cNvSpPr>
                  <a:spLocks noChangeArrowheads="1"/>
                </p:cNvSpPr>
                <p:nvPr/>
              </p:nvSpPr>
              <p:spPr bwMode="auto">
                <a:xfrm>
                  <a:off x="3444" y="2626"/>
                  <a:ext cx="6"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8" name="Group 1446">
                <a:extLst>
                  <a:ext uri="{FF2B5EF4-FFF2-40B4-BE49-F238E27FC236}">
                    <a16:creationId xmlns:a16="http://schemas.microsoft.com/office/drawing/2014/main" id="{0FBFB606-929F-49A5-827F-C1BB48843793}"/>
                  </a:ext>
                </a:extLst>
              </p:cNvPr>
              <p:cNvGrpSpPr>
                <a:grpSpLocks/>
              </p:cNvGrpSpPr>
              <p:nvPr/>
            </p:nvGrpSpPr>
            <p:grpSpPr bwMode="auto">
              <a:xfrm>
                <a:off x="6307461" y="3881647"/>
                <a:ext cx="15875" cy="14288"/>
                <a:chOff x="3427" y="2626"/>
                <a:chExt cx="10" cy="9"/>
              </a:xfrm>
            </p:grpSpPr>
            <p:sp>
              <p:nvSpPr>
                <p:cNvPr id="1047" name="Rectangle 1447">
                  <a:extLst>
                    <a:ext uri="{FF2B5EF4-FFF2-40B4-BE49-F238E27FC236}">
                      <a16:creationId xmlns:a16="http://schemas.microsoft.com/office/drawing/2014/main" id="{D9BD7913-D6DB-4FFC-A35A-B85D078C35E7}"/>
                    </a:ext>
                  </a:extLst>
                </p:cNvPr>
                <p:cNvSpPr>
                  <a:spLocks noChangeArrowheads="1"/>
                </p:cNvSpPr>
                <p:nvPr/>
              </p:nvSpPr>
              <p:spPr bwMode="auto">
                <a:xfrm>
                  <a:off x="3427" y="2626"/>
                  <a:ext cx="10"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48" name="Rectangle 1448">
                  <a:extLst>
                    <a:ext uri="{FF2B5EF4-FFF2-40B4-BE49-F238E27FC236}">
                      <a16:creationId xmlns:a16="http://schemas.microsoft.com/office/drawing/2014/main" id="{5B809F55-CF22-4B0A-B7AD-07A383AC12E9}"/>
                    </a:ext>
                  </a:extLst>
                </p:cNvPr>
                <p:cNvSpPr>
                  <a:spLocks noChangeArrowheads="1"/>
                </p:cNvSpPr>
                <p:nvPr/>
              </p:nvSpPr>
              <p:spPr bwMode="auto">
                <a:xfrm>
                  <a:off x="3427" y="2626"/>
                  <a:ext cx="10"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59" name="Group 1449">
                <a:extLst>
                  <a:ext uri="{FF2B5EF4-FFF2-40B4-BE49-F238E27FC236}">
                    <a16:creationId xmlns:a16="http://schemas.microsoft.com/office/drawing/2014/main" id="{4A96BCCE-D3F1-4CAE-B78E-EC29767D5FB5}"/>
                  </a:ext>
                </a:extLst>
              </p:cNvPr>
              <p:cNvGrpSpPr>
                <a:grpSpLocks/>
              </p:cNvGrpSpPr>
              <p:nvPr/>
            </p:nvGrpSpPr>
            <p:grpSpPr bwMode="auto">
              <a:xfrm>
                <a:off x="6155061" y="3886411"/>
                <a:ext cx="9525" cy="9525"/>
                <a:chOff x="3331" y="2629"/>
                <a:chExt cx="6" cy="6"/>
              </a:xfrm>
            </p:grpSpPr>
            <p:sp>
              <p:nvSpPr>
                <p:cNvPr id="1045" name="Rectangle 1450">
                  <a:extLst>
                    <a:ext uri="{FF2B5EF4-FFF2-40B4-BE49-F238E27FC236}">
                      <a16:creationId xmlns:a16="http://schemas.microsoft.com/office/drawing/2014/main" id="{9E62C527-5ED5-4702-9CB9-3BB4A56A20F2}"/>
                    </a:ext>
                  </a:extLst>
                </p:cNvPr>
                <p:cNvSpPr>
                  <a:spLocks noChangeArrowheads="1"/>
                </p:cNvSpPr>
                <p:nvPr/>
              </p:nvSpPr>
              <p:spPr bwMode="auto">
                <a:xfrm>
                  <a:off x="3331" y="2629"/>
                  <a:ext cx="6"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46" name="Rectangle 1451">
                  <a:extLst>
                    <a:ext uri="{FF2B5EF4-FFF2-40B4-BE49-F238E27FC236}">
                      <a16:creationId xmlns:a16="http://schemas.microsoft.com/office/drawing/2014/main" id="{D6FA6891-893D-47CD-B700-A95AFA3B8F12}"/>
                    </a:ext>
                  </a:extLst>
                </p:cNvPr>
                <p:cNvSpPr>
                  <a:spLocks noChangeArrowheads="1"/>
                </p:cNvSpPr>
                <p:nvPr/>
              </p:nvSpPr>
              <p:spPr bwMode="auto">
                <a:xfrm>
                  <a:off x="3331" y="2629"/>
                  <a:ext cx="6"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60" name="Group 1452">
                <a:extLst>
                  <a:ext uri="{FF2B5EF4-FFF2-40B4-BE49-F238E27FC236}">
                    <a16:creationId xmlns:a16="http://schemas.microsoft.com/office/drawing/2014/main" id="{A94B5176-DB24-453D-8F1B-0EBE2E9CCE74}"/>
                  </a:ext>
                </a:extLst>
              </p:cNvPr>
              <p:cNvGrpSpPr>
                <a:grpSpLocks/>
              </p:cNvGrpSpPr>
              <p:nvPr/>
            </p:nvGrpSpPr>
            <p:grpSpPr bwMode="auto">
              <a:xfrm>
                <a:off x="6175699" y="3881647"/>
                <a:ext cx="9525" cy="14288"/>
                <a:chOff x="3344" y="2626"/>
                <a:chExt cx="6" cy="9"/>
              </a:xfrm>
            </p:grpSpPr>
            <p:sp>
              <p:nvSpPr>
                <p:cNvPr id="1043" name="Rectangle 1453">
                  <a:extLst>
                    <a:ext uri="{FF2B5EF4-FFF2-40B4-BE49-F238E27FC236}">
                      <a16:creationId xmlns:a16="http://schemas.microsoft.com/office/drawing/2014/main" id="{65671CA5-E6BD-406B-BC16-38F6716B1A62}"/>
                    </a:ext>
                  </a:extLst>
                </p:cNvPr>
                <p:cNvSpPr>
                  <a:spLocks noChangeArrowheads="1"/>
                </p:cNvSpPr>
                <p:nvPr/>
              </p:nvSpPr>
              <p:spPr bwMode="auto">
                <a:xfrm>
                  <a:off x="3344" y="2626"/>
                  <a:ext cx="6"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44" name="Rectangle 1454">
                  <a:extLst>
                    <a:ext uri="{FF2B5EF4-FFF2-40B4-BE49-F238E27FC236}">
                      <a16:creationId xmlns:a16="http://schemas.microsoft.com/office/drawing/2014/main" id="{62B608BC-919E-44F7-89F0-80DD1688DB1F}"/>
                    </a:ext>
                  </a:extLst>
                </p:cNvPr>
                <p:cNvSpPr>
                  <a:spLocks noChangeArrowheads="1"/>
                </p:cNvSpPr>
                <p:nvPr/>
              </p:nvSpPr>
              <p:spPr bwMode="auto">
                <a:xfrm>
                  <a:off x="3344" y="2626"/>
                  <a:ext cx="6"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61" name="Group 1455">
                <a:extLst>
                  <a:ext uri="{FF2B5EF4-FFF2-40B4-BE49-F238E27FC236}">
                    <a16:creationId xmlns:a16="http://schemas.microsoft.com/office/drawing/2014/main" id="{7DF0CC91-54D1-4D21-9501-DEE3F50533FE}"/>
                  </a:ext>
                </a:extLst>
              </p:cNvPr>
              <p:cNvGrpSpPr>
                <a:grpSpLocks/>
              </p:cNvGrpSpPr>
              <p:nvPr/>
            </p:nvGrpSpPr>
            <p:grpSpPr bwMode="auto">
              <a:xfrm>
                <a:off x="6223324" y="3849896"/>
                <a:ext cx="63500" cy="4763"/>
                <a:chOff x="3374" y="2606"/>
                <a:chExt cx="40" cy="3"/>
              </a:xfrm>
            </p:grpSpPr>
            <p:sp>
              <p:nvSpPr>
                <p:cNvPr id="1041" name="Rectangle 1456">
                  <a:extLst>
                    <a:ext uri="{FF2B5EF4-FFF2-40B4-BE49-F238E27FC236}">
                      <a16:creationId xmlns:a16="http://schemas.microsoft.com/office/drawing/2014/main" id="{C294DDB5-B419-45C5-9B46-E83D30C2EDD7}"/>
                    </a:ext>
                  </a:extLst>
                </p:cNvPr>
                <p:cNvSpPr>
                  <a:spLocks noChangeArrowheads="1"/>
                </p:cNvSpPr>
                <p:nvPr/>
              </p:nvSpPr>
              <p:spPr bwMode="auto">
                <a:xfrm>
                  <a:off x="3374" y="2606"/>
                  <a:ext cx="40"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42" name="Rectangle 1457">
                  <a:extLst>
                    <a:ext uri="{FF2B5EF4-FFF2-40B4-BE49-F238E27FC236}">
                      <a16:creationId xmlns:a16="http://schemas.microsoft.com/office/drawing/2014/main" id="{DE25AF72-3637-44A0-A9C7-8CF3B84B0161}"/>
                    </a:ext>
                  </a:extLst>
                </p:cNvPr>
                <p:cNvSpPr>
                  <a:spLocks noChangeArrowheads="1"/>
                </p:cNvSpPr>
                <p:nvPr/>
              </p:nvSpPr>
              <p:spPr bwMode="auto">
                <a:xfrm>
                  <a:off x="3374" y="2606"/>
                  <a:ext cx="40"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62" name="Group 1458">
                <a:extLst>
                  <a:ext uri="{FF2B5EF4-FFF2-40B4-BE49-F238E27FC236}">
                    <a16:creationId xmlns:a16="http://schemas.microsoft.com/office/drawing/2014/main" id="{29F9EF4B-B28D-4A23-9C74-35584DA99616}"/>
                  </a:ext>
                </a:extLst>
              </p:cNvPr>
              <p:cNvGrpSpPr>
                <a:grpSpLocks/>
              </p:cNvGrpSpPr>
              <p:nvPr/>
            </p:nvGrpSpPr>
            <p:grpSpPr bwMode="auto">
              <a:xfrm>
                <a:off x="6237612" y="3837196"/>
                <a:ext cx="36513" cy="14288"/>
                <a:chOff x="3383" y="2598"/>
                <a:chExt cx="23" cy="9"/>
              </a:xfrm>
            </p:grpSpPr>
            <p:sp>
              <p:nvSpPr>
                <p:cNvPr id="1039" name="Rectangle 1459">
                  <a:extLst>
                    <a:ext uri="{FF2B5EF4-FFF2-40B4-BE49-F238E27FC236}">
                      <a16:creationId xmlns:a16="http://schemas.microsoft.com/office/drawing/2014/main" id="{7E2ED47F-3AC3-4DBC-BC48-1F8C635277F3}"/>
                    </a:ext>
                  </a:extLst>
                </p:cNvPr>
                <p:cNvSpPr>
                  <a:spLocks noChangeArrowheads="1"/>
                </p:cNvSpPr>
                <p:nvPr/>
              </p:nvSpPr>
              <p:spPr bwMode="auto">
                <a:xfrm>
                  <a:off x="3383" y="2598"/>
                  <a:ext cx="23"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40" name="Rectangle 1460">
                  <a:extLst>
                    <a:ext uri="{FF2B5EF4-FFF2-40B4-BE49-F238E27FC236}">
                      <a16:creationId xmlns:a16="http://schemas.microsoft.com/office/drawing/2014/main" id="{5B7D48B6-4ED6-430C-84A9-60F3EA59CCDB}"/>
                    </a:ext>
                  </a:extLst>
                </p:cNvPr>
                <p:cNvSpPr>
                  <a:spLocks noChangeArrowheads="1"/>
                </p:cNvSpPr>
                <p:nvPr/>
              </p:nvSpPr>
              <p:spPr bwMode="auto">
                <a:xfrm>
                  <a:off x="3383" y="2598"/>
                  <a:ext cx="23"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63" name="Group 1461">
                <a:extLst>
                  <a:ext uri="{FF2B5EF4-FFF2-40B4-BE49-F238E27FC236}">
                    <a16:creationId xmlns:a16="http://schemas.microsoft.com/office/drawing/2014/main" id="{641A53D8-8458-42EB-A4A9-EA77F4A27F1E}"/>
                  </a:ext>
                </a:extLst>
              </p:cNvPr>
              <p:cNvGrpSpPr>
                <a:grpSpLocks/>
              </p:cNvGrpSpPr>
              <p:nvPr/>
            </p:nvGrpSpPr>
            <p:grpSpPr bwMode="auto">
              <a:xfrm>
                <a:off x="6215386" y="3784807"/>
                <a:ext cx="80963" cy="52390"/>
                <a:chOff x="3369" y="2565"/>
                <a:chExt cx="51" cy="33"/>
              </a:xfrm>
            </p:grpSpPr>
            <p:sp>
              <p:nvSpPr>
                <p:cNvPr id="1037" name="Rectangle 1462">
                  <a:extLst>
                    <a:ext uri="{FF2B5EF4-FFF2-40B4-BE49-F238E27FC236}">
                      <a16:creationId xmlns:a16="http://schemas.microsoft.com/office/drawing/2014/main" id="{6050C80A-AC90-4BFD-B281-A44F66B4DE64}"/>
                    </a:ext>
                  </a:extLst>
                </p:cNvPr>
                <p:cNvSpPr>
                  <a:spLocks noChangeArrowheads="1"/>
                </p:cNvSpPr>
                <p:nvPr/>
              </p:nvSpPr>
              <p:spPr bwMode="auto">
                <a:xfrm>
                  <a:off x="3369" y="2565"/>
                  <a:ext cx="51" cy="3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38" name="Rectangle 1463">
                  <a:extLst>
                    <a:ext uri="{FF2B5EF4-FFF2-40B4-BE49-F238E27FC236}">
                      <a16:creationId xmlns:a16="http://schemas.microsoft.com/office/drawing/2014/main" id="{17D7509C-3018-46E9-847B-D3E6402F8BDD}"/>
                    </a:ext>
                  </a:extLst>
                </p:cNvPr>
                <p:cNvSpPr>
                  <a:spLocks noChangeArrowheads="1"/>
                </p:cNvSpPr>
                <p:nvPr/>
              </p:nvSpPr>
              <p:spPr bwMode="auto">
                <a:xfrm>
                  <a:off x="3369" y="2565"/>
                  <a:ext cx="51" cy="3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264" name="Rectangle 1464">
                <a:extLst>
                  <a:ext uri="{FF2B5EF4-FFF2-40B4-BE49-F238E27FC236}">
                    <a16:creationId xmlns:a16="http://schemas.microsoft.com/office/drawing/2014/main" id="{1522C916-7F4A-43AF-98C2-D220631E305C}"/>
                  </a:ext>
                </a:extLst>
              </p:cNvPr>
              <p:cNvSpPr>
                <a:spLocks noChangeArrowheads="1"/>
              </p:cNvSpPr>
              <p:nvPr/>
            </p:nvSpPr>
            <p:spPr bwMode="auto">
              <a:xfrm>
                <a:off x="6334448" y="3887998"/>
                <a:ext cx="14288" cy="69852"/>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65" name="Rectangle 1465">
                <a:extLst>
                  <a:ext uri="{FF2B5EF4-FFF2-40B4-BE49-F238E27FC236}">
                    <a16:creationId xmlns:a16="http://schemas.microsoft.com/office/drawing/2014/main" id="{5DB4D4F1-EBC7-42C2-BCAD-0533E3CD4118}"/>
                  </a:ext>
                </a:extLst>
              </p:cNvPr>
              <p:cNvSpPr>
                <a:spLocks noChangeArrowheads="1"/>
              </p:cNvSpPr>
              <p:nvPr/>
            </p:nvSpPr>
            <p:spPr bwMode="auto">
              <a:xfrm>
                <a:off x="6148711" y="3887998"/>
                <a:ext cx="12700" cy="69852"/>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266" name="Freeform 1466">
                <a:extLst>
                  <a:ext uri="{FF2B5EF4-FFF2-40B4-BE49-F238E27FC236}">
                    <a16:creationId xmlns:a16="http://schemas.microsoft.com/office/drawing/2014/main" id="{BB1B77CA-24C9-4770-97A1-3F19BF15CF28}"/>
                  </a:ext>
                </a:extLst>
              </p:cNvPr>
              <p:cNvSpPr>
                <a:spLocks/>
              </p:cNvSpPr>
              <p:nvPr/>
            </p:nvSpPr>
            <p:spPr bwMode="auto">
              <a:xfrm>
                <a:off x="6155061" y="3941974"/>
                <a:ext cx="263524" cy="49215"/>
              </a:xfrm>
              <a:custGeom>
                <a:avLst/>
                <a:gdLst>
                  <a:gd name="T0" fmla="*/ 29 w 166"/>
                  <a:gd name="T1" fmla="*/ 31 h 31"/>
                  <a:gd name="T2" fmla="*/ 8 w 166"/>
                  <a:gd name="T3" fmla="*/ 16 h 31"/>
                  <a:gd name="T4" fmla="*/ 3 w 166"/>
                  <a:gd name="T5" fmla="*/ 7 h 31"/>
                  <a:gd name="T6" fmla="*/ 0 w 166"/>
                  <a:gd name="T7" fmla="*/ 0 h 31"/>
                  <a:gd name="T8" fmla="*/ 166 w 166"/>
                  <a:gd name="T9" fmla="*/ 0 h 31"/>
                  <a:gd name="T10" fmla="*/ 29 w 166"/>
                  <a:gd name="T11" fmla="*/ 31 h 31"/>
                  <a:gd name="T12" fmla="*/ 0 60000 65536"/>
                  <a:gd name="T13" fmla="*/ 0 60000 65536"/>
                  <a:gd name="T14" fmla="*/ 0 60000 65536"/>
                  <a:gd name="T15" fmla="*/ 0 60000 65536"/>
                  <a:gd name="T16" fmla="*/ 0 60000 65536"/>
                  <a:gd name="T17" fmla="*/ 0 60000 65536"/>
                  <a:gd name="T18" fmla="*/ 0 w 166"/>
                  <a:gd name="T19" fmla="*/ 0 h 31"/>
                  <a:gd name="T20" fmla="*/ 166 w 166"/>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166" h="31">
                    <a:moveTo>
                      <a:pt x="29" y="31"/>
                    </a:moveTo>
                    <a:lnTo>
                      <a:pt x="8" y="16"/>
                    </a:lnTo>
                    <a:lnTo>
                      <a:pt x="3" y="7"/>
                    </a:lnTo>
                    <a:lnTo>
                      <a:pt x="0" y="0"/>
                    </a:lnTo>
                    <a:lnTo>
                      <a:pt x="166" y="0"/>
                    </a:lnTo>
                    <a:lnTo>
                      <a:pt x="29" y="31"/>
                    </a:lnTo>
                    <a:close/>
                  </a:path>
                </a:pathLst>
              </a:custGeom>
              <a:solidFill>
                <a:srgbClr val="FFFFFF"/>
              </a:solidFill>
              <a:ln w="9525">
                <a:noFill/>
                <a:round/>
                <a:headEnd/>
                <a:tailEnd/>
              </a:ln>
            </p:spPr>
            <p:txBody>
              <a:bodyPr/>
              <a:lstStyle/>
              <a:p>
                <a:endParaRPr lang="en-US" sz="1350" dirty="0"/>
              </a:p>
            </p:txBody>
          </p:sp>
          <p:sp>
            <p:nvSpPr>
              <p:cNvPr id="267" name="Freeform 1467">
                <a:extLst>
                  <a:ext uri="{FF2B5EF4-FFF2-40B4-BE49-F238E27FC236}">
                    <a16:creationId xmlns:a16="http://schemas.microsoft.com/office/drawing/2014/main" id="{084C4BBB-1F87-4929-9D42-C06E6C5B16B3}"/>
                  </a:ext>
                </a:extLst>
              </p:cNvPr>
              <p:cNvSpPr>
                <a:spLocks/>
              </p:cNvSpPr>
              <p:nvPr/>
            </p:nvSpPr>
            <p:spPr bwMode="auto">
              <a:xfrm>
                <a:off x="6148711" y="3941974"/>
                <a:ext cx="58738" cy="52390"/>
              </a:xfrm>
              <a:custGeom>
                <a:avLst/>
                <a:gdLst>
                  <a:gd name="T0" fmla="*/ 30 w 37"/>
                  <a:gd name="T1" fmla="*/ 33 h 33"/>
                  <a:gd name="T2" fmla="*/ 37 w 37"/>
                  <a:gd name="T3" fmla="*/ 30 h 33"/>
                  <a:gd name="T4" fmla="*/ 16 w 37"/>
                  <a:gd name="T5" fmla="*/ 15 h 33"/>
                  <a:gd name="T6" fmla="*/ 12 w 37"/>
                  <a:gd name="T7" fmla="*/ 16 h 33"/>
                  <a:gd name="T8" fmla="*/ 17 w 37"/>
                  <a:gd name="T9" fmla="*/ 15 h 33"/>
                  <a:gd name="T10" fmla="*/ 12 w 37"/>
                  <a:gd name="T11" fmla="*/ 6 h 33"/>
                  <a:gd name="T12" fmla="*/ 7 w 37"/>
                  <a:gd name="T13" fmla="*/ 7 h 33"/>
                  <a:gd name="T14" fmla="*/ 12 w 37"/>
                  <a:gd name="T15" fmla="*/ 7 h 33"/>
                  <a:gd name="T16" fmla="*/ 8 w 37"/>
                  <a:gd name="T17" fmla="*/ 0 h 33"/>
                  <a:gd name="T18" fmla="*/ 0 w 37"/>
                  <a:gd name="T19" fmla="*/ 1 h 33"/>
                  <a:gd name="T20" fmla="*/ 4 w 37"/>
                  <a:gd name="T21" fmla="*/ 8 h 33"/>
                  <a:gd name="T22" fmla="*/ 8 w 37"/>
                  <a:gd name="T23" fmla="*/ 16 h 33"/>
                  <a:gd name="T24" fmla="*/ 8 w 37"/>
                  <a:gd name="T25" fmla="*/ 18 h 33"/>
                  <a:gd name="T26" fmla="*/ 30 w 37"/>
                  <a:gd name="T27" fmla="*/ 33 h 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33"/>
                  <a:gd name="T44" fmla="*/ 37 w 37"/>
                  <a:gd name="T45" fmla="*/ 33 h 3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33">
                    <a:moveTo>
                      <a:pt x="30" y="33"/>
                    </a:moveTo>
                    <a:lnTo>
                      <a:pt x="37" y="30"/>
                    </a:lnTo>
                    <a:lnTo>
                      <a:pt x="16" y="15"/>
                    </a:lnTo>
                    <a:lnTo>
                      <a:pt x="12" y="16"/>
                    </a:lnTo>
                    <a:lnTo>
                      <a:pt x="17" y="15"/>
                    </a:lnTo>
                    <a:lnTo>
                      <a:pt x="12" y="6"/>
                    </a:lnTo>
                    <a:lnTo>
                      <a:pt x="7" y="7"/>
                    </a:lnTo>
                    <a:lnTo>
                      <a:pt x="12" y="7"/>
                    </a:lnTo>
                    <a:lnTo>
                      <a:pt x="8" y="0"/>
                    </a:lnTo>
                    <a:lnTo>
                      <a:pt x="0" y="1"/>
                    </a:lnTo>
                    <a:lnTo>
                      <a:pt x="4" y="8"/>
                    </a:lnTo>
                    <a:lnTo>
                      <a:pt x="8" y="16"/>
                    </a:lnTo>
                    <a:lnTo>
                      <a:pt x="8" y="18"/>
                    </a:lnTo>
                    <a:lnTo>
                      <a:pt x="30" y="33"/>
                    </a:lnTo>
                    <a:close/>
                  </a:path>
                </a:pathLst>
              </a:custGeom>
              <a:solidFill>
                <a:srgbClr val="000000"/>
              </a:solidFill>
              <a:ln w="9525">
                <a:noFill/>
                <a:round/>
                <a:headEnd/>
                <a:tailEnd/>
              </a:ln>
            </p:spPr>
            <p:txBody>
              <a:bodyPr/>
              <a:lstStyle/>
              <a:p>
                <a:endParaRPr lang="en-US" sz="1350" dirty="0"/>
              </a:p>
            </p:txBody>
          </p:sp>
          <p:sp>
            <p:nvSpPr>
              <p:cNvPr id="268" name="Freeform 1468">
                <a:extLst>
                  <a:ext uri="{FF2B5EF4-FFF2-40B4-BE49-F238E27FC236}">
                    <a16:creationId xmlns:a16="http://schemas.microsoft.com/office/drawing/2014/main" id="{1D4563F0-EE61-4375-87EA-215CB370C420}"/>
                  </a:ext>
                </a:extLst>
              </p:cNvPr>
              <p:cNvSpPr>
                <a:spLocks/>
              </p:cNvSpPr>
              <p:nvPr/>
            </p:nvSpPr>
            <p:spPr bwMode="auto">
              <a:xfrm>
                <a:off x="6104262" y="3887998"/>
                <a:ext cx="236538" cy="103191"/>
              </a:xfrm>
              <a:custGeom>
                <a:avLst/>
                <a:gdLst>
                  <a:gd name="T0" fmla="*/ 149 w 149"/>
                  <a:gd name="T1" fmla="*/ 29 h 65"/>
                  <a:gd name="T2" fmla="*/ 149 w 149"/>
                  <a:gd name="T3" fmla="*/ 47 h 65"/>
                  <a:gd name="T4" fmla="*/ 145 w 149"/>
                  <a:gd name="T5" fmla="*/ 55 h 65"/>
                  <a:gd name="T6" fmla="*/ 136 w 149"/>
                  <a:gd name="T7" fmla="*/ 60 h 65"/>
                  <a:gd name="T8" fmla="*/ 132 w 149"/>
                  <a:gd name="T9" fmla="*/ 62 h 65"/>
                  <a:gd name="T10" fmla="*/ 128 w 149"/>
                  <a:gd name="T11" fmla="*/ 65 h 65"/>
                  <a:gd name="T12" fmla="*/ 0 w 149"/>
                  <a:gd name="T13" fmla="*/ 0 h 65"/>
                  <a:gd name="T14" fmla="*/ 149 w 149"/>
                  <a:gd name="T15" fmla="*/ 29 h 65"/>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65"/>
                  <a:gd name="T26" fmla="*/ 149 w 149"/>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65">
                    <a:moveTo>
                      <a:pt x="149" y="29"/>
                    </a:moveTo>
                    <a:lnTo>
                      <a:pt x="149" y="47"/>
                    </a:lnTo>
                    <a:lnTo>
                      <a:pt x="145" y="55"/>
                    </a:lnTo>
                    <a:lnTo>
                      <a:pt x="136" y="60"/>
                    </a:lnTo>
                    <a:lnTo>
                      <a:pt x="132" y="62"/>
                    </a:lnTo>
                    <a:lnTo>
                      <a:pt x="128" y="65"/>
                    </a:lnTo>
                    <a:lnTo>
                      <a:pt x="0" y="0"/>
                    </a:lnTo>
                    <a:lnTo>
                      <a:pt x="149" y="29"/>
                    </a:lnTo>
                    <a:close/>
                  </a:path>
                </a:pathLst>
              </a:custGeom>
              <a:solidFill>
                <a:srgbClr val="FFFFFF"/>
              </a:solidFill>
              <a:ln w="9525">
                <a:noFill/>
                <a:round/>
                <a:headEnd/>
                <a:tailEnd/>
              </a:ln>
            </p:spPr>
            <p:txBody>
              <a:bodyPr/>
              <a:lstStyle/>
              <a:p>
                <a:endParaRPr lang="en-US" sz="1350" dirty="0"/>
              </a:p>
            </p:txBody>
          </p:sp>
          <p:sp>
            <p:nvSpPr>
              <p:cNvPr id="269" name="Freeform 1469">
                <a:extLst>
                  <a:ext uri="{FF2B5EF4-FFF2-40B4-BE49-F238E27FC236}">
                    <a16:creationId xmlns:a16="http://schemas.microsoft.com/office/drawing/2014/main" id="{2CEFE0C7-4CBA-4A35-95F3-DEF55EB4DEDA}"/>
                  </a:ext>
                </a:extLst>
              </p:cNvPr>
              <p:cNvSpPr>
                <a:spLocks/>
              </p:cNvSpPr>
              <p:nvPr/>
            </p:nvSpPr>
            <p:spPr bwMode="auto">
              <a:xfrm>
                <a:off x="6301111" y="3934037"/>
                <a:ext cx="47625" cy="60327"/>
              </a:xfrm>
              <a:custGeom>
                <a:avLst/>
                <a:gdLst>
                  <a:gd name="T0" fmla="*/ 30 w 30"/>
                  <a:gd name="T1" fmla="*/ 0 h 38"/>
                  <a:gd name="T2" fmla="*/ 21 w 30"/>
                  <a:gd name="T3" fmla="*/ 0 h 38"/>
                  <a:gd name="T4" fmla="*/ 21 w 30"/>
                  <a:gd name="T5" fmla="*/ 18 h 38"/>
                  <a:gd name="T6" fmla="*/ 25 w 30"/>
                  <a:gd name="T7" fmla="*/ 18 h 38"/>
                  <a:gd name="T8" fmla="*/ 21 w 30"/>
                  <a:gd name="T9" fmla="*/ 18 h 38"/>
                  <a:gd name="T10" fmla="*/ 18 w 30"/>
                  <a:gd name="T11" fmla="*/ 26 h 38"/>
                  <a:gd name="T12" fmla="*/ 21 w 30"/>
                  <a:gd name="T13" fmla="*/ 26 h 38"/>
                  <a:gd name="T14" fmla="*/ 20 w 30"/>
                  <a:gd name="T15" fmla="*/ 24 h 38"/>
                  <a:gd name="T16" fmla="*/ 11 w 30"/>
                  <a:gd name="T17" fmla="*/ 29 h 38"/>
                  <a:gd name="T18" fmla="*/ 6 w 30"/>
                  <a:gd name="T19" fmla="*/ 31 h 38"/>
                  <a:gd name="T20" fmla="*/ 4 w 30"/>
                  <a:gd name="T21" fmla="*/ 32 h 38"/>
                  <a:gd name="T22" fmla="*/ 0 w 30"/>
                  <a:gd name="T23" fmla="*/ 35 h 38"/>
                  <a:gd name="T24" fmla="*/ 8 w 30"/>
                  <a:gd name="T25" fmla="*/ 38 h 38"/>
                  <a:gd name="T26" fmla="*/ 11 w 30"/>
                  <a:gd name="T27" fmla="*/ 35 h 38"/>
                  <a:gd name="T28" fmla="*/ 8 w 30"/>
                  <a:gd name="T29" fmla="*/ 33 h 38"/>
                  <a:gd name="T30" fmla="*/ 11 w 30"/>
                  <a:gd name="T31" fmla="*/ 35 h 38"/>
                  <a:gd name="T32" fmla="*/ 16 w 30"/>
                  <a:gd name="T33" fmla="*/ 33 h 38"/>
                  <a:gd name="T34" fmla="*/ 25 w 30"/>
                  <a:gd name="T35" fmla="*/ 28 h 38"/>
                  <a:gd name="T36" fmla="*/ 25 w 30"/>
                  <a:gd name="T37" fmla="*/ 27 h 38"/>
                  <a:gd name="T38" fmla="*/ 27 w 30"/>
                  <a:gd name="T39" fmla="*/ 27 h 38"/>
                  <a:gd name="T40" fmla="*/ 30 w 30"/>
                  <a:gd name="T41" fmla="*/ 18 h 38"/>
                  <a:gd name="T42" fmla="*/ 30 w 30"/>
                  <a:gd name="T43" fmla="*/ 18 h 38"/>
                  <a:gd name="T44" fmla="*/ 30 w 30"/>
                  <a:gd name="T45" fmla="*/ 0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38"/>
                  <a:gd name="T71" fmla="*/ 30 w 30"/>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38">
                    <a:moveTo>
                      <a:pt x="30" y="0"/>
                    </a:moveTo>
                    <a:lnTo>
                      <a:pt x="21" y="0"/>
                    </a:lnTo>
                    <a:lnTo>
                      <a:pt x="21" y="18"/>
                    </a:lnTo>
                    <a:lnTo>
                      <a:pt x="25" y="18"/>
                    </a:lnTo>
                    <a:lnTo>
                      <a:pt x="21" y="18"/>
                    </a:lnTo>
                    <a:lnTo>
                      <a:pt x="18" y="26"/>
                    </a:lnTo>
                    <a:lnTo>
                      <a:pt x="21" y="26"/>
                    </a:lnTo>
                    <a:lnTo>
                      <a:pt x="20" y="24"/>
                    </a:lnTo>
                    <a:lnTo>
                      <a:pt x="11" y="29"/>
                    </a:lnTo>
                    <a:lnTo>
                      <a:pt x="6" y="31"/>
                    </a:lnTo>
                    <a:lnTo>
                      <a:pt x="4" y="32"/>
                    </a:lnTo>
                    <a:lnTo>
                      <a:pt x="0" y="35"/>
                    </a:lnTo>
                    <a:lnTo>
                      <a:pt x="8" y="38"/>
                    </a:lnTo>
                    <a:lnTo>
                      <a:pt x="11" y="35"/>
                    </a:lnTo>
                    <a:lnTo>
                      <a:pt x="8" y="33"/>
                    </a:lnTo>
                    <a:lnTo>
                      <a:pt x="11" y="35"/>
                    </a:lnTo>
                    <a:lnTo>
                      <a:pt x="16" y="33"/>
                    </a:lnTo>
                    <a:lnTo>
                      <a:pt x="25" y="28"/>
                    </a:lnTo>
                    <a:lnTo>
                      <a:pt x="25" y="27"/>
                    </a:lnTo>
                    <a:lnTo>
                      <a:pt x="27" y="27"/>
                    </a:lnTo>
                    <a:lnTo>
                      <a:pt x="30" y="18"/>
                    </a:lnTo>
                    <a:lnTo>
                      <a:pt x="30" y="0"/>
                    </a:lnTo>
                    <a:close/>
                  </a:path>
                </a:pathLst>
              </a:custGeom>
              <a:solidFill>
                <a:srgbClr val="000000"/>
              </a:solidFill>
              <a:ln w="9525">
                <a:noFill/>
                <a:round/>
                <a:headEnd/>
                <a:tailEnd/>
              </a:ln>
            </p:spPr>
            <p:txBody>
              <a:bodyPr/>
              <a:lstStyle/>
              <a:p>
                <a:endParaRPr lang="en-US" sz="1350" dirty="0"/>
              </a:p>
            </p:txBody>
          </p:sp>
          <p:sp>
            <p:nvSpPr>
              <p:cNvPr id="270" name="Rectangle 1470">
                <a:extLst>
                  <a:ext uri="{FF2B5EF4-FFF2-40B4-BE49-F238E27FC236}">
                    <a16:creationId xmlns:a16="http://schemas.microsoft.com/office/drawing/2014/main" id="{0D584BE3-2F4E-44DC-8BEE-E576F45CBD65}"/>
                  </a:ext>
                </a:extLst>
              </p:cNvPr>
              <p:cNvSpPr>
                <a:spLocks noChangeArrowheads="1"/>
              </p:cNvSpPr>
              <p:nvPr/>
            </p:nvSpPr>
            <p:spPr bwMode="auto">
              <a:xfrm>
                <a:off x="6201098" y="3988014"/>
                <a:ext cx="98425" cy="7938"/>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grpSp>
            <p:nvGrpSpPr>
              <p:cNvPr id="271" name="Group 1471">
                <a:extLst>
                  <a:ext uri="{FF2B5EF4-FFF2-40B4-BE49-F238E27FC236}">
                    <a16:creationId xmlns:a16="http://schemas.microsoft.com/office/drawing/2014/main" id="{3A02FF73-D9F9-4B16-9EBD-378FADD22D93}"/>
                  </a:ext>
                </a:extLst>
              </p:cNvPr>
              <p:cNvGrpSpPr>
                <a:grpSpLocks/>
              </p:cNvGrpSpPr>
              <p:nvPr/>
            </p:nvGrpSpPr>
            <p:grpSpPr bwMode="auto">
              <a:xfrm>
                <a:off x="6223324" y="3787982"/>
                <a:ext cx="22225" cy="14288"/>
                <a:chOff x="3374" y="2567"/>
                <a:chExt cx="14" cy="9"/>
              </a:xfrm>
            </p:grpSpPr>
            <p:sp>
              <p:nvSpPr>
                <p:cNvPr id="1035" name="Oval 1472">
                  <a:extLst>
                    <a:ext uri="{FF2B5EF4-FFF2-40B4-BE49-F238E27FC236}">
                      <a16:creationId xmlns:a16="http://schemas.microsoft.com/office/drawing/2014/main" id="{21EF30D0-F377-49AF-9A5F-6B664449700A}"/>
                    </a:ext>
                  </a:extLst>
                </p:cNvPr>
                <p:cNvSpPr>
                  <a:spLocks noChangeArrowheads="1"/>
                </p:cNvSpPr>
                <p:nvPr/>
              </p:nvSpPr>
              <p:spPr bwMode="auto">
                <a:xfrm>
                  <a:off x="3374" y="2567"/>
                  <a:ext cx="14" cy="9"/>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36" name="Oval 1473">
                  <a:extLst>
                    <a:ext uri="{FF2B5EF4-FFF2-40B4-BE49-F238E27FC236}">
                      <a16:creationId xmlns:a16="http://schemas.microsoft.com/office/drawing/2014/main" id="{89D7FC3D-847A-47C2-84EE-F7081C362C2D}"/>
                    </a:ext>
                  </a:extLst>
                </p:cNvPr>
                <p:cNvSpPr>
                  <a:spLocks noChangeArrowheads="1"/>
                </p:cNvSpPr>
                <p:nvPr/>
              </p:nvSpPr>
              <p:spPr bwMode="auto">
                <a:xfrm>
                  <a:off x="3374" y="2567"/>
                  <a:ext cx="14" cy="9"/>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72" name="Group 1474">
                <a:extLst>
                  <a:ext uri="{FF2B5EF4-FFF2-40B4-BE49-F238E27FC236}">
                    <a16:creationId xmlns:a16="http://schemas.microsoft.com/office/drawing/2014/main" id="{50F65314-6E2D-4863-A48C-F5223DEB0628}"/>
                  </a:ext>
                </a:extLst>
              </p:cNvPr>
              <p:cNvGrpSpPr>
                <a:grpSpLocks/>
              </p:cNvGrpSpPr>
              <p:nvPr/>
            </p:nvGrpSpPr>
            <p:grpSpPr bwMode="auto">
              <a:xfrm>
                <a:off x="6340798" y="3900698"/>
                <a:ext cx="80963" cy="15876"/>
                <a:chOff x="3448" y="2638"/>
                <a:chExt cx="51" cy="10"/>
              </a:xfrm>
            </p:grpSpPr>
            <p:sp>
              <p:nvSpPr>
                <p:cNvPr id="1033" name="Rectangle 1475">
                  <a:extLst>
                    <a:ext uri="{FF2B5EF4-FFF2-40B4-BE49-F238E27FC236}">
                      <a16:creationId xmlns:a16="http://schemas.microsoft.com/office/drawing/2014/main" id="{69277C57-6089-4AB3-93F1-D1A5D04DCD3C}"/>
                    </a:ext>
                  </a:extLst>
                </p:cNvPr>
                <p:cNvSpPr>
                  <a:spLocks noChangeArrowheads="1"/>
                </p:cNvSpPr>
                <p:nvPr/>
              </p:nvSpPr>
              <p:spPr bwMode="auto">
                <a:xfrm>
                  <a:off x="3448" y="2638"/>
                  <a:ext cx="51" cy="1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34" name="Rectangle 1476">
                  <a:extLst>
                    <a:ext uri="{FF2B5EF4-FFF2-40B4-BE49-F238E27FC236}">
                      <a16:creationId xmlns:a16="http://schemas.microsoft.com/office/drawing/2014/main" id="{44D199E7-07F2-4FB0-A6E7-04BD26F0C772}"/>
                    </a:ext>
                  </a:extLst>
                </p:cNvPr>
                <p:cNvSpPr>
                  <a:spLocks noChangeArrowheads="1"/>
                </p:cNvSpPr>
                <p:nvPr/>
              </p:nvSpPr>
              <p:spPr bwMode="auto">
                <a:xfrm>
                  <a:off x="3448" y="2638"/>
                  <a:ext cx="51" cy="1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73" name="Group 1477">
                <a:extLst>
                  <a:ext uri="{FF2B5EF4-FFF2-40B4-BE49-F238E27FC236}">
                    <a16:creationId xmlns:a16="http://schemas.microsoft.com/office/drawing/2014/main" id="{E27E6AE8-A302-4F9C-A644-658F87A29F5F}"/>
                  </a:ext>
                </a:extLst>
              </p:cNvPr>
              <p:cNvGrpSpPr>
                <a:grpSpLocks/>
              </p:cNvGrpSpPr>
              <p:nvPr/>
            </p:nvGrpSpPr>
            <p:grpSpPr bwMode="auto">
              <a:xfrm>
                <a:off x="6410648" y="3899111"/>
                <a:ext cx="25400" cy="20639"/>
                <a:chOff x="3492" y="2637"/>
                <a:chExt cx="16" cy="13"/>
              </a:xfrm>
            </p:grpSpPr>
            <p:sp>
              <p:nvSpPr>
                <p:cNvPr id="1031" name="Rectangle 1478">
                  <a:extLst>
                    <a:ext uri="{FF2B5EF4-FFF2-40B4-BE49-F238E27FC236}">
                      <a16:creationId xmlns:a16="http://schemas.microsoft.com/office/drawing/2014/main" id="{7B2EE110-3B14-4D4A-A1AB-76C56404483C}"/>
                    </a:ext>
                  </a:extLst>
                </p:cNvPr>
                <p:cNvSpPr>
                  <a:spLocks noChangeArrowheads="1"/>
                </p:cNvSpPr>
                <p:nvPr/>
              </p:nvSpPr>
              <p:spPr bwMode="auto">
                <a:xfrm>
                  <a:off x="3492" y="2637"/>
                  <a:ext cx="16" cy="1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32" name="Rectangle 1479">
                  <a:extLst>
                    <a:ext uri="{FF2B5EF4-FFF2-40B4-BE49-F238E27FC236}">
                      <a16:creationId xmlns:a16="http://schemas.microsoft.com/office/drawing/2014/main" id="{8C91862F-080A-4E55-94F4-BFCC5FE87627}"/>
                    </a:ext>
                  </a:extLst>
                </p:cNvPr>
                <p:cNvSpPr>
                  <a:spLocks noChangeArrowheads="1"/>
                </p:cNvSpPr>
                <p:nvPr/>
              </p:nvSpPr>
              <p:spPr bwMode="auto">
                <a:xfrm>
                  <a:off x="3492" y="2637"/>
                  <a:ext cx="16" cy="1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74" name="Group 1480">
                <a:extLst>
                  <a:ext uri="{FF2B5EF4-FFF2-40B4-BE49-F238E27FC236}">
                    <a16:creationId xmlns:a16="http://schemas.microsoft.com/office/drawing/2014/main" id="{E365949D-DF18-4C65-824B-CE2C04170329}"/>
                  </a:ext>
                </a:extLst>
              </p:cNvPr>
              <p:cNvGrpSpPr>
                <a:grpSpLocks/>
              </p:cNvGrpSpPr>
              <p:nvPr/>
            </p:nvGrpSpPr>
            <p:grpSpPr bwMode="auto">
              <a:xfrm>
                <a:off x="6474148" y="3908636"/>
                <a:ext cx="15875" cy="68265"/>
                <a:chOff x="3532" y="2643"/>
                <a:chExt cx="10" cy="43"/>
              </a:xfrm>
            </p:grpSpPr>
            <p:sp>
              <p:nvSpPr>
                <p:cNvPr id="1029" name="Rectangle 1481">
                  <a:extLst>
                    <a:ext uri="{FF2B5EF4-FFF2-40B4-BE49-F238E27FC236}">
                      <a16:creationId xmlns:a16="http://schemas.microsoft.com/office/drawing/2014/main" id="{04A36CF6-60D0-4B63-A6DC-EBC01B2761EA}"/>
                    </a:ext>
                  </a:extLst>
                </p:cNvPr>
                <p:cNvSpPr>
                  <a:spLocks noChangeArrowheads="1"/>
                </p:cNvSpPr>
                <p:nvPr/>
              </p:nvSpPr>
              <p:spPr bwMode="auto">
                <a:xfrm>
                  <a:off x="3532" y="2643"/>
                  <a:ext cx="10" cy="4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30" name="Rectangle 1482">
                  <a:extLst>
                    <a:ext uri="{FF2B5EF4-FFF2-40B4-BE49-F238E27FC236}">
                      <a16:creationId xmlns:a16="http://schemas.microsoft.com/office/drawing/2014/main" id="{7C687C8D-AD76-4645-8C04-E3585F82B351}"/>
                    </a:ext>
                  </a:extLst>
                </p:cNvPr>
                <p:cNvSpPr>
                  <a:spLocks noChangeArrowheads="1"/>
                </p:cNvSpPr>
                <p:nvPr/>
              </p:nvSpPr>
              <p:spPr bwMode="auto">
                <a:xfrm>
                  <a:off x="3532" y="2643"/>
                  <a:ext cx="10" cy="4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75" name="Group 1483">
                <a:extLst>
                  <a:ext uri="{FF2B5EF4-FFF2-40B4-BE49-F238E27FC236}">
                    <a16:creationId xmlns:a16="http://schemas.microsoft.com/office/drawing/2014/main" id="{1058091D-B34C-4951-934C-A9F316AC945E}"/>
                  </a:ext>
                </a:extLst>
              </p:cNvPr>
              <p:cNvGrpSpPr>
                <a:grpSpLocks/>
              </p:cNvGrpSpPr>
              <p:nvPr/>
            </p:nvGrpSpPr>
            <p:grpSpPr bwMode="auto">
              <a:xfrm>
                <a:off x="6432873" y="3900698"/>
                <a:ext cx="30162" cy="15876"/>
                <a:chOff x="3506" y="2638"/>
                <a:chExt cx="19" cy="10"/>
              </a:xfrm>
            </p:grpSpPr>
            <p:sp>
              <p:nvSpPr>
                <p:cNvPr id="1027" name="Rectangle 1484">
                  <a:extLst>
                    <a:ext uri="{FF2B5EF4-FFF2-40B4-BE49-F238E27FC236}">
                      <a16:creationId xmlns:a16="http://schemas.microsoft.com/office/drawing/2014/main" id="{1283462F-CC2F-4ACB-9A50-1849233053D8}"/>
                    </a:ext>
                  </a:extLst>
                </p:cNvPr>
                <p:cNvSpPr>
                  <a:spLocks noChangeArrowheads="1"/>
                </p:cNvSpPr>
                <p:nvPr/>
              </p:nvSpPr>
              <p:spPr bwMode="auto">
                <a:xfrm>
                  <a:off x="3506" y="2638"/>
                  <a:ext cx="19" cy="1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28" name="Rectangle 1485">
                  <a:extLst>
                    <a:ext uri="{FF2B5EF4-FFF2-40B4-BE49-F238E27FC236}">
                      <a16:creationId xmlns:a16="http://schemas.microsoft.com/office/drawing/2014/main" id="{4AA98BFB-88CC-42DD-9C58-95E29A2FAF31}"/>
                    </a:ext>
                  </a:extLst>
                </p:cNvPr>
                <p:cNvSpPr>
                  <a:spLocks noChangeArrowheads="1"/>
                </p:cNvSpPr>
                <p:nvPr/>
              </p:nvSpPr>
              <p:spPr bwMode="auto">
                <a:xfrm>
                  <a:off x="3506" y="2638"/>
                  <a:ext cx="19" cy="1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276" name="Freeform 1486">
                <a:extLst>
                  <a:ext uri="{FF2B5EF4-FFF2-40B4-BE49-F238E27FC236}">
                    <a16:creationId xmlns:a16="http://schemas.microsoft.com/office/drawing/2014/main" id="{80F126D2-A08F-4C9E-AC64-C970C058A680}"/>
                  </a:ext>
                </a:extLst>
              </p:cNvPr>
              <p:cNvSpPr>
                <a:spLocks/>
              </p:cNvSpPr>
              <p:nvPr/>
            </p:nvSpPr>
            <p:spPr bwMode="auto">
              <a:xfrm>
                <a:off x="6445573" y="3903873"/>
                <a:ext cx="20638" cy="9525"/>
              </a:xfrm>
              <a:custGeom>
                <a:avLst/>
                <a:gdLst>
                  <a:gd name="T0" fmla="*/ 0 w 13"/>
                  <a:gd name="T1" fmla="*/ 0 h 6"/>
                  <a:gd name="T2" fmla="*/ 0 w 13"/>
                  <a:gd name="T3" fmla="*/ 0 h 6"/>
                  <a:gd name="T4" fmla="*/ 9 w 13"/>
                  <a:gd name="T5" fmla="*/ 3 h 6"/>
                  <a:gd name="T6" fmla="*/ 13 w 13"/>
                  <a:gd name="T7" fmla="*/ 6 h 6"/>
                  <a:gd name="T8" fmla="*/ 0 w 13"/>
                  <a:gd name="T9" fmla="*/ 6 h 6"/>
                  <a:gd name="T10" fmla="*/ 0 w 13"/>
                  <a:gd name="T11" fmla="*/ 0 h 6"/>
                  <a:gd name="T12" fmla="*/ 0 60000 65536"/>
                  <a:gd name="T13" fmla="*/ 0 60000 65536"/>
                  <a:gd name="T14" fmla="*/ 0 60000 65536"/>
                  <a:gd name="T15" fmla="*/ 0 60000 65536"/>
                  <a:gd name="T16" fmla="*/ 0 60000 65536"/>
                  <a:gd name="T17" fmla="*/ 0 60000 65536"/>
                  <a:gd name="T18" fmla="*/ 0 w 13"/>
                  <a:gd name="T19" fmla="*/ 0 h 6"/>
                  <a:gd name="T20" fmla="*/ 13 w 13"/>
                  <a:gd name="T21" fmla="*/ 6 h 6"/>
                </a:gdLst>
                <a:ahLst/>
                <a:cxnLst>
                  <a:cxn ang="T12">
                    <a:pos x="T0" y="T1"/>
                  </a:cxn>
                  <a:cxn ang="T13">
                    <a:pos x="T2" y="T3"/>
                  </a:cxn>
                  <a:cxn ang="T14">
                    <a:pos x="T4" y="T5"/>
                  </a:cxn>
                  <a:cxn ang="T15">
                    <a:pos x="T6" y="T7"/>
                  </a:cxn>
                  <a:cxn ang="T16">
                    <a:pos x="T8" y="T9"/>
                  </a:cxn>
                  <a:cxn ang="T17">
                    <a:pos x="T10" y="T11"/>
                  </a:cxn>
                </a:cxnLst>
                <a:rect l="T18" t="T19" r="T20" b="T21"/>
                <a:pathLst>
                  <a:path w="13" h="6">
                    <a:moveTo>
                      <a:pt x="0" y="0"/>
                    </a:moveTo>
                    <a:lnTo>
                      <a:pt x="0" y="0"/>
                    </a:lnTo>
                    <a:lnTo>
                      <a:pt x="9" y="3"/>
                    </a:lnTo>
                    <a:lnTo>
                      <a:pt x="13" y="6"/>
                    </a:lnTo>
                    <a:lnTo>
                      <a:pt x="0" y="6"/>
                    </a:lnTo>
                    <a:lnTo>
                      <a:pt x="0" y="0"/>
                    </a:lnTo>
                    <a:close/>
                  </a:path>
                </a:pathLst>
              </a:custGeom>
              <a:solidFill>
                <a:srgbClr val="FFFFFF"/>
              </a:solidFill>
              <a:ln w="9525">
                <a:noFill/>
                <a:round/>
                <a:headEnd/>
                <a:tailEnd/>
              </a:ln>
            </p:spPr>
            <p:txBody>
              <a:bodyPr/>
              <a:lstStyle/>
              <a:p>
                <a:endParaRPr lang="en-US" sz="1350" dirty="0"/>
              </a:p>
            </p:txBody>
          </p:sp>
          <p:sp>
            <p:nvSpPr>
              <p:cNvPr id="277" name="Freeform 1487">
                <a:extLst>
                  <a:ext uri="{FF2B5EF4-FFF2-40B4-BE49-F238E27FC236}">
                    <a16:creationId xmlns:a16="http://schemas.microsoft.com/office/drawing/2014/main" id="{8215E9EB-F4B0-4F53-8964-0917A3386B6D}"/>
                  </a:ext>
                </a:extLst>
              </p:cNvPr>
              <p:cNvSpPr>
                <a:spLocks/>
              </p:cNvSpPr>
              <p:nvPr/>
            </p:nvSpPr>
            <p:spPr bwMode="auto">
              <a:xfrm>
                <a:off x="6443986" y="3900698"/>
                <a:ext cx="26988" cy="15876"/>
              </a:xfrm>
              <a:custGeom>
                <a:avLst/>
                <a:gdLst>
                  <a:gd name="T0" fmla="*/ 5 w 17"/>
                  <a:gd name="T1" fmla="*/ 0 h 10"/>
                  <a:gd name="T2" fmla="*/ 0 w 17"/>
                  <a:gd name="T3" fmla="*/ 5 h 10"/>
                  <a:gd name="T4" fmla="*/ 9 w 17"/>
                  <a:gd name="T5" fmla="*/ 8 h 10"/>
                  <a:gd name="T6" fmla="*/ 12 w 17"/>
                  <a:gd name="T7" fmla="*/ 10 h 10"/>
                  <a:gd name="T8" fmla="*/ 17 w 17"/>
                  <a:gd name="T9" fmla="*/ 5 h 10"/>
                  <a:gd name="T10" fmla="*/ 14 w 17"/>
                  <a:gd name="T11" fmla="*/ 4 h 10"/>
                  <a:gd name="T12" fmla="*/ 5 w 17"/>
                  <a:gd name="T13" fmla="*/ 0 h 10"/>
                  <a:gd name="T14" fmla="*/ 0 60000 65536"/>
                  <a:gd name="T15" fmla="*/ 0 60000 65536"/>
                  <a:gd name="T16" fmla="*/ 0 60000 65536"/>
                  <a:gd name="T17" fmla="*/ 0 60000 65536"/>
                  <a:gd name="T18" fmla="*/ 0 60000 65536"/>
                  <a:gd name="T19" fmla="*/ 0 60000 65536"/>
                  <a:gd name="T20" fmla="*/ 0 60000 65536"/>
                  <a:gd name="T21" fmla="*/ 0 w 17"/>
                  <a:gd name="T22" fmla="*/ 0 h 10"/>
                  <a:gd name="T23" fmla="*/ 17 w 17"/>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0">
                    <a:moveTo>
                      <a:pt x="5" y="0"/>
                    </a:moveTo>
                    <a:lnTo>
                      <a:pt x="0" y="5"/>
                    </a:lnTo>
                    <a:lnTo>
                      <a:pt x="9" y="8"/>
                    </a:lnTo>
                    <a:lnTo>
                      <a:pt x="12" y="10"/>
                    </a:lnTo>
                    <a:lnTo>
                      <a:pt x="17" y="5"/>
                    </a:lnTo>
                    <a:lnTo>
                      <a:pt x="14" y="4"/>
                    </a:lnTo>
                    <a:lnTo>
                      <a:pt x="5" y="0"/>
                    </a:lnTo>
                    <a:close/>
                  </a:path>
                </a:pathLst>
              </a:custGeom>
              <a:solidFill>
                <a:srgbClr val="000000"/>
              </a:solidFill>
              <a:ln w="9525">
                <a:noFill/>
                <a:round/>
                <a:headEnd/>
                <a:tailEnd/>
              </a:ln>
            </p:spPr>
            <p:txBody>
              <a:bodyPr/>
              <a:lstStyle/>
              <a:p>
                <a:endParaRPr lang="en-US" sz="1350" dirty="0"/>
              </a:p>
            </p:txBody>
          </p:sp>
          <p:sp>
            <p:nvSpPr>
              <p:cNvPr id="278" name="Freeform 1488">
                <a:extLst>
                  <a:ext uri="{FF2B5EF4-FFF2-40B4-BE49-F238E27FC236}">
                    <a16:creationId xmlns:a16="http://schemas.microsoft.com/office/drawing/2014/main" id="{24C10BC7-6812-40A3-A94B-90D3991E9AB7}"/>
                  </a:ext>
                </a:extLst>
              </p:cNvPr>
              <p:cNvSpPr>
                <a:spLocks/>
              </p:cNvSpPr>
              <p:nvPr/>
            </p:nvSpPr>
            <p:spPr bwMode="auto">
              <a:xfrm>
                <a:off x="6445573" y="3900698"/>
                <a:ext cx="34925" cy="12700"/>
              </a:xfrm>
              <a:custGeom>
                <a:avLst/>
                <a:gdLst>
                  <a:gd name="T0" fmla="*/ 0 w 22"/>
                  <a:gd name="T1" fmla="*/ 0 h 8"/>
                  <a:gd name="T2" fmla="*/ 0 w 22"/>
                  <a:gd name="T3" fmla="*/ 0 h 8"/>
                  <a:gd name="T4" fmla="*/ 18 w 22"/>
                  <a:gd name="T5" fmla="*/ 2 h 8"/>
                  <a:gd name="T6" fmla="*/ 22 w 22"/>
                  <a:gd name="T7" fmla="*/ 8 h 8"/>
                  <a:gd name="T8" fmla="*/ 0 w 22"/>
                  <a:gd name="T9" fmla="*/ 8 h 8"/>
                  <a:gd name="T10" fmla="*/ 0 w 22"/>
                  <a:gd name="T11" fmla="*/ 0 h 8"/>
                  <a:gd name="T12" fmla="*/ 0 60000 65536"/>
                  <a:gd name="T13" fmla="*/ 0 60000 65536"/>
                  <a:gd name="T14" fmla="*/ 0 60000 65536"/>
                  <a:gd name="T15" fmla="*/ 0 60000 65536"/>
                  <a:gd name="T16" fmla="*/ 0 60000 65536"/>
                  <a:gd name="T17" fmla="*/ 0 60000 65536"/>
                  <a:gd name="T18" fmla="*/ 0 w 22"/>
                  <a:gd name="T19" fmla="*/ 0 h 8"/>
                  <a:gd name="T20" fmla="*/ 22 w 22"/>
                  <a:gd name="T21" fmla="*/ 8 h 8"/>
                </a:gdLst>
                <a:ahLst/>
                <a:cxnLst>
                  <a:cxn ang="T12">
                    <a:pos x="T0" y="T1"/>
                  </a:cxn>
                  <a:cxn ang="T13">
                    <a:pos x="T2" y="T3"/>
                  </a:cxn>
                  <a:cxn ang="T14">
                    <a:pos x="T4" y="T5"/>
                  </a:cxn>
                  <a:cxn ang="T15">
                    <a:pos x="T6" y="T7"/>
                  </a:cxn>
                  <a:cxn ang="T16">
                    <a:pos x="T8" y="T9"/>
                  </a:cxn>
                  <a:cxn ang="T17">
                    <a:pos x="T10" y="T11"/>
                  </a:cxn>
                </a:cxnLst>
                <a:rect l="T18" t="T19" r="T20" b="T21"/>
                <a:pathLst>
                  <a:path w="22" h="8">
                    <a:moveTo>
                      <a:pt x="0" y="0"/>
                    </a:moveTo>
                    <a:lnTo>
                      <a:pt x="0" y="0"/>
                    </a:lnTo>
                    <a:lnTo>
                      <a:pt x="18" y="2"/>
                    </a:lnTo>
                    <a:lnTo>
                      <a:pt x="22" y="8"/>
                    </a:lnTo>
                    <a:lnTo>
                      <a:pt x="0" y="8"/>
                    </a:lnTo>
                    <a:lnTo>
                      <a:pt x="0" y="0"/>
                    </a:lnTo>
                    <a:close/>
                  </a:path>
                </a:pathLst>
              </a:custGeom>
              <a:solidFill>
                <a:srgbClr val="FFFFFF"/>
              </a:solidFill>
              <a:ln w="9525">
                <a:noFill/>
                <a:round/>
                <a:headEnd/>
                <a:tailEnd/>
              </a:ln>
            </p:spPr>
            <p:txBody>
              <a:bodyPr/>
              <a:lstStyle/>
              <a:p>
                <a:endParaRPr lang="en-US" sz="1350" dirty="0"/>
              </a:p>
            </p:txBody>
          </p:sp>
          <p:sp>
            <p:nvSpPr>
              <p:cNvPr id="279" name="Freeform 1489">
                <a:extLst>
                  <a:ext uri="{FF2B5EF4-FFF2-40B4-BE49-F238E27FC236}">
                    <a16:creationId xmlns:a16="http://schemas.microsoft.com/office/drawing/2014/main" id="{874006F8-2715-4D5D-BE88-8344BF5311A6}"/>
                  </a:ext>
                </a:extLst>
              </p:cNvPr>
              <p:cNvSpPr>
                <a:spLocks/>
              </p:cNvSpPr>
              <p:nvPr/>
            </p:nvSpPr>
            <p:spPr bwMode="auto">
              <a:xfrm>
                <a:off x="6445573" y="3899111"/>
                <a:ext cx="42863" cy="15876"/>
              </a:xfrm>
              <a:custGeom>
                <a:avLst/>
                <a:gdLst>
                  <a:gd name="T0" fmla="*/ 3 w 27"/>
                  <a:gd name="T1" fmla="*/ 0 h 10"/>
                  <a:gd name="T2" fmla="*/ 0 w 27"/>
                  <a:gd name="T3" fmla="*/ 5 h 10"/>
                  <a:gd name="T4" fmla="*/ 18 w 27"/>
                  <a:gd name="T5" fmla="*/ 6 h 10"/>
                  <a:gd name="T6" fmla="*/ 18 w 27"/>
                  <a:gd name="T7" fmla="*/ 3 h 10"/>
                  <a:gd name="T8" fmla="*/ 15 w 27"/>
                  <a:gd name="T9" fmla="*/ 5 h 10"/>
                  <a:gd name="T10" fmla="*/ 16 w 27"/>
                  <a:gd name="T11" fmla="*/ 6 h 10"/>
                  <a:gd name="T12" fmla="*/ 18 w 27"/>
                  <a:gd name="T13" fmla="*/ 6 h 10"/>
                  <a:gd name="T14" fmla="*/ 15 w 27"/>
                  <a:gd name="T15" fmla="*/ 5 h 10"/>
                  <a:gd name="T16" fmla="*/ 18 w 27"/>
                  <a:gd name="T17" fmla="*/ 10 h 10"/>
                  <a:gd name="T18" fmla="*/ 27 w 27"/>
                  <a:gd name="T19" fmla="*/ 8 h 10"/>
                  <a:gd name="T20" fmla="*/ 24 w 27"/>
                  <a:gd name="T21" fmla="*/ 3 h 10"/>
                  <a:gd name="T22" fmla="*/ 22 w 27"/>
                  <a:gd name="T23" fmla="*/ 3 h 10"/>
                  <a:gd name="T24" fmla="*/ 20 w 27"/>
                  <a:gd name="T25" fmla="*/ 1 h 10"/>
                  <a:gd name="T26" fmla="*/ 18 w 27"/>
                  <a:gd name="T27" fmla="*/ 1 h 10"/>
                  <a:gd name="T28" fmla="*/ 20 w 27"/>
                  <a:gd name="T29" fmla="*/ 1 h 10"/>
                  <a:gd name="T30" fmla="*/ 3 w 27"/>
                  <a:gd name="T31" fmla="*/ 0 h 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
                  <a:gd name="T49" fmla="*/ 0 h 10"/>
                  <a:gd name="T50" fmla="*/ 27 w 27"/>
                  <a:gd name="T51" fmla="*/ 10 h 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 h="10">
                    <a:moveTo>
                      <a:pt x="3" y="0"/>
                    </a:moveTo>
                    <a:lnTo>
                      <a:pt x="0" y="5"/>
                    </a:lnTo>
                    <a:lnTo>
                      <a:pt x="18" y="6"/>
                    </a:lnTo>
                    <a:lnTo>
                      <a:pt x="18" y="3"/>
                    </a:lnTo>
                    <a:lnTo>
                      <a:pt x="15" y="5"/>
                    </a:lnTo>
                    <a:lnTo>
                      <a:pt x="16" y="6"/>
                    </a:lnTo>
                    <a:lnTo>
                      <a:pt x="18" y="6"/>
                    </a:lnTo>
                    <a:lnTo>
                      <a:pt x="15" y="5"/>
                    </a:lnTo>
                    <a:lnTo>
                      <a:pt x="18" y="10"/>
                    </a:lnTo>
                    <a:lnTo>
                      <a:pt x="27" y="8"/>
                    </a:lnTo>
                    <a:lnTo>
                      <a:pt x="24" y="3"/>
                    </a:lnTo>
                    <a:lnTo>
                      <a:pt x="22" y="3"/>
                    </a:lnTo>
                    <a:lnTo>
                      <a:pt x="20" y="1"/>
                    </a:lnTo>
                    <a:lnTo>
                      <a:pt x="18" y="1"/>
                    </a:lnTo>
                    <a:lnTo>
                      <a:pt x="20" y="1"/>
                    </a:lnTo>
                    <a:lnTo>
                      <a:pt x="3" y="0"/>
                    </a:lnTo>
                    <a:close/>
                  </a:path>
                </a:pathLst>
              </a:custGeom>
              <a:solidFill>
                <a:srgbClr val="000000"/>
              </a:solidFill>
              <a:ln w="9525">
                <a:noFill/>
                <a:round/>
                <a:headEnd/>
                <a:tailEnd/>
              </a:ln>
            </p:spPr>
            <p:txBody>
              <a:bodyPr/>
              <a:lstStyle/>
              <a:p>
                <a:endParaRPr lang="en-US" sz="1350" dirty="0"/>
              </a:p>
            </p:txBody>
          </p:sp>
          <p:grpSp>
            <p:nvGrpSpPr>
              <p:cNvPr id="280" name="Group 1490">
                <a:extLst>
                  <a:ext uri="{FF2B5EF4-FFF2-40B4-BE49-F238E27FC236}">
                    <a16:creationId xmlns:a16="http://schemas.microsoft.com/office/drawing/2014/main" id="{D7F4A944-7659-40E8-A748-32729D3AE5EE}"/>
                  </a:ext>
                </a:extLst>
              </p:cNvPr>
              <p:cNvGrpSpPr>
                <a:grpSpLocks/>
              </p:cNvGrpSpPr>
              <p:nvPr/>
            </p:nvGrpSpPr>
            <p:grpSpPr bwMode="auto">
              <a:xfrm>
                <a:off x="6126487" y="3900698"/>
                <a:ext cx="44450" cy="15876"/>
                <a:chOff x="3313" y="2638"/>
                <a:chExt cx="28" cy="10"/>
              </a:xfrm>
            </p:grpSpPr>
            <p:sp>
              <p:nvSpPr>
                <p:cNvPr id="1025" name="Rectangle 1491">
                  <a:extLst>
                    <a:ext uri="{FF2B5EF4-FFF2-40B4-BE49-F238E27FC236}">
                      <a16:creationId xmlns:a16="http://schemas.microsoft.com/office/drawing/2014/main" id="{F3E3D0F0-4D1A-414F-B244-F99B222BB674}"/>
                    </a:ext>
                  </a:extLst>
                </p:cNvPr>
                <p:cNvSpPr>
                  <a:spLocks noChangeArrowheads="1"/>
                </p:cNvSpPr>
                <p:nvPr/>
              </p:nvSpPr>
              <p:spPr bwMode="auto">
                <a:xfrm>
                  <a:off x="3313" y="2638"/>
                  <a:ext cx="28" cy="10"/>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26" name="Rectangle 1492">
                  <a:extLst>
                    <a:ext uri="{FF2B5EF4-FFF2-40B4-BE49-F238E27FC236}">
                      <a16:creationId xmlns:a16="http://schemas.microsoft.com/office/drawing/2014/main" id="{5F62076E-481E-4854-B77F-BAAE2B8EC100}"/>
                    </a:ext>
                  </a:extLst>
                </p:cNvPr>
                <p:cNvSpPr>
                  <a:spLocks noChangeArrowheads="1"/>
                </p:cNvSpPr>
                <p:nvPr/>
              </p:nvSpPr>
              <p:spPr bwMode="auto">
                <a:xfrm>
                  <a:off x="3313" y="2638"/>
                  <a:ext cx="28" cy="10"/>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1" name="Group 1493">
                <a:extLst>
                  <a:ext uri="{FF2B5EF4-FFF2-40B4-BE49-F238E27FC236}">
                    <a16:creationId xmlns:a16="http://schemas.microsoft.com/office/drawing/2014/main" id="{2C140563-D986-4D44-9C48-F92712DEB8E0}"/>
                  </a:ext>
                </a:extLst>
              </p:cNvPr>
              <p:cNvGrpSpPr>
                <a:grpSpLocks/>
              </p:cNvGrpSpPr>
              <p:nvPr/>
            </p:nvGrpSpPr>
            <p:grpSpPr bwMode="auto">
              <a:xfrm>
                <a:off x="6107437" y="3894348"/>
                <a:ext cx="30162" cy="25401"/>
                <a:chOff x="3301" y="2634"/>
                <a:chExt cx="19" cy="16"/>
              </a:xfrm>
            </p:grpSpPr>
            <p:sp>
              <p:nvSpPr>
                <p:cNvPr id="1023" name="Rectangle 1494">
                  <a:extLst>
                    <a:ext uri="{FF2B5EF4-FFF2-40B4-BE49-F238E27FC236}">
                      <a16:creationId xmlns:a16="http://schemas.microsoft.com/office/drawing/2014/main" id="{8660397D-5DBC-490C-BB10-05FE7A76C820}"/>
                    </a:ext>
                  </a:extLst>
                </p:cNvPr>
                <p:cNvSpPr>
                  <a:spLocks noChangeArrowheads="1"/>
                </p:cNvSpPr>
                <p:nvPr/>
              </p:nvSpPr>
              <p:spPr bwMode="auto">
                <a:xfrm>
                  <a:off x="3301" y="2634"/>
                  <a:ext cx="19" cy="1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24" name="Rectangle 1495">
                  <a:extLst>
                    <a:ext uri="{FF2B5EF4-FFF2-40B4-BE49-F238E27FC236}">
                      <a16:creationId xmlns:a16="http://schemas.microsoft.com/office/drawing/2014/main" id="{096A3507-6886-41C2-817C-02C390CF2F5C}"/>
                    </a:ext>
                  </a:extLst>
                </p:cNvPr>
                <p:cNvSpPr>
                  <a:spLocks noChangeArrowheads="1"/>
                </p:cNvSpPr>
                <p:nvPr/>
              </p:nvSpPr>
              <p:spPr bwMode="auto">
                <a:xfrm>
                  <a:off x="3301" y="2634"/>
                  <a:ext cx="19" cy="1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2" name="Group 1496">
                <a:extLst>
                  <a:ext uri="{FF2B5EF4-FFF2-40B4-BE49-F238E27FC236}">
                    <a16:creationId xmlns:a16="http://schemas.microsoft.com/office/drawing/2014/main" id="{095A4F42-87F6-4500-8DE4-FF2E9D3DCD91}"/>
                  </a:ext>
                </a:extLst>
              </p:cNvPr>
              <p:cNvGrpSpPr>
                <a:grpSpLocks/>
              </p:cNvGrpSpPr>
              <p:nvPr/>
            </p:nvGrpSpPr>
            <p:grpSpPr bwMode="auto">
              <a:xfrm>
                <a:off x="6112199" y="3891173"/>
                <a:ext cx="15875" cy="4763"/>
                <a:chOff x="3304" y="2632"/>
                <a:chExt cx="10" cy="3"/>
              </a:xfrm>
            </p:grpSpPr>
            <p:sp>
              <p:nvSpPr>
                <p:cNvPr id="1021" name="Rectangle 1497">
                  <a:extLst>
                    <a:ext uri="{FF2B5EF4-FFF2-40B4-BE49-F238E27FC236}">
                      <a16:creationId xmlns:a16="http://schemas.microsoft.com/office/drawing/2014/main" id="{97348771-423E-40D3-9062-99B4D48C623C}"/>
                    </a:ext>
                  </a:extLst>
                </p:cNvPr>
                <p:cNvSpPr>
                  <a:spLocks noChangeArrowheads="1"/>
                </p:cNvSpPr>
                <p:nvPr/>
              </p:nvSpPr>
              <p:spPr bwMode="auto">
                <a:xfrm>
                  <a:off x="3304" y="2632"/>
                  <a:ext cx="10"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22" name="Rectangle 1498">
                  <a:extLst>
                    <a:ext uri="{FF2B5EF4-FFF2-40B4-BE49-F238E27FC236}">
                      <a16:creationId xmlns:a16="http://schemas.microsoft.com/office/drawing/2014/main" id="{36C6BCF5-FF9F-4985-A5C4-16CEB75DED73}"/>
                    </a:ext>
                  </a:extLst>
                </p:cNvPr>
                <p:cNvSpPr>
                  <a:spLocks noChangeArrowheads="1"/>
                </p:cNvSpPr>
                <p:nvPr/>
              </p:nvSpPr>
              <p:spPr bwMode="auto">
                <a:xfrm>
                  <a:off x="3304" y="2632"/>
                  <a:ext cx="10"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3" name="Group 1499">
                <a:extLst>
                  <a:ext uri="{FF2B5EF4-FFF2-40B4-BE49-F238E27FC236}">
                    <a16:creationId xmlns:a16="http://schemas.microsoft.com/office/drawing/2014/main" id="{89E73407-7118-44B7-9940-A35BB8AE87E7}"/>
                  </a:ext>
                </a:extLst>
              </p:cNvPr>
              <p:cNvGrpSpPr>
                <a:grpSpLocks/>
              </p:cNvGrpSpPr>
              <p:nvPr/>
            </p:nvGrpSpPr>
            <p:grpSpPr bwMode="auto">
              <a:xfrm>
                <a:off x="6042349" y="3900698"/>
                <a:ext cx="66675" cy="19051"/>
                <a:chOff x="3260" y="2638"/>
                <a:chExt cx="42" cy="12"/>
              </a:xfrm>
            </p:grpSpPr>
            <p:sp>
              <p:nvSpPr>
                <p:cNvPr id="1019" name="Rectangle 1500">
                  <a:extLst>
                    <a:ext uri="{FF2B5EF4-FFF2-40B4-BE49-F238E27FC236}">
                      <a16:creationId xmlns:a16="http://schemas.microsoft.com/office/drawing/2014/main" id="{30D62CA2-FA5E-4C94-9FB9-B34FA463CA69}"/>
                    </a:ext>
                  </a:extLst>
                </p:cNvPr>
                <p:cNvSpPr>
                  <a:spLocks noChangeArrowheads="1"/>
                </p:cNvSpPr>
                <p:nvPr/>
              </p:nvSpPr>
              <p:spPr bwMode="auto">
                <a:xfrm>
                  <a:off x="3260" y="2638"/>
                  <a:ext cx="42" cy="12"/>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20" name="Rectangle 1501">
                  <a:extLst>
                    <a:ext uri="{FF2B5EF4-FFF2-40B4-BE49-F238E27FC236}">
                      <a16:creationId xmlns:a16="http://schemas.microsoft.com/office/drawing/2014/main" id="{068D0F5F-70D7-4C7A-A139-E67A854F089C}"/>
                    </a:ext>
                  </a:extLst>
                </p:cNvPr>
                <p:cNvSpPr>
                  <a:spLocks noChangeArrowheads="1"/>
                </p:cNvSpPr>
                <p:nvPr/>
              </p:nvSpPr>
              <p:spPr bwMode="auto">
                <a:xfrm>
                  <a:off x="3260" y="2638"/>
                  <a:ext cx="42" cy="12"/>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4" name="Group 1502">
                <a:extLst>
                  <a:ext uri="{FF2B5EF4-FFF2-40B4-BE49-F238E27FC236}">
                    <a16:creationId xmlns:a16="http://schemas.microsoft.com/office/drawing/2014/main" id="{B46877AA-2132-413A-9039-9DE93FF5DBFF}"/>
                  </a:ext>
                </a:extLst>
              </p:cNvPr>
              <p:cNvGrpSpPr>
                <a:grpSpLocks/>
              </p:cNvGrpSpPr>
              <p:nvPr/>
            </p:nvGrpSpPr>
            <p:grpSpPr bwMode="auto">
              <a:xfrm>
                <a:off x="5994724" y="3899111"/>
                <a:ext cx="58738" cy="20639"/>
                <a:chOff x="3230" y="2637"/>
                <a:chExt cx="37" cy="13"/>
              </a:xfrm>
            </p:grpSpPr>
            <p:sp>
              <p:nvSpPr>
                <p:cNvPr id="1017" name="Rectangle 1503">
                  <a:extLst>
                    <a:ext uri="{FF2B5EF4-FFF2-40B4-BE49-F238E27FC236}">
                      <a16:creationId xmlns:a16="http://schemas.microsoft.com/office/drawing/2014/main" id="{E39176DB-5ECD-4E89-856B-E4CDDBD01B29}"/>
                    </a:ext>
                  </a:extLst>
                </p:cNvPr>
                <p:cNvSpPr>
                  <a:spLocks noChangeArrowheads="1"/>
                </p:cNvSpPr>
                <p:nvPr/>
              </p:nvSpPr>
              <p:spPr bwMode="auto">
                <a:xfrm>
                  <a:off x="3230" y="2637"/>
                  <a:ext cx="37" cy="1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18" name="Rectangle 1504">
                  <a:extLst>
                    <a:ext uri="{FF2B5EF4-FFF2-40B4-BE49-F238E27FC236}">
                      <a16:creationId xmlns:a16="http://schemas.microsoft.com/office/drawing/2014/main" id="{7540005B-AA29-4419-AA3A-E5F87A466E59}"/>
                    </a:ext>
                  </a:extLst>
                </p:cNvPr>
                <p:cNvSpPr>
                  <a:spLocks noChangeArrowheads="1"/>
                </p:cNvSpPr>
                <p:nvPr/>
              </p:nvSpPr>
              <p:spPr bwMode="auto">
                <a:xfrm>
                  <a:off x="3230" y="2637"/>
                  <a:ext cx="37" cy="1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5" name="Group 1505">
                <a:extLst>
                  <a:ext uri="{FF2B5EF4-FFF2-40B4-BE49-F238E27FC236}">
                    <a16:creationId xmlns:a16="http://schemas.microsoft.com/office/drawing/2014/main" id="{D8D0FD56-F4E8-4BB0-B01D-DEABA8BAF731}"/>
                  </a:ext>
                </a:extLst>
              </p:cNvPr>
              <p:cNvGrpSpPr>
                <a:grpSpLocks/>
              </p:cNvGrpSpPr>
              <p:nvPr/>
            </p:nvGrpSpPr>
            <p:grpSpPr bwMode="auto">
              <a:xfrm>
                <a:off x="6009012" y="3891173"/>
                <a:ext cx="30162" cy="7938"/>
                <a:chOff x="3239" y="2632"/>
                <a:chExt cx="19" cy="5"/>
              </a:xfrm>
            </p:grpSpPr>
            <p:sp>
              <p:nvSpPr>
                <p:cNvPr id="1015" name="Rectangle 1506">
                  <a:extLst>
                    <a:ext uri="{FF2B5EF4-FFF2-40B4-BE49-F238E27FC236}">
                      <a16:creationId xmlns:a16="http://schemas.microsoft.com/office/drawing/2014/main" id="{0606177A-1DE5-4804-B599-D280F87C4B93}"/>
                    </a:ext>
                  </a:extLst>
                </p:cNvPr>
                <p:cNvSpPr>
                  <a:spLocks noChangeArrowheads="1"/>
                </p:cNvSpPr>
                <p:nvPr/>
              </p:nvSpPr>
              <p:spPr bwMode="auto">
                <a:xfrm>
                  <a:off x="3239" y="2632"/>
                  <a:ext cx="19" cy="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16" name="Rectangle 1507">
                  <a:extLst>
                    <a:ext uri="{FF2B5EF4-FFF2-40B4-BE49-F238E27FC236}">
                      <a16:creationId xmlns:a16="http://schemas.microsoft.com/office/drawing/2014/main" id="{21A00251-72AB-468B-B62E-8CDE7C270D29}"/>
                    </a:ext>
                  </a:extLst>
                </p:cNvPr>
                <p:cNvSpPr>
                  <a:spLocks noChangeArrowheads="1"/>
                </p:cNvSpPr>
                <p:nvPr/>
              </p:nvSpPr>
              <p:spPr bwMode="auto">
                <a:xfrm>
                  <a:off x="3239" y="2632"/>
                  <a:ext cx="19" cy="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6" name="Group 1508">
                <a:extLst>
                  <a:ext uri="{FF2B5EF4-FFF2-40B4-BE49-F238E27FC236}">
                    <a16:creationId xmlns:a16="http://schemas.microsoft.com/office/drawing/2014/main" id="{A1F79F43-624B-429D-A54A-C8C361B2F391}"/>
                  </a:ext>
                </a:extLst>
              </p:cNvPr>
              <p:cNvGrpSpPr>
                <a:grpSpLocks/>
              </p:cNvGrpSpPr>
              <p:nvPr/>
            </p:nvGrpSpPr>
            <p:grpSpPr bwMode="auto">
              <a:xfrm>
                <a:off x="6009012" y="3845134"/>
                <a:ext cx="36513" cy="17464"/>
                <a:chOff x="3239" y="2603"/>
                <a:chExt cx="23" cy="11"/>
              </a:xfrm>
            </p:grpSpPr>
            <p:sp>
              <p:nvSpPr>
                <p:cNvPr id="1013" name="Oval 1509">
                  <a:extLst>
                    <a:ext uri="{FF2B5EF4-FFF2-40B4-BE49-F238E27FC236}">
                      <a16:creationId xmlns:a16="http://schemas.microsoft.com/office/drawing/2014/main" id="{72CFF3F1-B957-4CCB-8A46-6037B383006C}"/>
                    </a:ext>
                  </a:extLst>
                </p:cNvPr>
                <p:cNvSpPr>
                  <a:spLocks noChangeArrowheads="1"/>
                </p:cNvSpPr>
                <p:nvPr/>
              </p:nvSpPr>
              <p:spPr bwMode="auto">
                <a:xfrm>
                  <a:off x="3239" y="2603"/>
                  <a:ext cx="23" cy="11"/>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14" name="Oval 1510">
                  <a:extLst>
                    <a:ext uri="{FF2B5EF4-FFF2-40B4-BE49-F238E27FC236}">
                      <a16:creationId xmlns:a16="http://schemas.microsoft.com/office/drawing/2014/main" id="{0F4A3AAF-B974-4ED8-9899-5781FA928722}"/>
                    </a:ext>
                  </a:extLst>
                </p:cNvPr>
                <p:cNvSpPr>
                  <a:spLocks noChangeArrowheads="1"/>
                </p:cNvSpPr>
                <p:nvPr/>
              </p:nvSpPr>
              <p:spPr bwMode="auto">
                <a:xfrm>
                  <a:off x="3239" y="2603"/>
                  <a:ext cx="23" cy="11"/>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287" name="Group 1511">
                <a:extLst>
                  <a:ext uri="{FF2B5EF4-FFF2-40B4-BE49-F238E27FC236}">
                    <a16:creationId xmlns:a16="http://schemas.microsoft.com/office/drawing/2014/main" id="{EB22BAD0-1E25-4EC7-A127-ABAFC3796F98}"/>
                  </a:ext>
                </a:extLst>
              </p:cNvPr>
              <p:cNvGrpSpPr>
                <a:grpSpLocks/>
              </p:cNvGrpSpPr>
              <p:nvPr/>
            </p:nvGrpSpPr>
            <p:grpSpPr bwMode="auto">
              <a:xfrm>
                <a:off x="6023298" y="3776869"/>
                <a:ext cx="15875" cy="50802"/>
                <a:chOff x="3248" y="2560"/>
                <a:chExt cx="10" cy="32"/>
              </a:xfrm>
            </p:grpSpPr>
            <p:sp>
              <p:nvSpPr>
                <p:cNvPr id="1011" name="Rectangle 1512">
                  <a:extLst>
                    <a:ext uri="{FF2B5EF4-FFF2-40B4-BE49-F238E27FC236}">
                      <a16:creationId xmlns:a16="http://schemas.microsoft.com/office/drawing/2014/main" id="{35CE3B3F-DD6A-496F-8D63-FE2867F588D0}"/>
                    </a:ext>
                  </a:extLst>
                </p:cNvPr>
                <p:cNvSpPr>
                  <a:spLocks noChangeArrowheads="1"/>
                </p:cNvSpPr>
                <p:nvPr/>
              </p:nvSpPr>
              <p:spPr bwMode="auto">
                <a:xfrm>
                  <a:off x="3248" y="2560"/>
                  <a:ext cx="10" cy="32"/>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12" name="Rectangle 1513">
                  <a:extLst>
                    <a:ext uri="{FF2B5EF4-FFF2-40B4-BE49-F238E27FC236}">
                      <a16:creationId xmlns:a16="http://schemas.microsoft.com/office/drawing/2014/main" id="{8E864FA3-A3C6-4CB2-97E5-7F34D2F10D33}"/>
                    </a:ext>
                  </a:extLst>
                </p:cNvPr>
                <p:cNvSpPr>
                  <a:spLocks noChangeArrowheads="1"/>
                </p:cNvSpPr>
                <p:nvPr/>
              </p:nvSpPr>
              <p:spPr bwMode="auto">
                <a:xfrm>
                  <a:off x="3248" y="2560"/>
                  <a:ext cx="10" cy="32"/>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88" name="Group 1514">
                <a:extLst>
                  <a:ext uri="{FF2B5EF4-FFF2-40B4-BE49-F238E27FC236}">
                    <a16:creationId xmlns:a16="http://schemas.microsoft.com/office/drawing/2014/main" id="{D57EEF35-6987-4C3E-88AC-43539BD5FBA8}"/>
                  </a:ext>
                </a:extLst>
              </p:cNvPr>
              <p:cNvGrpSpPr>
                <a:grpSpLocks/>
              </p:cNvGrpSpPr>
              <p:nvPr/>
            </p:nvGrpSpPr>
            <p:grpSpPr bwMode="auto">
              <a:xfrm>
                <a:off x="6042349" y="3768932"/>
                <a:ext cx="39688" cy="9525"/>
                <a:chOff x="3260" y="2555"/>
                <a:chExt cx="25" cy="6"/>
              </a:xfrm>
            </p:grpSpPr>
            <p:sp>
              <p:nvSpPr>
                <p:cNvPr id="1009" name="Rectangle 1515">
                  <a:extLst>
                    <a:ext uri="{FF2B5EF4-FFF2-40B4-BE49-F238E27FC236}">
                      <a16:creationId xmlns:a16="http://schemas.microsoft.com/office/drawing/2014/main" id="{F7FA2604-2BA3-4E53-B62F-9E366EDBE725}"/>
                    </a:ext>
                  </a:extLst>
                </p:cNvPr>
                <p:cNvSpPr>
                  <a:spLocks noChangeArrowheads="1"/>
                </p:cNvSpPr>
                <p:nvPr/>
              </p:nvSpPr>
              <p:spPr bwMode="auto">
                <a:xfrm>
                  <a:off x="3260" y="2555"/>
                  <a:ext cx="25"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10" name="Rectangle 1516">
                  <a:extLst>
                    <a:ext uri="{FF2B5EF4-FFF2-40B4-BE49-F238E27FC236}">
                      <a16:creationId xmlns:a16="http://schemas.microsoft.com/office/drawing/2014/main" id="{C290F120-DDA4-4EBC-96C7-F2CC82DA70EC}"/>
                    </a:ext>
                  </a:extLst>
                </p:cNvPr>
                <p:cNvSpPr>
                  <a:spLocks noChangeArrowheads="1"/>
                </p:cNvSpPr>
                <p:nvPr/>
              </p:nvSpPr>
              <p:spPr bwMode="auto">
                <a:xfrm>
                  <a:off x="3260" y="2555"/>
                  <a:ext cx="25"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289" name="Freeform 1517">
                <a:extLst>
                  <a:ext uri="{FF2B5EF4-FFF2-40B4-BE49-F238E27FC236}">
                    <a16:creationId xmlns:a16="http://schemas.microsoft.com/office/drawing/2014/main" id="{8EC515F0-DE64-4D84-9A49-83A1B1210DBD}"/>
                  </a:ext>
                </a:extLst>
              </p:cNvPr>
              <p:cNvSpPr>
                <a:spLocks/>
              </p:cNvSpPr>
              <p:nvPr/>
            </p:nvSpPr>
            <p:spPr bwMode="auto">
              <a:xfrm>
                <a:off x="6015362" y="3764169"/>
                <a:ext cx="33338" cy="15876"/>
              </a:xfrm>
              <a:custGeom>
                <a:avLst/>
                <a:gdLst>
                  <a:gd name="T0" fmla="*/ 0 w 21"/>
                  <a:gd name="T1" fmla="*/ 10 h 10"/>
                  <a:gd name="T2" fmla="*/ 3 w 21"/>
                  <a:gd name="T3" fmla="*/ 1 h 10"/>
                  <a:gd name="T4" fmla="*/ 21 w 21"/>
                  <a:gd name="T5" fmla="*/ 0 h 10"/>
                  <a:gd name="T6" fmla="*/ 21 w 21"/>
                  <a:gd name="T7" fmla="*/ 10 h 10"/>
                  <a:gd name="T8" fmla="*/ 0 w 21"/>
                  <a:gd name="T9" fmla="*/ 1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0" y="10"/>
                    </a:moveTo>
                    <a:lnTo>
                      <a:pt x="3" y="1"/>
                    </a:lnTo>
                    <a:lnTo>
                      <a:pt x="21" y="0"/>
                    </a:lnTo>
                    <a:lnTo>
                      <a:pt x="21" y="10"/>
                    </a:lnTo>
                    <a:lnTo>
                      <a:pt x="0" y="10"/>
                    </a:lnTo>
                    <a:close/>
                  </a:path>
                </a:pathLst>
              </a:custGeom>
              <a:solidFill>
                <a:srgbClr val="FFFFFF"/>
              </a:solidFill>
              <a:ln w="9525">
                <a:noFill/>
                <a:round/>
                <a:headEnd/>
                <a:tailEnd/>
              </a:ln>
            </p:spPr>
            <p:txBody>
              <a:bodyPr/>
              <a:lstStyle/>
              <a:p>
                <a:endParaRPr lang="en-US" sz="1350" dirty="0"/>
              </a:p>
            </p:txBody>
          </p:sp>
          <p:sp>
            <p:nvSpPr>
              <p:cNvPr id="290" name="Freeform 1518">
                <a:extLst>
                  <a:ext uri="{FF2B5EF4-FFF2-40B4-BE49-F238E27FC236}">
                    <a16:creationId xmlns:a16="http://schemas.microsoft.com/office/drawing/2014/main" id="{62CEA791-A4B9-4271-A8E2-92263FDC46B8}"/>
                  </a:ext>
                </a:extLst>
              </p:cNvPr>
              <p:cNvSpPr>
                <a:spLocks/>
              </p:cNvSpPr>
              <p:nvPr/>
            </p:nvSpPr>
            <p:spPr bwMode="auto">
              <a:xfrm>
                <a:off x="6009012" y="3760994"/>
                <a:ext cx="41275" cy="20639"/>
              </a:xfrm>
              <a:custGeom>
                <a:avLst/>
                <a:gdLst>
                  <a:gd name="T0" fmla="*/ 0 w 26"/>
                  <a:gd name="T1" fmla="*/ 12 h 13"/>
                  <a:gd name="T2" fmla="*/ 9 w 26"/>
                  <a:gd name="T3" fmla="*/ 13 h 13"/>
                  <a:gd name="T4" fmla="*/ 13 w 26"/>
                  <a:gd name="T5" fmla="*/ 5 h 13"/>
                  <a:gd name="T6" fmla="*/ 7 w 26"/>
                  <a:gd name="T7" fmla="*/ 3 h 13"/>
                  <a:gd name="T8" fmla="*/ 7 w 26"/>
                  <a:gd name="T9" fmla="*/ 5 h 13"/>
                  <a:gd name="T10" fmla="*/ 9 w 26"/>
                  <a:gd name="T11" fmla="*/ 5 h 13"/>
                  <a:gd name="T12" fmla="*/ 11 w 26"/>
                  <a:gd name="T13" fmla="*/ 5 h 13"/>
                  <a:gd name="T14" fmla="*/ 9 w 26"/>
                  <a:gd name="T15" fmla="*/ 7 h 13"/>
                  <a:gd name="T16" fmla="*/ 26 w 26"/>
                  <a:gd name="T17" fmla="*/ 5 h 13"/>
                  <a:gd name="T18" fmla="*/ 25 w 26"/>
                  <a:gd name="T19" fmla="*/ 0 h 13"/>
                  <a:gd name="T20" fmla="*/ 7 w 26"/>
                  <a:gd name="T21" fmla="*/ 2 h 13"/>
                  <a:gd name="T22" fmla="*/ 5 w 26"/>
                  <a:gd name="T23" fmla="*/ 2 h 13"/>
                  <a:gd name="T24" fmla="*/ 4 w 26"/>
                  <a:gd name="T25" fmla="*/ 3 h 13"/>
                  <a:gd name="T26" fmla="*/ 4 w 26"/>
                  <a:gd name="T27" fmla="*/ 3 h 13"/>
                  <a:gd name="T28" fmla="*/ 0 w 26"/>
                  <a:gd name="T29" fmla="*/ 12 h 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6"/>
                  <a:gd name="T46" fmla="*/ 0 h 13"/>
                  <a:gd name="T47" fmla="*/ 26 w 26"/>
                  <a:gd name="T48" fmla="*/ 13 h 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6" h="13">
                    <a:moveTo>
                      <a:pt x="0" y="12"/>
                    </a:moveTo>
                    <a:lnTo>
                      <a:pt x="9" y="13"/>
                    </a:lnTo>
                    <a:lnTo>
                      <a:pt x="13" y="5"/>
                    </a:lnTo>
                    <a:lnTo>
                      <a:pt x="7" y="3"/>
                    </a:lnTo>
                    <a:lnTo>
                      <a:pt x="7" y="5"/>
                    </a:lnTo>
                    <a:lnTo>
                      <a:pt x="9" y="5"/>
                    </a:lnTo>
                    <a:lnTo>
                      <a:pt x="11" y="5"/>
                    </a:lnTo>
                    <a:lnTo>
                      <a:pt x="9" y="7"/>
                    </a:lnTo>
                    <a:lnTo>
                      <a:pt x="26" y="5"/>
                    </a:lnTo>
                    <a:lnTo>
                      <a:pt x="25" y="0"/>
                    </a:lnTo>
                    <a:lnTo>
                      <a:pt x="7" y="2"/>
                    </a:lnTo>
                    <a:lnTo>
                      <a:pt x="5" y="2"/>
                    </a:lnTo>
                    <a:lnTo>
                      <a:pt x="4" y="3"/>
                    </a:lnTo>
                    <a:lnTo>
                      <a:pt x="0" y="12"/>
                    </a:lnTo>
                    <a:close/>
                  </a:path>
                </a:pathLst>
              </a:custGeom>
              <a:solidFill>
                <a:srgbClr val="000000"/>
              </a:solidFill>
              <a:ln w="9525">
                <a:noFill/>
                <a:round/>
                <a:headEnd/>
                <a:tailEnd/>
              </a:ln>
            </p:spPr>
            <p:txBody>
              <a:bodyPr/>
              <a:lstStyle/>
              <a:p>
                <a:endParaRPr lang="en-US" sz="1350" dirty="0"/>
              </a:p>
            </p:txBody>
          </p:sp>
          <p:sp>
            <p:nvSpPr>
              <p:cNvPr id="291" name="Freeform 1519">
                <a:extLst>
                  <a:ext uri="{FF2B5EF4-FFF2-40B4-BE49-F238E27FC236}">
                    <a16:creationId xmlns:a16="http://schemas.microsoft.com/office/drawing/2014/main" id="{E92E4780-60DC-42B6-8B2E-3B59A2FA916C}"/>
                  </a:ext>
                </a:extLst>
              </p:cNvPr>
              <p:cNvSpPr>
                <a:spLocks/>
              </p:cNvSpPr>
              <p:nvPr/>
            </p:nvSpPr>
            <p:spPr bwMode="auto">
              <a:xfrm>
                <a:off x="6029648" y="3772107"/>
                <a:ext cx="12700" cy="1588"/>
              </a:xfrm>
              <a:custGeom>
                <a:avLst/>
                <a:gdLst>
                  <a:gd name="T0" fmla="*/ 0 w 8"/>
                  <a:gd name="T1" fmla="*/ 1 h 1"/>
                  <a:gd name="T2" fmla="*/ 3 w 8"/>
                  <a:gd name="T3" fmla="*/ 1 h 1"/>
                  <a:gd name="T4" fmla="*/ 8 w 8"/>
                  <a:gd name="T5" fmla="*/ 0 h 1"/>
                  <a:gd name="T6" fmla="*/ 8 w 8"/>
                  <a:gd name="T7" fmla="*/ 1 h 1"/>
                  <a:gd name="T8" fmla="*/ 0 w 8"/>
                  <a:gd name="T9" fmla="*/ 1 h 1"/>
                  <a:gd name="T10" fmla="*/ 0 60000 65536"/>
                  <a:gd name="T11" fmla="*/ 0 60000 65536"/>
                  <a:gd name="T12" fmla="*/ 0 60000 65536"/>
                  <a:gd name="T13" fmla="*/ 0 60000 65536"/>
                  <a:gd name="T14" fmla="*/ 0 60000 65536"/>
                  <a:gd name="T15" fmla="*/ 0 w 8"/>
                  <a:gd name="T16" fmla="*/ 0 h 1"/>
                  <a:gd name="T17" fmla="*/ 8 w 8"/>
                  <a:gd name="T18" fmla="*/ 1 h 1"/>
                </a:gdLst>
                <a:ahLst/>
                <a:cxnLst>
                  <a:cxn ang="T10">
                    <a:pos x="T0" y="T1"/>
                  </a:cxn>
                  <a:cxn ang="T11">
                    <a:pos x="T2" y="T3"/>
                  </a:cxn>
                  <a:cxn ang="T12">
                    <a:pos x="T4" y="T5"/>
                  </a:cxn>
                  <a:cxn ang="T13">
                    <a:pos x="T6" y="T7"/>
                  </a:cxn>
                  <a:cxn ang="T14">
                    <a:pos x="T8" y="T9"/>
                  </a:cxn>
                </a:cxnLst>
                <a:rect l="T15" t="T16" r="T17" b="T18"/>
                <a:pathLst>
                  <a:path w="8" h="1">
                    <a:moveTo>
                      <a:pt x="0" y="1"/>
                    </a:moveTo>
                    <a:lnTo>
                      <a:pt x="3" y="1"/>
                    </a:lnTo>
                    <a:lnTo>
                      <a:pt x="8" y="0"/>
                    </a:lnTo>
                    <a:lnTo>
                      <a:pt x="8" y="1"/>
                    </a:lnTo>
                    <a:lnTo>
                      <a:pt x="0" y="1"/>
                    </a:lnTo>
                    <a:close/>
                  </a:path>
                </a:pathLst>
              </a:custGeom>
              <a:solidFill>
                <a:srgbClr val="FFFFFF"/>
              </a:solidFill>
              <a:ln w="9525">
                <a:noFill/>
                <a:round/>
                <a:headEnd/>
                <a:tailEnd/>
              </a:ln>
            </p:spPr>
            <p:txBody>
              <a:bodyPr/>
              <a:lstStyle/>
              <a:p>
                <a:endParaRPr lang="en-US" sz="1350" dirty="0"/>
              </a:p>
            </p:txBody>
          </p:sp>
          <p:sp>
            <p:nvSpPr>
              <p:cNvPr id="292" name="Freeform 1520">
                <a:extLst>
                  <a:ext uri="{FF2B5EF4-FFF2-40B4-BE49-F238E27FC236}">
                    <a16:creationId xmlns:a16="http://schemas.microsoft.com/office/drawing/2014/main" id="{D357AA50-8F90-4E99-B7F7-1A54F2BC2B97}"/>
                  </a:ext>
                </a:extLst>
              </p:cNvPr>
              <p:cNvSpPr>
                <a:spLocks/>
              </p:cNvSpPr>
              <p:nvPr/>
            </p:nvSpPr>
            <p:spPr bwMode="auto">
              <a:xfrm>
                <a:off x="6029648" y="3768932"/>
                <a:ext cx="19050" cy="11113"/>
              </a:xfrm>
              <a:custGeom>
                <a:avLst/>
                <a:gdLst>
                  <a:gd name="T0" fmla="*/ 0 w 12"/>
                  <a:gd name="T1" fmla="*/ 2 h 7"/>
                  <a:gd name="T2" fmla="*/ 0 w 12"/>
                  <a:gd name="T3" fmla="*/ 7 h 7"/>
                  <a:gd name="T4" fmla="*/ 3 w 12"/>
                  <a:gd name="T5" fmla="*/ 7 h 7"/>
                  <a:gd name="T6" fmla="*/ 3 w 12"/>
                  <a:gd name="T7" fmla="*/ 6 h 7"/>
                  <a:gd name="T8" fmla="*/ 6 w 12"/>
                  <a:gd name="T9" fmla="*/ 6 h 7"/>
                  <a:gd name="T10" fmla="*/ 12 w 12"/>
                  <a:gd name="T11" fmla="*/ 3 h 7"/>
                  <a:gd name="T12" fmla="*/ 6 w 12"/>
                  <a:gd name="T13" fmla="*/ 0 h 7"/>
                  <a:gd name="T14" fmla="*/ 1 w 12"/>
                  <a:gd name="T15" fmla="*/ 2 h 7"/>
                  <a:gd name="T16" fmla="*/ 3 w 12"/>
                  <a:gd name="T17" fmla="*/ 2 h 7"/>
                  <a:gd name="T18" fmla="*/ 3 w 12"/>
                  <a:gd name="T19" fmla="*/ 3 h 7"/>
                  <a:gd name="T20" fmla="*/ 3 w 12"/>
                  <a:gd name="T21" fmla="*/ 2 h 7"/>
                  <a:gd name="T22" fmla="*/ 0 w 12"/>
                  <a:gd name="T23" fmla="*/ 2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
                  <a:gd name="T37" fmla="*/ 0 h 7"/>
                  <a:gd name="T38" fmla="*/ 12 w 12"/>
                  <a:gd name="T39" fmla="*/ 7 h 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 h="7">
                    <a:moveTo>
                      <a:pt x="0" y="2"/>
                    </a:moveTo>
                    <a:lnTo>
                      <a:pt x="0" y="7"/>
                    </a:lnTo>
                    <a:lnTo>
                      <a:pt x="3" y="7"/>
                    </a:lnTo>
                    <a:lnTo>
                      <a:pt x="3" y="6"/>
                    </a:lnTo>
                    <a:lnTo>
                      <a:pt x="6" y="6"/>
                    </a:lnTo>
                    <a:lnTo>
                      <a:pt x="12" y="3"/>
                    </a:lnTo>
                    <a:lnTo>
                      <a:pt x="6" y="0"/>
                    </a:lnTo>
                    <a:lnTo>
                      <a:pt x="1" y="2"/>
                    </a:lnTo>
                    <a:lnTo>
                      <a:pt x="3" y="2"/>
                    </a:lnTo>
                    <a:lnTo>
                      <a:pt x="3" y="3"/>
                    </a:lnTo>
                    <a:lnTo>
                      <a:pt x="3" y="2"/>
                    </a:lnTo>
                    <a:lnTo>
                      <a:pt x="0" y="2"/>
                    </a:lnTo>
                    <a:close/>
                  </a:path>
                </a:pathLst>
              </a:custGeom>
              <a:solidFill>
                <a:srgbClr val="000000"/>
              </a:solidFill>
              <a:ln w="9525">
                <a:noFill/>
                <a:round/>
                <a:headEnd/>
                <a:tailEnd/>
              </a:ln>
            </p:spPr>
            <p:txBody>
              <a:bodyPr/>
              <a:lstStyle/>
              <a:p>
                <a:endParaRPr lang="en-US" sz="1350" dirty="0"/>
              </a:p>
            </p:txBody>
          </p:sp>
          <p:grpSp>
            <p:nvGrpSpPr>
              <p:cNvPr id="293" name="Group 1521">
                <a:extLst>
                  <a:ext uri="{FF2B5EF4-FFF2-40B4-BE49-F238E27FC236}">
                    <a16:creationId xmlns:a16="http://schemas.microsoft.com/office/drawing/2014/main" id="{F7839A7C-C4B5-4DC6-B190-E91145BB520C}"/>
                  </a:ext>
                </a:extLst>
              </p:cNvPr>
              <p:cNvGrpSpPr>
                <a:grpSpLocks/>
              </p:cNvGrpSpPr>
              <p:nvPr/>
            </p:nvGrpSpPr>
            <p:grpSpPr bwMode="auto">
              <a:xfrm>
                <a:off x="6078861" y="3776869"/>
                <a:ext cx="17463" cy="17464"/>
                <a:chOff x="3283" y="2560"/>
                <a:chExt cx="11" cy="11"/>
              </a:xfrm>
            </p:grpSpPr>
            <p:sp>
              <p:nvSpPr>
                <p:cNvPr id="1007" name="Rectangle 1522">
                  <a:extLst>
                    <a:ext uri="{FF2B5EF4-FFF2-40B4-BE49-F238E27FC236}">
                      <a16:creationId xmlns:a16="http://schemas.microsoft.com/office/drawing/2014/main" id="{F98602B8-13BD-48CD-8EBD-5D5BB21ED933}"/>
                    </a:ext>
                  </a:extLst>
                </p:cNvPr>
                <p:cNvSpPr>
                  <a:spLocks noChangeArrowheads="1"/>
                </p:cNvSpPr>
                <p:nvPr/>
              </p:nvSpPr>
              <p:spPr bwMode="auto">
                <a:xfrm>
                  <a:off x="3283" y="2560"/>
                  <a:ext cx="11" cy="1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08" name="Rectangle 1523">
                  <a:extLst>
                    <a:ext uri="{FF2B5EF4-FFF2-40B4-BE49-F238E27FC236}">
                      <a16:creationId xmlns:a16="http://schemas.microsoft.com/office/drawing/2014/main" id="{863B78EC-69E7-43A6-BC44-1C6F2E488B58}"/>
                    </a:ext>
                  </a:extLst>
                </p:cNvPr>
                <p:cNvSpPr>
                  <a:spLocks noChangeArrowheads="1"/>
                </p:cNvSpPr>
                <p:nvPr/>
              </p:nvSpPr>
              <p:spPr bwMode="auto">
                <a:xfrm>
                  <a:off x="3283" y="2560"/>
                  <a:ext cx="11" cy="1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294" name="Freeform 1524">
                <a:extLst>
                  <a:ext uri="{FF2B5EF4-FFF2-40B4-BE49-F238E27FC236}">
                    <a16:creationId xmlns:a16="http://schemas.microsoft.com/office/drawing/2014/main" id="{A3AC9ED9-874A-493A-88A1-D81F306B8E1D}"/>
                  </a:ext>
                </a:extLst>
              </p:cNvPr>
              <p:cNvSpPr>
                <a:spLocks/>
              </p:cNvSpPr>
              <p:nvPr/>
            </p:nvSpPr>
            <p:spPr bwMode="auto">
              <a:xfrm>
                <a:off x="6069337" y="3764169"/>
                <a:ext cx="14288" cy="15876"/>
              </a:xfrm>
              <a:custGeom>
                <a:avLst/>
                <a:gdLst>
                  <a:gd name="T0" fmla="*/ 0 w 9"/>
                  <a:gd name="T1" fmla="*/ 0 h 10"/>
                  <a:gd name="T2" fmla="*/ 0 w 9"/>
                  <a:gd name="T3" fmla="*/ 0 h 10"/>
                  <a:gd name="T4" fmla="*/ 5 w 9"/>
                  <a:gd name="T5" fmla="*/ 1 h 10"/>
                  <a:gd name="T6" fmla="*/ 9 w 9"/>
                  <a:gd name="T7" fmla="*/ 10 h 10"/>
                  <a:gd name="T8" fmla="*/ 0 w 9"/>
                  <a:gd name="T9" fmla="*/ 10 h 10"/>
                  <a:gd name="T10" fmla="*/ 0 w 9"/>
                  <a:gd name="T11" fmla="*/ 0 h 10"/>
                  <a:gd name="T12" fmla="*/ 0 60000 65536"/>
                  <a:gd name="T13" fmla="*/ 0 60000 65536"/>
                  <a:gd name="T14" fmla="*/ 0 60000 65536"/>
                  <a:gd name="T15" fmla="*/ 0 60000 65536"/>
                  <a:gd name="T16" fmla="*/ 0 60000 65536"/>
                  <a:gd name="T17" fmla="*/ 0 60000 65536"/>
                  <a:gd name="T18" fmla="*/ 0 w 9"/>
                  <a:gd name="T19" fmla="*/ 0 h 10"/>
                  <a:gd name="T20" fmla="*/ 9 w 9"/>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9" h="10">
                    <a:moveTo>
                      <a:pt x="0" y="0"/>
                    </a:moveTo>
                    <a:lnTo>
                      <a:pt x="0" y="0"/>
                    </a:lnTo>
                    <a:lnTo>
                      <a:pt x="5" y="1"/>
                    </a:lnTo>
                    <a:lnTo>
                      <a:pt x="9" y="10"/>
                    </a:lnTo>
                    <a:lnTo>
                      <a:pt x="0" y="10"/>
                    </a:lnTo>
                    <a:lnTo>
                      <a:pt x="0" y="0"/>
                    </a:lnTo>
                    <a:close/>
                  </a:path>
                </a:pathLst>
              </a:custGeom>
              <a:solidFill>
                <a:srgbClr val="FFFFFF"/>
              </a:solidFill>
              <a:ln w="9525">
                <a:noFill/>
                <a:round/>
                <a:headEnd/>
                <a:tailEnd/>
              </a:ln>
            </p:spPr>
            <p:txBody>
              <a:bodyPr/>
              <a:lstStyle/>
              <a:p>
                <a:endParaRPr lang="en-US" sz="1350" dirty="0"/>
              </a:p>
            </p:txBody>
          </p:sp>
          <p:sp>
            <p:nvSpPr>
              <p:cNvPr id="295" name="Freeform 1525">
                <a:extLst>
                  <a:ext uri="{FF2B5EF4-FFF2-40B4-BE49-F238E27FC236}">
                    <a16:creationId xmlns:a16="http://schemas.microsoft.com/office/drawing/2014/main" id="{BB02ECC7-81B1-4FC8-9AFC-1BD355E38532}"/>
                  </a:ext>
                </a:extLst>
              </p:cNvPr>
              <p:cNvSpPr>
                <a:spLocks/>
              </p:cNvSpPr>
              <p:nvPr/>
            </p:nvSpPr>
            <p:spPr bwMode="auto">
              <a:xfrm>
                <a:off x="6067749" y="3760994"/>
                <a:ext cx="25400" cy="20639"/>
              </a:xfrm>
              <a:custGeom>
                <a:avLst/>
                <a:gdLst>
                  <a:gd name="T0" fmla="*/ 6 w 16"/>
                  <a:gd name="T1" fmla="*/ 0 h 13"/>
                  <a:gd name="T2" fmla="*/ 0 w 16"/>
                  <a:gd name="T3" fmla="*/ 3 h 13"/>
                  <a:gd name="T4" fmla="*/ 4 w 16"/>
                  <a:gd name="T5" fmla="*/ 5 h 13"/>
                  <a:gd name="T6" fmla="*/ 6 w 16"/>
                  <a:gd name="T7" fmla="*/ 3 h 13"/>
                  <a:gd name="T8" fmla="*/ 1 w 16"/>
                  <a:gd name="T9" fmla="*/ 5 h 13"/>
                  <a:gd name="T10" fmla="*/ 7 w 16"/>
                  <a:gd name="T11" fmla="*/ 13 h 13"/>
                  <a:gd name="T12" fmla="*/ 16 w 16"/>
                  <a:gd name="T13" fmla="*/ 11 h 13"/>
                  <a:gd name="T14" fmla="*/ 10 w 16"/>
                  <a:gd name="T15" fmla="*/ 3 h 13"/>
                  <a:gd name="T16" fmla="*/ 9 w 16"/>
                  <a:gd name="T17" fmla="*/ 3 h 13"/>
                  <a:gd name="T18" fmla="*/ 9 w 16"/>
                  <a:gd name="T19" fmla="*/ 2 h 13"/>
                  <a:gd name="T20" fmla="*/ 6 w 16"/>
                  <a:gd name="T21" fmla="*/ 0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3"/>
                  <a:gd name="T35" fmla="*/ 16 w 16"/>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3">
                    <a:moveTo>
                      <a:pt x="6" y="0"/>
                    </a:moveTo>
                    <a:lnTo>
                      <a:pt x="0" y="3"/>
                    </a:lnTo>
                    <a:lnTo>
                      <a:pt x="4" y="5"/>
                    </a:lnTo>
                    <a:lnTo>
                      <a:pt x="6" y="3"/>
                    </a:lnTo>
                    <a:lnTo>
                      <a:pt x="1" y="5"/>
                    </a:lnTo>
                    <a:lnTo>
                      <a:pt x="7" y="13"/>
                    </a:lnTo>
                    <a:lnTo>
                      <a:pt x="16" y="11"/>
                    </a:lnTo>
                    <a:lnTo>
                      <a:pt x="10" y="3"/>
                    </a:lnTo>
                    <a:lnTo>
                      <a:pt x="9" y="3"/>
                    </a:lnTo>
                    <a:lnTo>
                      <a:pt x="9" y="2"/>
                    </a:lnTo>
                    <a:lnTo>
                      <a:pt x="6" y="0"/>
                    </a:lnTo>
                    <a:close/>
                  </a:path>
                </a:pathLst>
              </a:custGeom>
              <a:solidFill>
                <a:srgbClr val="000000"/>
              </a:solidFill>
              <a:ln w="9525">
                <a:noFill/>
                <a:round/>
                <a:headEnd/>
                <a:tailEnd/>
              </a:ln>
            </p:spPr>
            <p:txBody>
              <a:bodyPr/>
              <a:lstStyle/>
              <a:p>
                <a:endParaRPr lang="en-US" sz="1350" dirty="0"/>
              </a:p>
            </p:txBody>
          </p:sp>
          <p:sp>
            <p:nvSpPr>
              <p:cNvPr id="296" name="Rectangle 1526">
                <a:extLst>
                  <a:ext uri="{FF2B5EF4-FFF2-40B4-BE49-F238E27FC236}">
                    <a16:creationId xmlns:a16="http://schemas.microsoft.com/office/drawing/2014/main" id="{F3037BD2-2192-4D19-B3C4-3D1B50DE6CB4}"/>
                  </a:ext>
                </a:extLst>
              </p:cNvPr>
              <p:cNvSpPr>
                <a:spLocks noChangeArrowheads="1"/>
              </p:cNvSpPr>
              <p:nvPr/>
            </p:nvSpPr>
            <p:spPr bwMode="auto">
              <a:xfrm>
                <a:off x="6069337" y="3776869"/>
                <a:ext cx="12700" cy="158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nvGrpSpPr>
              <p:cNvPr id="297" name="Group 1527">
                <a:extLst>
                  <a:ext uri="{FF2B5EF4-FFF2-40B4-BE49-F238E27FC236}">
                    <a16:creationId xmlns:a16="http://schemas.microsoft.com/office/drawing/2014/main" id="{5624B821-7AD5-4392-861E-95884DBF5CFF}"/>
                  </a:ext>
                </a:extLst>
              </p:cNvPr>
              <p:cNvGrpSpPr>
                <a:grpSpLocks/>
              </p:cNvGrpSpPr>
              <p:nvPr/>
            </p:nvGrpSpPr>
            <p:grpSpPr bwMode="auto">
              <a:xfrm>
                <a:off x="5967736" y="3907048"/>
                <a:ext cx="30162" cy="12700"/>
                <a:chOff x="3213" y="2642"/>
                <a:chExt cx="19" cy="8"/>
              </a:xfrm>
            </p:grpSpPr>
            <p:sp>
              <p:nvSpPr>
                <p:cNvPr id="1005" name="Rectangle 1528">
                  <a:extLst>
                    <a:ext uri="{FF2B5EF4-FFF2-40B4-BE49-F238E27FC236}">
                      <a16:creationId xmlns:a16="http://schemas.microsoft.com/office/drawing/2014/main" id="{8BA19A10-6180-49CF-AE61-656075FFA9A8}"/>
                    </a:ext>
                  </a:extLst>
                </p:cNvPr>
                <p:cNvSpPr>
                  <a:spLocks noChangeArrowheads="1"/>
                </p:cNvSpPr>
                <p:nvPr/>
              </p:nvSpPr>
              <p:spPr bwMode="auto">
                <a:xfrm>
                  <a:off x="3213" y="2642"/>
                  <a:ext cx="19"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06" name="Rectangle 1529">
                  <a:extLst>
                    <a:ext uri="{FF2B5EF4-FFF2-40B4-BE49-F238E27FC236}">
                      <a16:creationId xmlns:a16="http://schemas.microsoft.com/office/drawing/2014/main" id="{2A3F1198-5FB8-45A4-B350-C1F6D1DF19A2}"/>
                    </a:ext>
                  </a:extLst>
                </p:cNvPr>
                <p:cNvSpPr>
                  <a:spLocks noChangeArrowheads="1"/>
                </p:cNvSpPr>
                <p:nvPr/>
              </p:nvSpPr>
              <p:spPr bwMode="auto">
                <a:xfrm>
                  <a:off x="3213" y="2642"/>
                  <a:ext cx="19"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98" name="Group 1530">
                <a:extLst>
                  <a:ext uri="{FF2B5EF4-FFF2-40B4-BE49-F238E27FC236}">
                    <a16:creationId xmlns:a16="http://schemas.microsoft.com/office/drawing/2014/main" id="{C99821E1-A2B5-48DE-B48C-A3C2C014B6DA}"/>
                  </a:ext>
                </a:extLst>
              </p:cNvPr>
              <p:cNvGrpSpPr>
                <a:grpSpLocks/>
              </p:cNvGrpSpPr>
              <p:nvPr/>
            </p:nvGrpSpPr>
            <p:grpSpPr bwMode="auto">
              <a:xfrm>
                <a:off x="5958212" y="3900698"/>
                <a:ext cx="12700" cy="23814"/>
                <a:chOff x="3207" y="2638"/>
                <a:chExt cx="8" cy="15"/>
              </a:xfrm>
            </p:grpSpPr>
            <p:sp>
              <p:nvSpPr>
                <p:cNvPr id="1003" name="Rectangle 1531">
                  <a:extLst>
                    <a:ext uri="{FF2B5EF4-FFF2-40B4-BE49-F238E27FC236}">
                      <a16:creationId xmlns:a16="http://schemas.microsoft.com/office/drawing/2014/main" id="{7E0FEC64-48D7-4319-91C1-A3F133F270B9}"/>
                    </a:ext>
                  </a:extLst>
                </p:cNvPr>
                <p:cNvSpPr>
                  <a:spLocks noChangeArrowheads="1"/>
                </p:cNvSpPr>
                <p:nvPr/>
              </p:nvSpPr>
              <p:spPr bwMode="auto">
                <a:xfrm>
                  <a:off x="3207" y="2638"/>
                  <a:ext cx="8" cy="1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04" name="Rectangle 1532">
                  <a:extLst>
                    <a:ext uri="{FF2B5EF4-FFF2-40B4-BE49-F238E27FC236}">
                      <a16:creationId xmlns:a16="http://schemas.microsoft.com/office/drawing/2014/main" id="{BE7C53DF-0FE1-4AB7-8748-1A9E1F7D1A71}"/>
                    </a:ext>
                  </a:extLst>
                </p:cNvPr>
                <p:cNvSpPr>
                  <a:spLocks noChangeArrowheads="1"/>
                </p:cNvSpPr>
                <p:nvPr/>
              </p:nvSpPr>
              <p:spPr bwMode="auto">
                <a:xfrm>
                  <a:off x="3207" y="2638"/>
                  <a:ext cx="8" cy="1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299" name="Group 1533">
                <a:extLst>
                  <a:ext uri="{FF2B5EF4-FFF2-40B4-BE49-F238E27FC236}">
                    <a16:creationId xmlns:a16="http://schemas.microsoft.com/office/drawing/2014/main" id="{2BD68770-4BA5-4D58-AE0E-D9EB918B5C7A}"/>
                  </a:ext>
                </a:extLst>
              </p:cNvPr>
              <p:cNvGrpSpPr>
                <a:grpSpLocks/>
              </p:cNvGrpSpPr>
              <p:nvPr/>
            </p:nvGrpSpPr>
            <p:grpSpPr bwMode="auto">
              <a:xfrm>
                <a:off x="5904236" y="3900698"/>
                <a:ext cx="9525" cy="23814"/>
                <a:chOff x="3173" y="2638"/>
                <a:chExt cx="6" cy="15"/>
              </a:xfrm>
            </p:grpSpPr>
            <p:sp>
              <p:nvSpPr>
                <p:cNvPr id="1001" name="Rectangle 1534">
                  <a:extLst>
                    <a:ext uri="{FF2B5EF4-FFF2-40B4-BE49-F238E27FC236}">
                      <a16:creationId xmlns:a16="http://schemas.microsoft.com/office/drawing/2014/main" id="{EAD5D996-5E69-4AE6-AEED-B87F4C3703A5}"/>
                    </a:ext>
                  </a:extLst>
                </p:cNvPr>
                <p:cNvSpPr>
                  <a:spLocks noChangeArrowheads="1"/>
                </p:cNvSpPr>
                <p:nvPr/>
              </p:nvSpPr>
              <p:spPr bwMode="auto">
                <a:xfrm>
                  <a:off x="3173" y="2638"/>
                  <a:ext cx="6" cy="1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1002" name="Rectangle 1535">
                  <a:extLst>
                    <a:ext uri="{FF2B5EF4-FFF2-40B4-BE49-F238E27FC236}">
                      <a16:creationId xmlns:a16="http://schemas.microsoft.com/office/drawing/2014/main" id="{A1238224-EAA7-42A9-A629-1442EF1D1BC4}"/>
                    </a:ext>
                  </a:extLst>
                </p:cNvPr>
                <p:cNvSpPr>
                  <a:spLocks noChangeArrowheads="1"/>
                </p:cNvSpPr>
                <p:nvPr/>
              </p:nvSpPr>
              <p:spPr bwMode="auto">
                <a:xfrm>
                  <a:off x="3173" y="2638"/>
                  <a:ext cx="6" cy="1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0" name="Group 1536">
                <a:extLst>
                  <a:ext uri="{FF2B5EF4-FFF2-40B4-BE49-F238E27FC236}">
                    <a16:creationId xmlns:a16="http://schemas.microsoft.com/office/drawing/2014/main" id="{1EE50C3F-E2BF-43B5-906A-811EA9B4DD1D}"/>
                  </a:ext>
                </a:extLst>
              </p:cNvPr>
              <p:cNvGrpSpPr>
                <a:grpSpLocks/>
              </p:cNvGrpSpPr>
              <p:nvPr/>
            </p:nvGrpSpPr>
            <p:grpSpPr bwMode="auto">
              <a:xfrm>
                <a:off x="5791524" y="3876885"/>
                <a:ext cx="184150" cy="19051"/>
                <a:chOff x="3102" y="2623"/>
                <a:chExt cx="116" cy="12"/>
              </a:xfrm>
            </p:grpSpPr>
            <p:sp>
              <p:nvSpPr>
                <p:cNvPr id="999" name="Oval 1537">
                  <a:extLst>
                    <a:ext uri="{FF2B5EF4-FFF2-40B4-BE49-F238E27FC236}">
                      <a16:creationId xmlns:a16="http://schemas.microsoft.com/office/drawing/2014/main" id="{C605E614-D5B8-4B58-AED9-72360C8F2E46}"/>
                    </a:ext>
                  </a:extLst>
                </p:cNvPr>
                <p:cNvSpPr>
                  <a:spLocks noChangeArrowheads="1"/>
                </p:cNvSpPr>
                <p:nvPr/>
              </p:nvSpPr>
              <p:spPr bwMode="auto">
                <a:xfrm>
                  <a:off x="3102" y="2623"/>
                  <a:ext cx="116" cy="12"/>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1000" name="Oval 1538">
                  <a:extLst>
                    <a:ext uri="{FF2B5EF4-FFF2-40B4-BE49-F238E27FC236}">
                      <a16:creationId xmlns:a16="http://schemas.microsoft.com/office/drawing/2014/main" id="{5D70E272-BC5B-44D1-BD78-0AAF9C7FB95C}"/>
                    </a:ext>
                  </a:extLst>
                </p:cNvPr>
                <p:cNvSpPr>
                  <a:spLocks noChangeArrowheads="1"/>
                </p:cNvSpPr>
                <p:nvPr/>
              </p:nvSpPr>
              <p:spPr bwMode="auto">
                <a:xfrm>
                  <a:off x="3102" y="2623"/>
                  <a:ext cx="116" cy="12"/>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301" name="Group 1539">
                <a:extLst>
                  <a:ext uri="{FF2B5EF4-FFF2-40B4-BE49-F238E27FC236}">
                    <a16:creationId xmlns:a16="http://schemas.microsoft.com/office/drawing/2014/main" id="{C026AFBD-868F-48AE-ACD3-CDD9FDC81D0D}"/>
                  </a:ext>
                </a:extLst>
              </p:cNvPr>
              <p:cNvGrpSpPr>
                <a:grpSpLocks/>
              </p:cNvGrpSpPr>
              <p:nvPr/>
            </p:nvGrpSpPr>
            <p:grpSpPr bwMode="auto">
              <a:xfrm>
                <a:off x="5861374" y="3857835"/>
                <a:ext cx="39688" cy="25401"/>
                <a:chOff x="3146" y="2611"/>
                <a:chExt cx="25" cy="16"/>
              </a:xfrm>
            </p:grpSpPr>
            <p:sp>
              <p:nvSpPr>
                <p:cNvPr id="997" name="Rectangle 1540">
                  <a:extLst>
                    <a:ext uri="{FF2B5EF4-FFF2-40B4-BE49-F238E27FC236}">
                      <a16:creationId xmlns:a16="http://schemas.microsoft.com/office/drawing/2014/main" id="{21831768-EC4F-4C9D-8D99-EC8DFC5CA35B}"/>
                    </a:ext>
                  </a:extLst>
                </p:cNvPr>
                <p:cNvSpPr>
                  <a:spLocks noChangeArrowheads="1"/>
                </p:cNvSpPr>
                <p:nvPr/>
              </p:nvSpPr>
              <p:spPr bwMode="auto">
                <a:xfrm>
                  <a:off x="3146" y="2611"/>
                  <a:ext cx="25" cy="1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98" name="Rectangle 1541">
                  <a:extLst>
                    <a:ext uri="{FF2B5EF4-FFF2-40B4-BE49-F238E27FC236}">
                      <a16:creationId xmlns:a16="http://schemas.microsoft.com/office/drawing/2014/main" id="{BE946BDC-266E-421B-A720-1DEC22536DAE}"/>
                    </a:ext>
                  </a:extLst>
                </p:cNvPr>
                <p:cNvSpPr>
                  <a:spLocks noChangeArrowheads="1"/>
                </p:cNvSpPr>
                <p:nvPr/>
              </p:nvSpPr>
              <p:spPr bwMode="auto">
                <a:xfrm>
                  <a:off x="3146" y="2611"/>
                  <a:ext cx="25" cy="1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2" name="Group 1542">
                <a:extLst>
                  <a:ext uri="{FF2B5EF4-FFF2-40B4-BE49-F238E27FC236}">
                    <a16:creationId xmlns:a16="http://schemas.microsoft.com/office/drawing/2014/main" id="{36BCB6FB-21B5-4E26-A50A-59CC9F28C421}"/>
                  </a:ext>
                </a:extLst>
              </p:cNvPr>
              <p:cNvGrpSpPr>
                <a:grpSpLocks/>
              </p:cNvGrpSpPr>
              <p:nvPr/>
            </p:nvGrpSpPr>
            <p:grpSpPr bwMode="auto">
              <a:xfrm>
                <a:off x="5842324" y="3873710"/>
                <a:ext cx="22225" cy="9525"/>
                <a:chOff x="3134" y="2621"/>
                <a:chExt cx="14" cy="6"/>
              </a:xfrm>
            </p:grpSpPr>
            <p:sp>
              <p:nvSpPr>
                <p:cNvPr id="995" name="Rectangle 1543">
                  <a:extLst>
                    <a:ext uri="{FF2B5EF4-FFF2-40B4-BE49-F238E27FC236}">
                      <a16:creationId xmlns:a16="http://schemas.microsoft.com/office/drawing/2014/main" id="{EE815E49-4D45-4576-8693-6B6423775432}"/>
                    </a:ext>
                  </a:extLst>
                </p:cNvPr>
                <p:cNvSpPr>
                  <a:spLocks noChangeArrowheads="1"/>
                </p:cNvSpPr>
                <p:nvPr/>
              </p:nvSpPr>
              <p:spPr bwMode="auto">
                <a:xfrm>
                  <a:off x="3134" y="2621"/>
                  <a:ext cx="14"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96" name="Rectangle 1544">
                  <a:extLst>
                    <a:ext uri="{FF2B5EF4-FFF2-40B4-BE49-F238E27FC236}">
                      <a16:creationId xmlns:a16="http://schemas.microsoft.com/office/drawing/2014/main" id="{C2CD2398-C657-47B3-A8B9-3A891B16405F}"/>
                    </a:ext>
                  </a:extLst>
                </p:cNvPr>
                <p:cNvSpPr>
                  <a:spLocks noChangeArrowheads="1"/>
                </p:cNvSpPr>
                <p:nvPr/>
              </p:nvSpPr>
              <p:spPr bwMode="auto">
                <a:xfrm>
                  <a:off x="3134" y="2621"/>
                  <a:ext cx="14"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3" name="Group 1545">
                <a:extLst>
                  <a:ext uri="{FF2B5EF4-FFF2-40B4-BE49-F238E27FC236}">
                    <a16:creationId xmlns:a16="http://schemas.microsoft.com/office/drawing/2014/main" id="{6621DF53-EF37-419A-BCA7-290F453B6DC0}"/>
                  </a:ext>
                </a:extLst>
              </p:cNvPr>
              <p:cNvGrpSpPr>
                <a:grpSpLocks/>
              </p:cNvGrpSpPr>
              <p:nvPr/>
            </p:nvGrpSpPr>
            <p:grpSpPr bwMode="auto">
              <a:xfrm>
                <a:off x="5869312" y="3907048"/>
                <a:ext cx="36513" cy="12700"/>
                <a:chOff x="3151" y="2642"/>
                <a:chExt cx="23" cy="8"/>
              </a:xfrm>
            </p:grpSpPr>
            <p:sp>
              <p:nvSpPr>
                <p:cNvPr id="993" name="Rectangle 1546">
                  <a:extLst>
                    <a:ext uri="{FF2B5EF4-FFF2-40B4-BE49-F238E27FC236}">
                      <a16:creationId xmlns:a16="http://schemas.microsoft.com/office/drawing/2014/main" id="{5183E9B2-E4A1-41C7-96F6-B2F104D7B1EC}"/>
                    </a:ext>
                  </a:extLst>
                </p:cNvPr>
                <p:cNvSpPr>
                  <a:spLocks noChangeArrowheads="1"/>
                </p:cNvSpPr>
                <p:nvPr/>
              </p:nvSpPr>
              <p:spPr bwMode="auto">
                <a:xfrm>
                  <a:off x="3151" y="2642"/>
                  <a:ext cx="23"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94" name="Rectangle 1547">
                  <a:extLst>
                    <a:ext uri="{FF2B5EF4-FFF2-40B4-BE49-F238E27FC236}">
                      <a16:creationId xmlns:a16="http://schemas.microsoft.com/office/drawing/2014/main" id="{2100A4A6-6CD0-4075-9197-7D761E5213A9}"/>
                    </a:ext>
                  </a:extLst>
                </p:cNvPr>
                <p:cNvSpPr>
                  <a:spLocks noChangeArrowheads="1"/>
                </p:cNvSpPr>
                <p:nvPr/>
              </p:nvSpPr>
              <p:spPr bwMode="auto">
                <a:xfrm>
                  <a:off x="3151" y="2642"/>
                  <a:ext cx="23"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4" name="Group 1548">
                <a:extLst>
                  <a:ext uri="{FF2B5EF4-FFF2-40B4-BE49-F238E27FC236}">
                    <a16:creationId xmlns:a16="http://schemas.microsoft.com/office/drawing/2014/main" id="{0F3AD2B2-F051-4CDC-B4D0-BDE9948C4BDD}"/>
                  </a:ext>
                </a:extLst>
              </p:cNvPr>
              <p:cNvGrpSpPr>
                <a:grpSpLocks/>
              </p:cNvGrpSpPr>
              <p:nvPr/>
            </p:nvGrpSpPr>
            <p:grpSpPr bwMode="auto">
              <a:xfrm>
                <a:off x="5916937" y="3908636"/>
                <a:ext cx="17463" cy="7938"/>
                <a:chOff x="3181" y="2643"/>
                <a:chExt cx="11" cy="5"/>
              </a:xfrm>
            </p:grpSpPr>
            <p:sp>
              <p:nvSpPr>
                <p:cNvPr id="991" name="Oval 1549">
                  <a:extLst>
                    <a:ext uri="{FF2B5EF4-FFF2-40B4-BE49-F238E27FC236}">
                      <a16:creationId xmlns:a16="http://schemas.microsoft.com/office/drawing/2014/main" id="{F69D5B37-B0E1-43CC-B477-78A2BBB294A5}"/>
                    </a:ext>
                  </a:extLst>
                </p:cNvPr>
                <p:cNvSpPr>
                  <a:spLocks noChangeArrowheads="1"/>
                </p:cNvSpPr>
                <p:nvPr/>
              </p:nvSpPr>
              <p:spPr bwMode="auto">
                <a:xfrm>
                  <a:off x="3181" y="2643"/>
                  <a:ext cx="11" cy="5"/>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992" name="Oval 1550">
                  <a:extLst>
                    <a:ext uri="{FF2B5EF4-FFF2-40B4-BE49-F238E27FC236}">
                      <a16:creationId xmlns:a16="http://schemas.microsoft.com/office/drawing/2014/main" id="{A5F4ABEE-6DB4-4011-8E40-3066C48A6229}"/>
                    </a:ext>
                  </a:extLst>
                </p:cNvPr>
                <p:cNvSpPr>
                  <a:spLocks noChangeArrowheads="1"/>
                </p:cNvSpPr>
                <p:nvPr/>
              </p:nvSpPr>
              <p:spPr bwMode="auto">
                <a:xfrm>
                  <a:off x="3181" y="2643"/>
                  <a:ext cx="11" cy="5"/>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305" name="Group 1551">
                <a:extLst>
                  <a:ext uri="{FF2B5EF4-FFF2-40B4-BE49-F238E27FC236}">
                    <a16:creationId xmlns:a16="http://schemas.microsoft.com/office/drawing/2014/main" id="{D43B62D4-B568-46B3-B2A6-C06E55F33AEB}"/>
                  </a:ext>
                </a:extLst>
              </p:cNvPr>
              <p:cNvGrpSpPr>
                <a:grpSpLocks/>
              </p:cNvGrpSpPr>
              <p:nvPr/>
            </p:nvGrpSpPr>
            <p:grpSpPr bwMode="auto">
              <a:xfrm>
                <a:off x="5869312" y="3900698"/>
                <a:ext cx="9525" cy="23814"/>
                <a:chOff x="3151" y="2638"/>
                <a:chExt cx="6" cy="15"/>
              </a:xfrm>
            </p:grpSpPr>
            <p:sp>
              <p:nvSpPr>
                <p:cNvPr id="989" name="Rectangle 1552">
                  <a:extLst>
                    <a:ext uri="{FF2B5EF4-FFF2-40B4-BE49-F238E27FC236}">
                      <a16:creationId xmlns:a16="http://schemas.microsoft.com/office/drawing/2014/main" id="{F9D125BC-4B48-4C7F-9500-0D5786F47DE6}"/>
                    </a:ext>
                  </a:extLst>
                </p:cNvPr>
                <p:cNvSpPr>
                  <a:spLocks noChangeArrowheads="1"/>
                </p:cNvSpPr>
                <p:nvPr/>
              </p:nvSpPr>
              <p:spPr bwMode="auto">
                <a:xfrm>
                  <a:off x="3151" y="2638"/>
                  <a:ext cx="6" cy="1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90" name="Rectangle 1553">
                  <a:extLst>
                    <a:ext uri="{FF2B5EF4-FFF2-40B4-BE49-F238E27FC236}">
                      <a16:creationId xmlns:a16="http://schemas.microsoft.com/office/drawing/2014/main" id="{2AF1913E-8D32-456A-86B8-4C0825668FB9}"/>
                    </a:ext>
                  </a:extLst>
                </p:cNvPr>
                <p:cNvSpPr>
                  <a:spLocks noChangeArrowheads="1"/>
                </p:cNvSpPr>
                <p:nvPr/>
              </p:nvSpPr>
              <p:spPr bwMode="auto">
                <a:xfrm>
                  <a:off x="3151" y="2638"/>
                  <a:ext cx="6" cy="1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6" name="Group 1554">
                <a:extLst>
                  <a:ext uri="{FF2B5EF4-FFF2-40B4-BE49-F238E27FC236}">
                    <a16:creationId xmlns:a16="http://schemas.microsoft.com/office/drawing/2014/main" id="{2247B599-FE4E-4098-A980-0C1C075B8C4B}"/>
                  </a:ext>
                </a:extLst>
              </p:cNvPr>
              <p:cNvGrpSpPr>
                <a:grpSpLocks/>
              </p:cNvGrpSpPr>
              <p:nvPr/>
            </p:nvGrpSpPr>
            <p:grpSpPr bwMode="auto">
              <a:xfrm>
                <a:off x="5731200" y="3907048"/>
                <a:ext cx="141288" cy="12700"/>
                <a:chOff x="3064" y="2642"/>
                <a:chExt cx="89" cy="8"/>
              </a:xfrm>
            </p:grpSpPr>
            <p:sp>
              <p:nvSpPr>
                <p:cNvPr id="987" name="Rectangle 1555">
                  <a:extLst>
                    <a:ext uri="{FF2B5EF4-FFF2-40B4-BE49-F238E27FC236}">
                      <a16:creationId xmlns:a16="http://schemas.microsoft.com/office/drawing/2014/main" id="{CA45FB26-7FBF-4FAA-86CA-DB4F8DA4970C}"/>
                    </a:ext>
                  </a:extLst>
                </p:cNvPr>
                <p:cNvSpPr>
                  <a:spLocks noChangeArrowheads="1"/>
                </p:cNvSpPr>
                <p:nvPr/>
              </p:nvSpPr>
              <p:spPr bwMode="auto">
                <a:xfrm>
                  <a:off x="3064" y="2642"/>
                  <a:ext cx="89"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88" name="Rectangle 1556">
                  <a:extLst>
                    <a:ext uri="{FF2B5EF4-FFF2-40B4-BE49-F238E27FC236}">
                      <a16:creationId xmlns:a16="http://schemas.microsoft.com/office/drawing/2014/main" id="{727868F4-18F5-4989-A890-77419B7D7741}"/>
                    </a:ext>
                  </a:extLst>
                </p:cNvPr>
                <p:cNvSpPr>
                  <a:spLocks noChangeArrowheads="1"/>
                </p:cNvSpPr>
                <p:nvPr/>
              </p:nvSpPr>
              <p:spPr bwMode="auto">
                <a:xfrm>
                  <a:off x="3064" y="2642"/>
                  <a:ext cx="89"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07" name="Group 1557">
                <a:extLst>
                  <a:ext uri="{FF2B5EF4-FFF2-40B4-BE49-F238E27FC236}">
                    <a16:creationId xmlns:a16="http://schemas.microsoft.com/office/drawing/2014/main" id="{733FC76C-5E1A-4FCD-99F2-DF5D4222517F}"/>
                  </a:ext>
                </a:extLst>
              </p:cNvPr>
              <p:cNvGrpSpPr>
                <a:grpSpLocks/>
              </p:cNvGrpSpPr>
              <p:nvPr/>
            </p:nvGrpSpPr>
            <p:grpSpPr bwMode="auto">
              <a:xfrm>
                <a:off x="5707387" y="3926099"/>
                <a:ext cx="26988" cy="41276"/>
                <a:chOff x="3049" y="2654"/>
                <a:chExt cx="17" cy="26"/>
              </a:xfrm>
            </p:grpSpPr>
            <p:sp>
              <p:nvSpPr>
                <p:cNvPr id="985" name="Rectangle 1558">
                  <a:extLst>
                    <a:ext uri="{FF2B5EF4-FFF2-40B4-BE49-F238E27FC236}">
                      <a16:creationId xmlns:a16="http://schemas.microsoft.com/office/drawing/2014/main" id="{4C5A5ECB-5759-4C56-A860-011939D171B3}"/>
                    </a:ext>
                  </a:extLst>
                </p:cNvPr>
                <p:cNvSpPr>
                  <a:spLocks noChangeArrowheads="1"/>
                </p:cNvSpPr>
                <p:nvPr/>
              </p:nvSpPr>
              <p:spPr bwMode="auto">
                <a:xfrm>
                  <a:off x="3049" y="2654"/>
                  <a:ext cx="17" cy="2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86" name="Rectangle 1559">
                  <a:extLst>
                    <a:ext uri="{FF2B5EF4-FFF2-40B4-BE49-F238E27FC236}">
                      <a16:creationId xmlns:a16="http://schemas.microsoft.com/office/drawing/2014/main" id="{AE4F28B3-9A59-48CC-AEB8-45E2FB680FE8}"/>
                    </a:ext>
                  </a:extLst>
                </p:cNvPr>
                <p:cNvSpPr>
                  <a:spLocks noChangeArrowheads="1"/>
                </p:cNvSpPr>
                <p:nvPr/>
              </p:nvSpPr>
              <p:spPr bwMode="auto">
                <a:xfrm>
                  <a:off x="3049" y="2654"/>
                  <a:ext cx="17" cy="2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308" name="Freeform 1560">
                <a:extLst>
                  <a:ext uri="{FF2B5EF4-FFF2-40B4-BE49-F238E27FC236}">
                    <a16:creationId xmlns:a16="http://schemas.microsoft.com/office/drawing/2014/main" id="{B07CB9BD-4B4D-4B0F-A800-636A593A3F40}"/>
                  </a:ext>
                </a:extLst>
              </p:cNvPr>
              <p:cNvSpPr>
                <a:spLocks/>
              </p:cNvSpPr>
              <p:nvPr/>
            </p:nvSpPr>
            <p:spPr bwMode="auto">
              <a:xfrm>
                <a:off x="5701037" y="3900698"/>
                <a:ext cx="34925" cy="28576"/>
              </a:xfrm>
              <a:custGeom>
                <a:avLst/>
                <a:gdLst>
                  <a:gd name="T0" fmla="*/ 0 w 22"/>
                  <a:gd name="T1" fmla="*/ 18 h 18"/>
                  <a:gd name="T2" fmla="*/ 4 w 22"/>
                  <a:gd name="T3" fmla="*/ 8 h 18"/>
                  <a:gd name="T4" fmla="*/ 17 w 22"/>
                  <a:gd name="T5" fmla="*/ 0 h 18"/>
                  <a:gd name="T6" fmla="*/ 22 w 22"/>
                  <a:gd name="T7" fmla="*/ 18 h 18"/>
                  <a:gd name="T8" fmla="*/ 0 w 22"/>
                  <a:gd name="T9" fmla="*/ 18 h 18"/>
                  <a:gd name="T10" fmla="*/ 0 60000 65536"/>
                  <a:gd name="T11" fmla="*/ 0 60000 65536"/>
                  <a:gd name="T12" fmla="*/ 0 60000 65536"/>
                  <a:gd name="T13" fmla="*/ 0 60000 65536"/>
                  <a:gd name="T14" fmla="*/ 0 60000 65536"/>
                  <a:gd name="T15" fmla="*/ 0 w 22"/>
                  <a:gd name="T16" fmla="*/ 0 h 18"/>
                  <a:gd name="T17" fmla="*/ 22 w 22"/>
                  <a:gd name="T18" fmla="*/ 18 h 18"/>
                </a:gdLst>
                <a:ahLst/>
                <a:cxnLst>
                  <a:cxn ang="T10">
                    <a:pos x="T0" y="T1"/>
                  </a:cxn>
                  <a:cxn ang="T11">
                    <a:pos x="T2" y="T3"/>
                  </a:cxn>
                  <a:cxn ang="T12">
                    <a:pos x="T4" y="T5"/>
                  </a:cxn>
                  <a:cxn ang="T13">
                    <a:pos x="T6" y="T7"/>
                  </a:cxn>
                  <a:cxn ang="T14">
                    <a:pos x="T8" y="T9"/>
                  </a:cxn>
                </a:cxnLst>
                <a:rect l="T15" t="T16" r="T17" b="T18"/>
                <a:pathLst>
                  <a:path w="22" h="18">
                    <a:moveTo>
                      <a:pt x="0" y="18"/>
                    </a:moveTo>
                    <a:lnTo>
                      <a:pt x="4" y="8"/>
                    </a:lnTo>
                    <a:lnTo>
                      <a:pt x="17" y="0"/>
                    </a:lnTo>
                    <a:lnTo>
                      <a:pt x="22" y="18"/>
                    </a:lnTo>
                    <a:lnTo>
                      <a:pt x="0" y="18"/>
                    </a:lnTo>
                    <a:close/>
                  </a:path>
                </a:pathLst>
              </a:custGeom>
              <a:solidFill>
                <a:srgbClr val="FFFFFF"/>
              </a:solidFill>
              <a:ln w="9525">
                <a:noFill/>
                <a:round/>
                <a:headEnd/>
                <a:tailEnd/>
              </a:ln>
            </p:spPr>
            <p:txBody>
              <a:bodyPr/>
              <a:lstStyle/>
              <a:p>
                <a:endParaRPr lang="en-US" sz="1350" dirty="0"/>
              </a:p>
            </p:txBody>
          </p:sp>
          <p:sp>
            <p:nvSpPr>
              <p:cNvPr id="309" name="Freeform 1561">
                <a:extLst>
                  <a:ext uri="{FF2B5EF4-FFF2-40B4-BE49-F238E27FC236}">
                    <a16:creationId xmlns:a16="http://schemas.microsoft.com/office/drawing/2014/main" id="{EE623776-869B-4E8F-AE9D-1B7F813DE8EC}"/>
                  </a:ext>
                </a:extLst>
              </p:cNvPr>
              <p:cNvSpPr>
                <a:spLocks/>
              </p:cNvSpPr>
              <p:nvPr/>
            </p:nvSpPr>
            <p:spPr bwMode="auto">
              <a:xfrm>
                <a:off x="5694687" y="3899111"/>
                <a:ext cx="39688" cy="31751"/>
              </a:xfrm>
              <a:custGeom>
                <a:avLst/>
                <a:gdLst>
                  <a:gd name="T0" fmla="*/ 0 w 25"/>
                  <a:gd name="T1" fmla="*/ 19 h 20"/>
                  <a:gd name="T2" fmla="*/ 8 w 25"/>
                  <a:gd name="T3" fmla="*/ 20 h 20"/>
                  <a:gd name="T4" fmla="*/ 14 w 25"/>
                  <a:gd name="T5" fmla="*/ 10 h 20"/>
                  <a:gd name="T6" fmla="*/ 8 w 25"/>
                  <a:gd name="T7" fmla="*/ 9 h 20"/>
                  <a:gd name="T8" fmla="*/ 12 w 25"/>
                  <a:gd name="T9" fmla="*/ 10 h 20"/>
                  <a:gd name="T10" fmla="*/ 12 w 25"/>
                  <a:gd name="T11" fmla="*/ 11 h 20"/>
                  <a:gd name="T12" fmla="*/ 25 w 25"/>
                  <a:gd name="T13" fmla="*/ 3 h 20"/>
                  <a:gd name="T14" fmla="*/ 19 w 25"/>
                  <a:gd name="T15" fmla="*/ 0 h 20"/>
                  <a:gd name="T16" fmla="*/ 7 w 25"/>
                  <a:gd name="T17" fmla="*/ 6 h 20"/>
                  <a:gd name="T18" fmla="*/ 5 w 25"/>
                  <a:gd name="T19" fmla="*/ 8 h 20"/>
                  <a:gd name="T20" fmla="*/ 5 w 25"/>
                  <a:gd name="T21" fmla="*/ 9 h 20"/>
                  <a:gd name="T22" fmla="*/ 0 w 25"/>
                  <a:gd name="T23" fmla="*/ 19 h 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20"/>
                  <a:gd name="T38" fmla="*/ 25 w 25"/>
                  <a:gd name="T39" fmla="*/ 20 h 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20">
                    <a:moveTo>
                      <a:pt x="0" y="19"/>
                    </a:moveTo>
                    <a:lnTo>
                      <a:pt x="8" y="20"/>
                    </a:lnTo>
                    <a:lnTo>
                      <a:pt x="14" y="10"/>
                    </a:lnTo>
                    <a:lnTo>
                      <a:pt x="8" y="9"/>
                    </a:lnTo>
                    <a:lnTo>
                      <a:pt x="12" y="10"/>
                    </a:lnTo>
                    <a:lnTo>
                      <a:pt x="12" y="11"/>
                    </a:lnTo>
                    <a:lnTo>
                      <a:pt x="25" y="3"/>
                    </a:lnTo>
                    <a:lnTo>
                      <a:pt x="19" y="0"/>
                    </a:lnTo>
                    <a:lnTo>
                      <a:pt x="7" y="6"/>
                    </a:lnTo>
                    <a:lnTo>
                      <a:pt x="5" y="8"/>
                    </a:lnTo>
                    <a:lnTo>
                      <a:pt x="5" y="9"/>
                    </a:lnTo>
                    <a:lnTo>
                      <a:pt x="0" y="19"/>
                    </a:lnTo>
                    <a:close/>
                  </a:path>
                </a:pathLst>
              </a:custGeom>
              <a:solidFill>
                <a:srgbClr val="000000"/>
              </a:solidFill>
              <a:ln w="9525">
                <a:noFill/>
                <a:round/>
                <a:headEnd/>
                <a:tailEnd/>
              </a:ln>
            </p:spPr>
            <p:txBody>
              <a:bodyPr/>
              <a:lstStyle/>
              <a:p>
                <a:endParaRPr lang="en-US" sz="1350" dirty="0"/>
              </a:p>
            </p:txBody>
          </p:sp>
          <p:sp>
            <p:nvSpPr>
              <p:cNvPr id="310" name="Freeform 1562">
                <a:extLst>
                  <a:ext uri="{FF2B5EF4-FFF2-40B4-BE49-F238E27FC236}">
                    <a16:creationId xmlns:a16="http://schemas.microsoft.com/office/drawing/2014/main" id="{E622189A-C62A-4860-BFC5-54FDEF1B567C}"/>
                  </a:ext>
                </a:extLst>
              </p:cNvPr>
              <p:cNvSpPr>
                <a:spLocks/>
              </p:cNvSpPr>
              <p:nvPr/>
            </p:nvSpPr>
            <p:spPr bwMode="auto">
              <a:xfrm>
                <a:off x="5728024" y="3913398"/>
                <a:ext cx="7938" cy="12700"/>
              </a:xfrm>
              <a:custGeom>
                <a:avLst/>
                <a:gdLst>
                  <a:gd name="T0" fmla="*/ 0 w 5"/>
                  <a:gd name="T1" fmla="*/ 8 h 8"/>
                  <a:gd name="T2" fmla="*/ 0 w 5"/>
                  <a:gd name="T3" fmla="*/ 0 h 8"/>
                  <a:gd name="T4" fmla="*/ 5 w 5"/>
                  <a:gd name="T5" fmla="*/ 8 h 8"/>
                  <a:gd name="T6" fmla="*/ 0 w 5"/>
                  <a:gd name="T7" fmla="*/ 8 h 8"/>
                  <a:gd name="T8" fmla="*/ 0 60000 65536"/>
                  <a:gd name="T9" fmla="*/ 0 60000 65536"/>
                  <a:gd name="T10" fmla="*/ 0 60000 65536"/>
                  <a:gd name="T11" fmla="*/ 0 60000 65536"/>
                  <a:gd name="T12" fmla="*/ 0 w 5"/>
                  <a:gd name="T13" fmla="*/ 0 h 8"/>
                  <a:gd name="T14" fmla="*/ 5 w 5"/>
                  <a:gd name="T15" fmla="*/ 8 h 8"/>
                </a:gdLst>
                <a:ahLst/>
                <a:cxnLst>
                  <a:cxn ang="T8">
                    <a:pos x="T0" y="T1"/>
                  </a:cxn>
                  <a:cxn ang="T9">
                    <a:pos x="T2" y="T3"/>
                  </a:cxn>
                  <a:cxn ang="T10">
                    <a:pos x="T4" y="T5"/>
                  </a:cxn>
                  <a:cxn ang="T11">
                    <a:pos x="T6" y="T7"/>
                  </a:cxn>
                </a:cxnLst>
                <a:rect l="T12" t="T13" r="T14" b="T15"/>
                <a:pathLst>
                  <a:path w="5" h="8">
                    <a:moveTo>
                      <a:pt x="0" y="8"/>
                    </a:moveTo>
                    <a:lnTo>
                      <a:pt x="0" y="0"/>
                    </a:lnTo>
                    <a:lnTo>
                      <a:pt x="5" y="8"/>
                    </a:lnTo>
                    <a:lnTo>
                      <a:pt x="0" y="8"/>
                    </a:lnTo>
                    <a:close/>
                  </a:path>
                </a:pathLst>
              </a:custGeom>
              <a:solidFill>
                <a:srgbClr val="FFFFFF"/>
              </a:solidFill>
              <a:ln w="9525">
                <a:noFill/>
                <a:round/>
                <a:headEnd/>
                <a:tailEnd/>
              </a:ln>
            </p:spPr>
            <p:txBody>
              <a:bodyPr/>
              <a:lstStyle/>
              <a:p>
                <a:endParaRPr lang="en-US" sz="1350" dirty="0"/>
              </a:p>
            </p:txBody>
          </p:sp>
          <p:sp>
            <p:nvSpPr>
              <p:cNvPr id="311" name="Freeform 1563">
                <a:extLst>
                  <a:ext uri="{FF2B5EF4-FFF2-40B4-BE49-F238E27FC236}">
                    <a16:creationId xmlns:a16="http://schemas.microsoft.com/office/drawing/2014/main" id="{9194882E-02B8-48F4-B9FD-D1907DD2915F}"/>
                  </a:ext>
                </a:extLst>
              </p:cNvPr>
              <p:cNvSpPr>
                <a:spLocks/>
              </p:cNvSpPr>
              <p:nvPr/>
            </p:nvSpPr>
            <p:spPr bwMode="auto">
              <a:xfrm>
                <a:off x="5721674" y="3913398"/>
                <a:ext cx="17463" cy="14288"/>
              </a:xfrm>
              <a:custGeom>
                <a:avLst/>
                <a:gdLst>
                  <a:gd name="T0" fmla="*/ 0 w 11"/>
                  <a:gd name="T1" fmla="*/ 8 h 9"/>
                  <a:gd name="T2" fmla="*/ 9 w 11"/>
                  <a:gd name="T3" fmla="*/ 9 h 9"/>
                  <a:gd name="T4" fmla="*/ 11 w 11"/>
                  <a:gd name="T5" fmla="*/ 1 h 9"/>
                  <a:gd name="T6" fmla="*/ 2 w 11"/>
                  <a:gd name="T7" fmla="*/ 0 h 9"/>
                  <a:gd name="T8" fmla="*/ 0 w 11"/>
                  <a:gd name="T9" fmla="*/ 8 h 9"/>
                  <a:gd name="T10" fmla="*/ 0 60000 65536"/>
                  <a:gd name="T11" fmla="*/ 0 60000 65536"/>
                  <a:gd name="T12" fmla="*/ 0 60000 65536"/>
                  <a:gd name="T13" fmla="*/ 0 60000 65536"/>
                  <a:gd name="T14" fmla="*/ 0 60000 65536"/>
                  <a:gd name="T15" fmla="*/ 0 w 11"/>
                  <a:gd name="T16" fmla="*/ 0 h 9"/>
                  <a:gd name="T17" fmla="*/ 11 w 11"/>
                  <a:gd name="T18" fmla="*/ 9 h 9"/>
                </a:gdLst>
                <a:ahLst/>
                <a:cxnLst>
                  <a:cxn ang="T10">
                    <a:pos x="T0" y="T1"/>
                  </a:cxn>
                  <a:cxn ang="T11">
                    <a:pos x="T2" y="T3"/>
                  </a:cxn>
                  <a:cxn ang="T12">
                    <a:pos x="T4" y="T5"/>
                  </a:cxn>
                  <a:cxn ang="T13">
                    <a:pos x="T6" y="T7"/>
                  </a:cxn>
                  <a:cxn ang="T14">
                    <a:pos x="T8" y="T9"/>
                  </a:cxn>
                </a:cxnLst>
                <a:rect l="T15" t="T16" r="T17" b="T18"/>
                <a:pathLst>
                  <a:path w="11" h="9">
                    <a:moveTo>
                      <a:pt x="0" y="8"/>
                    </a:moveTo>
                    <a:lnTo>
                      <a:pt x="9" y="9"/>
                    </a:lnTo>
                    <a:lnTo>
                      <a:pt x="11" y="1"/>
                    </a:lnTo>
                    <a:lnTo>
                      <a:pt x="2" y="0"/>
                    </a:lnTo>
                    <a:lnTo>
                      <a:pt x="0" y="8"/>
                    </a:lnTo>
                    <a:close/>
                  </a:path>
                </a:pathLst>
              </a:custGeom>
              <a:solidFill>
                <a:srgbClr val="000000"/>
              </a:solidFill>
              <a:ln w="9525">
                <a:noFill/>
                <a:round/>
                <a:headEnd/>
                <a:tailEnd/>
              </a:ln>
            </p:spPr>
            <p:txBody>
              <a:bodyPr/>
              <a:lstStyle/>
              <a:p>
                <a:endParaRPr lang="en-US" sz="1350" dirty="0"/>
              </a:p>
            </p:txBody>
          </p:sp>
          <p:grpSp>
            <p:nvGrpSpPr>
              <p:cNvPr id="312" name="Group 1564">
                <a:extLst>
                  <a:ext uri="{FF2B5EF4-FFF2-40B4-BE49-F238E27FC236}">
                    <a16:creationId xmlns:a16="http://schemas.microsoft.com/office/drawing/2014/main" id="{A7168992-5495-4DCB-870B-DF0E04BBE0D9}"/>
                  </a:ext>
                </a:extLst>
              </p:cNvPr>
              <p:cNvGrpSpPr>
                <a:grpSpLocks/>
              </p:cNvGrpSpPr>
              <p:nvPr/>
            </p:nvGrpSpPr>
            <p:grpSpPr bwMode="auto">
              <a:xfrm>
                <a:off x="5707387" y="3926099"/>
                <a:ext cx="26988" cy="6350"/>
                <a:chOff x="3049" y="2654"/>
                <a:chExt cx="17" cy="4"/>
              </a:xfrm>
            </p:grpSpPr>
            <p:sp>
              <p:nvSpPr>
                <p:cNvPr id="983" name="Rectangle 1565">
                  <a:extLst>
                    <a:ext uri="{FF2B5EF4-FFF2-40B4-BE49-F238E27FC236}">
                      <a16:creationId xmlns:a16="http://schemas.microsoft.com/office/drawing/2014/main" id="{E2842766-B302-44FD-8595-C1B826AA48B5}"/>
                    </a:ext>
                  </a:extLst>
                </p:cNvPr>
                <p:cNvSpPr>
                  <a:spLocks noChangeArrowheads="1"/>
                </p:cNvSpPr>
                <p:nvPr/>
              </p:nvSpPr>
              <p:spPr bwMode="auto">
                <a:xfrm>
                  <a:off x="3049" y="2654"/>
                  <a:ext cx="17" cy="4"/>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84" name="Rectangle 1566">
                  <a:extLst>
                    <a:ext uri="{FF2B5EF4-FFF2-40B4-BE49-F238E27FC236}">
                      <a16:creationId xmlns:a16="http://schemas.microsoft.com/office/drawing/2014/main" id="{7144FB1C-F377-421D-94D9-DEDF49E125E9}"/>
                    </a:ext>
                  </a:extLst>
                </p:cNvPr>
                <p:cNvSpPr>
                  <a:spLocks noChangeArrowheads="1"/>
                </p:cNvSpPr>
                <p:nvPr/>
              </p:nvSpPr>
              <p:spPr bwMode="auto">
                <a:xfrm>
                  <a:off x="3049" y="2654"/>
                  <a:ext cx="17" cy="4"/>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13" name="Group 1567">
                <a:extLst>
                  <a:ext uri="{FF2B5EF4-FFF2-40B4-BE49-F238E27FC236}">
                    <a16:creationId xmlns:a16="http://schemas.microsoft.com/office/drawing/2014/main" id="{D9525943-CAE3-4015-8DAB-88DE3145F0E0}"/>
                  </a:ext>
                </a:extLst>
              </p:cNvPr>
              <p:cNvGrpSpPr>
                <a:grpSpLocks/>
              </p:cNvGrpSpPr>
              <p:nvPr/>
            </p:nvGrpSpPr>
            <p:grpSpPr bwMode="auto">
              <a:xfrm>
                <a:off x="5731200" y="3907048"/>
                <a:ext cx="15875" cy="12700"/>
                <a:chOff x="3064" y="2642"/>
                <a:chExt cx="10" cy="8"/>
              </a:xfrm>
            </p:grpSpPr>
            <p:sp>
              <p:nvSpPr>
                <p:cNvPr id="981" name="Rectangle 1568">
                  <a:extLst>
                    <a:ext uri="{FF2B5EF4-FFF2-40B4-BE49-F238E27FC236}">
                      <a16:creationId xmlns:a16="http://schemas.microsoft.com/office/drawing/2014/main" id="{67586DB7-EC1D-4260-81D7-D10326BFC798}"/>
                    </a:ext>
                  </a:extLst>
                </p:cNvPr>
                <p:cNvSpPr>
                  <a:spLocks noChangeArrowheads="1"/>
                </p:cNvSpPr>
                <p:nvPr/>
              </p:nvSpPr>
              <p:spPr bwMode="auto">
                <a:xfrm>
                  <a:off x="3064" y="2642"/>
                  <a:ext cx="10"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82" name="Rectangle 1569">
                  <a:extLst>
                    <a:ext uri="{FF2B5EF4-FFF2-40B4-BE49-F238E27FC236}">
                      <a16:creationId xmlns:a16="http://schemas.microsoft.com/office/drawing/2014/main" id="{ADDB5DD1-7335-49E9-9EDB-984DD48EED0A}"/>
                    </a:ext>
                  </a:extLst>
                </p:cNvPr>
                <p:cNvSpPr>
                  <a:spLocks noChangeArrowheads="1"/>
                </p:cNvSpPr>
                <p:nvPr/>
              </p:nvSpPr>
              <p:spPr bwMode="auto">
                <a:xfrm>
                  <a:off x="3064" y="2642"/>
                  <a:ext cx="10"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14" name="Group 1570">
                <a:extLst>
                  <a:ext uri="{FF2B5EF4-FFF2-40B4-BE49-F238E27FC236}">
                    <a16:creationId xmlns:a16="http://schemas.microsoft.com/office/drawing/2014/main" id="{D2693E77-3C3F-4A45-9718-BAD4E60F4229}"/>
                  </a:ext>
                </a:extLst>
              </p:cNvPr>
              <p:cNvGrpSpPr>
                <a:grpSpLocks/>
              </p:cNvGrpSpPr>
              <p:nvPr/>
            </p:nvGrpSpPr>
            <p:grpSpPr bwMode="auto">
              <a:xfrm>
                <a:off x="6015362" y="3816558"/>
                <a:ext cx="30162" cy="19051"/>
                <a:chOff x="3243" y="2585"/>
                <a:chExt cx="19" cy="12"/>
              </a:xfrm>
            </p:grpSpPr>
            <p:sp>
              <p:nvSpPr>
                <p:cNvPr id="979" name="Oval 1571">
                  <a:extLst>
                    <a:ext uri="{FF2B5EF4-FFF2-40B4-BE49-F238E27FC236}">
                      <a16:creationId xmlns:a16="http://schemas.microsoft.com/office/drawing/2014/main" id="{CA2FDBC5-EB93-49EE-93D4-2E90CC09A87B}"/>
                    </a:ext>
                  </a:extLst>
                </p:cNvPr>
                <p:cNvSpPr>
                  <a:spLocks noChangeArrowheads="1"/>
                </p:cNvSpPr>
                <p:nvPr/>
              </p:nvSpPr>
              <p:spPr bwMode="auto">
                <a:xfrm>
                  <a:off x="3243" y="2585"/>
                  <a:ext cx="19" cy="12"/>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980" name="Oval 1572">
                  <a:extLst>
                    <a:ext uri="{FF2B5EF4-FFF2-40B4-BE49-F238E27FC236}">
                      <a16:creationId xmlns:a16="http://schemas.microsoft.com/office/drawing/2014/main" id="{C833522E-8CA1-4165-BEFA-A7080BB56B7C}"/>
                    </a:ext>
                  </a:extLst>
                </p:cNvPr>
                <p:cNvSpPr>
                  <a:spLocks noChangeArrowheads="1"/>
                </p:cNvSpPr>
                <p:nvPr/>
              </p:nvSpPr>
              <p:spPr bwMode="auto">
                <a:xfrm>
                  <a:off x="3243" y="2585"/>
                  <a:ext cx="19" cy="12"/>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315" name="Group 1573">
                <a:extLst>
                  <a:ext uri="{FF2B5EF4-FFF2-40B4-BE49-F238E27FC236}">
                    <a16:creationId xmlns:a16="http://schemas.microsoft.com/office/drawing/2014/main" id="{87979FC5-DB0C-4163-A5F3-D2552D87FB2F}"/>
                  </a:ext>
                </a:extLst>
              </p:cNvPr>
              <p:cNvGrpSpPr>
                <a:grpSpLocks/>
              </p:cNvGrpSpPr>
              <p:nvPr/>
            </p:nvGrpSpPr>
            <p:grpSpPr bwMode="auto">
              <a:xfrm>
                <a:off x="6009012" y="3808620"/>
                <a:ext cx="36513" cy="46039"/>
                <a:chOff x="3239" y="2580"/>
                <a:chExt cx="23" cy="29"/>
              </a:xfrm>
            </p:grpSpPr>
            <p:sp>
              <p:nvSpPr>
                <p:cNvPr id="977" name="Rectangle 1574">
                  <a:extLst>
                    <a:ext uri="{FF2B5EF4-FFF2-40B4-BE49-F238E27FC236}">
                      <a16:creationId xmlns:a16="http://schemas.microsoft.com/office/drawing/2014/main" id="{79AAA343-B82C-4562-AACF-C6098D70ACA0}"/>
                    </a:ext>
                  </a:extLst>
                </p:cNvPr>
                <p:cNvSpPr>
                  <a:spLocks noChangeArrowheads="1"/>
                </p:cNvSpPr>
                <p:nvPr/>
              </p:nvSpPr>
              <p:spPr bwMode="auto">
                <a:xfrm>
                  <a:off x="3239" y="2580"/>
                  <a:ext cx="23" cy="2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78" name="Rectangle 1575">
                  <a:extLst>
                    <a:ext uri="{FF2B5EF4-FFF2-40B4-BE49-F238E27FC236}">
                      <a16:creationId xmlns:a16="http://schemas.microsoft.com/office/drawing/2014/main" id="{86846792-7F47-4FBD-B500-34D62CB699D4}"/>
                    </a:ext>
                  </a:extLst>
                </p:cNvPr>
                <p:cNvSpPr>
                  <a:spLocks noChangeArrowheads="1"/>
                </p:cNvSpPr>
                <p:nvPr/>
              </p:nvSpPr>
              <p:spPr bwMode="auto">
                <a:xfrm>
                  <a:off x="3239" y="2580"/>
                  <a:ext cx="23" cy="2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16" name="Group 1576">
                <a:extLst>
                  <a:ext uri="{FF2B5EF4-FFF2-40B4-BE49-F238E27FC236}">
                    <a16:creationId xmlns:a16="http://schemas.microsoft.com/office/drawing/2014/main" id="{3B03B48D-1733-4D86-8662-C685B893027F}"/>
                  </a:ext>
                </a:extLst>
              </p:cNvPr>
              <p:cNvGrpSpPr>
                <a:grpSpLocks/>
              </p:cNvGrpSpPr>
              <p:nvPr/>
            </p:nvGrpSpPr>
            <p:grpSpPr bwMode="auto">
              <a:xfrm>
                <a:off x="5758187" y="3827671"/>
                <a:ext cx="188913" cy="7938"/>
                <a:chOff x="3081" y="2592"/>
                <a:chExt cx="119" cy="5"/>
              </a:xfrm>
            </p:grpSpPr>
            <p:sp>
              <p:nvSpPr>
                <p:cNvPr id="975" name="Rectangle 1577">
                  <a:extLst>
                    <a:ext uri="{FF2B5EF4-FFF2-40B4-BE49-F238E27FC236}">
                      <a16:creationId xmlns:a16="http://schemas.microsoft.com/office/drawing/2014/main" id="{6A6CDE44-C89E-44DB-913A-563B44DD02D4}"/>
                    </a:ext>
                  </a:extLst>
                </p:cNvPr>
                <p:cNvSpPr>
                  <a:spLocks noChangeArrowheads="1"/>
                </p:cNvSpPr>
                <p:nvPr/>
              </p:nvSpPr>
              <p:spPr bwMode="auto">
                <a:xfrm>
                  <a:off x="3081" y="2592"/>
                  <a:ext cx="119" cy="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76" name="Rectangle 1578">
                  <a:extLst>
                    <a:ext uri="{FF2B5EF4-FFF2-40B4-BE49-F238E27FC236}">
                      <a16:creationId xmlns:a16="http://schemas.microsoft.com/office/drawing/2014/main" id="{F080367F-7ADF-4F0E-AC3E-38EA8EF6C52C}"/>
                    </a:ext>
                  </a:extLst>
                </p:cNvPr>
                <p:cNvSpPr>
                  <a:spLocks noChangeArrowheads="1"/>
                </p:cNvSpPr>
                <p:nvPr/>
              </p:nvSpPr>
              <p:spPr bwMode="auto">
                <a:xfrm>
                  <a:off x="3081" y="2592"/>
                  <a:ext cx="119" cy="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17" name="Group 1579">
                <a:extLst>
                  <a:ext uri="{FF2B5EF4-FFF2-40B4-BE49-F238E27FC236}">
                    <a16:creationId xmlns:a16="http://schemas.microsoft.com/office/drawing/2014/main" id="{0D142F30-5BD2-4B87-BD3F-834FA578C4E0}"/>
                  </a:ext>
                </a:extLst>
              </p:cNvPr>
              <p:cNvGrpSpPr>
                <a:grpSpLocks/>
              </p:cNvGrpSpPr>
              <p:nvPr/>
            </p:nvGrpSpPr>
            <p:grpSpPr bwMode="auto">
              <a:xfrm>
                <a:off x="5750249" y="3832434"/>
                <a:ext cx="17463" cy="76202"/>
                <a:chOff x="3076" y="2595"/>
                <a:chExt cx="11" cy="48"/>
              </a:xfrm>
            </p:grpSpPr>
            <p:sp>
              <p:nvSpPr>
                <p:cNvPr id="973" name="Rectangle 1580">
                  <a:extLst>
                    <a:ext uri="{FF2B5EF4-FFF2-40B4-BE49-F238E27FC236}">
                      <a16:creationId xmlns:a16="http://schemas.microsoft.com/office/drawing/2014/main" id="{3A835753-B9D7-48E9-839C-6B2996DC2001}"/>
                    </a:ext>
                  </a:extLst>
                </p:cNvPr>
                <p:cNvSpPr>
                  <a:spLocks noChangeArrowheads="1"/>
                </p:cNvSpPr>
                <p:nvPr/>
              </p:nvSpPr>
              <p:spPr bwMode="auto">
                <a:xfrm>
                  <a:off x="3076" y="2595"/>
                  <a:ext cx="11" cy="4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74" name="Rectangle 1581">
                  <a:extLst>
                    <a:ext uri="{FF2B5EF4-FFF2-40B4-BE49-F238E27FC236}">
                      <a16:creationId xmlns:a16="http://schemas.microsoft.com/office/drawing/2014/main" id="{F90DE4FE-056C-408F-B821-56A91CE46317}"/>
                    </a:ext>
                  </a:extLst>
                </p:cNvPr>
                <p:cNvSpPr>
                  <a:spLocks noChangeArrowheads="1"/>
                </p:cNvSpPr>
                <p:nvPr/>
              </p:nvSpPr>
              <p:spPr bwMode="auto">
                <a:xfrm>
                  <a:off x="3076" y="2595"/>
                  <a:ext cx="11" cy="4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318" name="Freeform 1582">
                <a:extLst>
                  <a:ext uri="{FF2B5EF4-FFF2-40B4-BE49-F238E27FC236}">
                    <a16:creationId xmlns:a16="http://schemas.microsoft.com/office/drawing/2014/main" id="{0F41FF07-E73D-44A9-80FF-EF032D77CC99}"/>
                  </a:ext>
                </a:extLst>
              </p:cNvPr>
              <p:cNvSpPr>
                <a:spLocks/>
              </p:cNvSpPr>
              <p:nvPr/>
            </p:nvSpPr>
            <p:spPr bwMode="auto">
              <a:xfrm>
                <a:off x="5750249" y="3822908"/>
                <a:ext cx="14288" cy="14288"/>
              </a:xfrm>
              <a:custGeom>
                <a:avLst/>
                <a:gdLst>
                  <a:gd name="T0" fmla="*/ 0 w 9"/>
                  <a:gd name="T1" fmla="*/ 9 h 9"/>
                  <a:gd name="T2" fmla="*/ 3 w 9"/>
                  <a:gd name="T3" fmla="*/ 3 h 9"/>
                  <a:gd name="T4" fmla="*/ 9 w 9"/>
                  <a:gd name="T5" fmla="*/ 0 h 9"/>
                  <a:gd name="T6" fmla="*/ 9 w 9"/>
                  <a:gd name="T7" fmla="*/ 9 h 9"/>
                  <a:gd name="T8" fmla="*/ 0 w 9"/>
                  <a:gd name="T9" fmla="*/ 9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0" y="9"/>
                    </a:moveTo>
                    <a:lnTo>
                      <a:pt x="3" y="3"/>
                    </a:lnTo>
                    <a:lnTo>
                      <a:pt x="9" y="0"/>
                    </a:lnTo>
                    <a:lnTo>
                      <a:pt x="9" y="9"/>
                    </a:lnTo>
                    <a:lnTo>
                      <a:pt x="0" y="9"/>
                    </a:lnTo>
                    <a:close/>
                  </a:path>
                </a:pathLst>
              </a:custGeom>
              <a:solidFill>
                <a:srgbClr val="FFFFFF"/>
              </a:solidFill>
              <a:ln w="9525">
                <a:noFill/>
                <a:round/>
                <a:headEnd/>
                <a:tailEnd/>
              </a:ln>
            </p:spPr>
            <p:txBody>
              <a:bodyPr/>
              <a:lstStyle/>
              <a:p>
                <a:endParaRPr lang="en-US" sz="1350" dirty="0"/>
              </a:p>
            </p:txBody>
          </p:sp>
          <p:sp>
            <p:nvSpPr>
              <p:cNvPr id="319" name="Freeform 1583">
                <a:extLst>
                  <a:ext uri="{FF2B5EF4-FFF2-40B4-BE49-F238E27FC236}">
                    <a16:creationId xmlns:a16="http://schemas.microsoft.com/office/drawing/2014/main" id="{F146417F-C5F3-4AD9-8D05-654AFB438F22}"/>
                  </a:ext>
                </a:extLst>
              </p:cNvPr>
              <p:cNvSpPr>
                <a:spLocks/>
              </p:cNvSpPr>
              <p:nvPr/>
            </p:nvSpPr>
            <p:spPr bwMode="auto">
              <a:xfrm>
                <a:off x="5743899" y="3819733"/>
                <a:ext cx="25400" cy="17464"/>
              </a:xfrm>
              <a:custGeom>
                <a:avLst/>
                <a:gdLst>
                  <a:gd name="T0" fmla="*/ 0 w 16"/>
                  <a:gd name="T1" fmla="*/ 10 h 11"/>
                  <a:gd name="T2" fmla="*/ 9 w 16"/>
                  <a:gd name="T3" fmla="*/ 11 h 11"/>
                  <a:gd name="T4" fmla="*/ 13 w 16"/>
                  <a:gd name="T5" fmla="*/ 6 h 11"/>
                  <a:gd name="T6" fmla="*/ 7 w 16"/>
                  <a:gd name="T7" fmla="*/ 5 h 11"/>
                  <a:gd name="T8" fmla="*/ 11 w 16"/>
                  <a:gd name="T9" fmla="*/ 6 h 11"/>
                  <a:gd name="T10" fmla="*/ 11 w 16"/>
                  <a:gd name="T11" fmla="*/ 8 h 11"/>
                  <a:gd name="T12" fmla="*/ 16 w 16"/>
                  <a:gd name="T13" fmla="*/ 5 h 11"/>
                  <a:gd name="T14" fmla="*/ 11 w 16"/>
                  <a:gd name="T15" fmla="*/ 0 h 11"/>
                  <a:gd name="T16" fmla="*/ 6 w 16"/>
                  <a:gd name="T17" fmla="*/ 3 h 11"/>
                  <a:gd name="T18" fmla="*/ 4 w 16"/>
                  <a:gd name="T19" fmla="*/ 5 h 11"/>
                  <a:gd name="T20" fmla="*/ 0 w 16"/>
                  <a:gd name="T21" fmla="*/ 10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1"/>
                  <a:gd name="T35" fmla="*/ 16 w 16"/>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1">
                    <a:moveTo>
                      <a:pt x="0" y="10"/>
                    </a:moveTo>
                    <a:lnTo>
                      <a:pt x="9" y="11"/>
                    </a:lnTo>
                    <a:lnTo>
                      <a:pt x="13" y="6"/>
                    </a:lnTo>
                    <a:lnTo>
                      <a:pt x="7" y="5"/>
                    </a:lnTo>
                    <a:lnTo>
                      <a:pt x="11" y="6"/>
                    </a:lnTo>
                    <a:lnTo>
                      <a:pt x="11" y="8"/>
                    </a:lnTo>
                    <a:lnTo>
                      <a:pt x="16" y="5"/>
                    </a:lnTo>
                    <a:lnTo>
                      <a:pt x="11" y="0"/>
                    </a:lnTo>
                    <a:lnTo>
                      <a:pt x="6" y="3"/>
                    </a:lnTo>
                    <a:lnTo>
                      <a:pt x="4" y="5"/>
                    </a:lnTo>
                    <a:lnTo>
                      <a:pt x="0" y="10"/>
                    </a:lnTo>
                    <a:close/>
                  </a:path>
                </a:pathLst>
              </a:custGeom>
              <a:solidFill>
                <a:srgbClr val="000000"/>
              </a:solidFill>
              <a:ln w="9525">
                <a:noFill/>
                <a:round/>
                <a:headEnd/>
                <a:tailEnd/>
              </a:ln>
            </p:spPr>
            <p:txBody>
              <a:bodyPr/>
              <a:lstStyle/>
              <a:p>
                <a:endParaRPr lang="en-US" sz="1350" dirty="0"/>
              </a:p>
            </p:txBody>
          </p:sp>
          <p:sp>
            <p:nvSpPr>
              <p:cNvPr id="320" name="Freeform 1584">
                <a:extLst>
                  <a:ext uri="{FF2B5EF4-FFF2-40B4-BE49-F238E27FC236}">
                    <a16:creationId xmlns:a16="http://schemas.microsoft.com/office/drawing/2014/main" id="{221BBD3E-3933-409F-B44E-6EE7DA726EBA}"/>
                  </a:ext>
                </a:extLst>
              </p:cNvPr>
              <p:cNvSpPr>
                <a:spLocks/>
              </p:cNvSpPr>
              <p:nvPr/>
            </p:nvSpPr>
            <p:spPr bwMode="auto">
              <a:xfrm>
                <a:off x="5750249" y="3822908"/>
                <a:ext cx="19050" cy="25401"/>
              </a:xfrm>
              <a:custGeom>
                <a:avLst/>
                <a:gdLst>
                  <a:gd name="T0" fmla="*/ 0 w 12"/>
                  <a:gd name="T1" fmla="*/ 16 h 16"/>
                  <a:gd name="T2" fmla="*/ 3 w 12"/>
                  <a:gd name="T3" fmla="*/ 6 h 16"/>
                  <a:gd name="T4" fmla="*/ 9 w 12"/>
                  <a:gd name="T5" fmla="*/ 3 h 16"/>
                  <a:gd name="T6" fmla="*/ 12 w 12"/>
                  <a:gd name="T7" fmla="*/ 0 h 16"/>
                  <a:gd name="T8" fmla="*/ 12 w 12"/>
                  <a:gd name="T9" fmla="*/ 16 h 16"/>
                  <a:gd name="T10" fmla="*/ 0 w 12"/>
                  <a:gd name="T11" fmla="*/ 16 h 16"/>
                  <a:gd name="T12" fmla="*/ 0 60000 65536"/>
                  <a:gd name="T13" fmla="*/ 0 60000 65536"/>
                  <a:gd name="T14" fmla="*/ 0 60000 65536"/>
                  <a:gd name="T15" fmla="*/ 0 60000 65536"/>
                  <a:gd name="T16" fmla="*/ 0 60000 65536"/>
                  <a:gd name="T17" fmla="*/ 0 60000 65536"/>
                  <a:gd name="T18" fmla="*/ 0 w 12"/>
                  <a:gd name="T19" fmla="*/ 0 h 16"/>
                  <a:gd name="T20" fmla="*/ 12 w 12"/>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2" h="16">
                    <a:moveTo>
                      <a:pt x="0" y="16"/>
                    </a:moveTo>
                    <a:lnTo>
                      <a:pt x="3" y="6"/>
                    </a:lnTo>
                    <a:lnTo>
                      <a:pt x="9" y="3"/>
                    </a:lnTo>
                    <a:lnTo>
                      <a:pt x="12" y="0"/>
                    </a:lnTo>
                    <a:lnTo>
                      <a:pt x="12" y="16"/>
                    </a:lnTo>
                    <a:lnTo>
                      <a:pt x="0" y="16"/>
                    </a:lnTo>
                    <a:close/>
                  </a:path>
                </a:pathLst>
              </a:custGeom>
              <a:solidFill>
                <a:srgbClr val="FFFFFF"/>
              </a:solidFill>
              <a:ln w="9525">
                <a:noFill/>
                <a:round/>
                <a:headEnd/>
                <a:tailEnd/>
              </a:ln>
            </p:spPr>
            <p:txBody>
              <a:bodyPr/>
              <a:lstStyle/>
              <a:p>
                <a:endParaRPr lang="en-US" sz="1350" dirty="0"/>
              </a:p>
            </p:txBody>
          </p:sp>
          <p:sp>
            <p:nvSpPr>
              <p:cNvPr id="321" name="Freeform 1585">
                <a:extLst>
                  <a:ext uri="{FF2B5EF4-FFF2-40B4-BE49-F238E27FC236}">
                    <a16:creationId xmlns:a16="http://schemas.microsoft.com/office/drawing/2014/main" id="{54D6C538-A25F-430D-8730-11908EDA5A56}"/>
                  </a:ext>
                </a:extLst>
              </p:cNvPr>
              <p:cNvSpPr>
                <a:spLocks/>
              </p:cNvSpPr>
              <p:nvPr/>
            </p:nvSpPr>
            <p:spPr bwMode="auto">
              <a:xfrm>
                <a:off x="5743899" y="3822908"/>
                <a:ext cx="31750" cy="26989"/>
              </a:xfrm>
              <a:custGeom>
                <a:avLst/>
                <a:gdLst>
                  <a:gd name="T0" fmla="*/ 0 w 20"/>
                  <a:gd name="T1" fmla="*/ 16 h 17"/>
                  <a:gd name="T2" fmla="*/ 9 w 20"/>
                  <a:gd name="T3" fmla="*/ 17 h 17"/>
                  <a:gd name="T4" fmla="*/ 13 w 20"/>
                  <a:gd name="T5" fmla="*/ 6 h 17"/>
                  <a:gd name="T6" fmla="*/ 7 w 20"/>
                  <a:gd name="T7" fmla="*/ 6 h 17"/>
                  <a:gd name="T8" fmla="*/ 9 w 20"/>
                  <a:gd name="T9" fmla="*/ 8 h 17"/>
                  <a:gd name="T10" fmla="*/ 11 w 20"/>
                  <a:gd name="T11" fmla="*/ 6 h 17"/>
                  <a:gd name="T12" fmla="*/ 11 w 20"/>
                  <a:gd name="T13" fmla="*/ 6 h 17"/>
                  <a:gd name="T14" fmla="*/ 11 w 20"/>
                  <a:gd name="T15" fmla="*/ 8 h 17"/>
                  <a:gd name="T16" fmla="*/ 16 w 20"/>
                  <a:gd name="T17" fmla="*/ 6 h 17"/>
                  <a:gd name="T18" fmla="*/ 15 w 20"/>
                  <a:gd name="T19" fmla="*/ 6 h 17"/>
                  <a:gd name="T20" fmla="*/ 16 w 20"/>
                  <a:gd name="T21" fmla="*/ 6 h 17"/>
                  <a:gd name="T22" fmla="*/ 20 w 20"/>
                  <a:gd name="T23" fmla="*/ 3 h 17"/>
                  <a:gd name="T24" fmla="*/ 13 w 20"/>
                  <a:gd name="T25" fmla="*/ 0 h 17"/>
                  <a:gd name="T26" fmla="*/ 9 w 20"/>
                  <a:gd name="T27" fmla="*/ 3 h 17"/>
                  <a:gd name="T28" fmla="*/ 13 w 20"/>
                  <a:gd name="T29" fmla="*/ 3 h 17"/>
                  <a:gd name="T30" fmla="*/ 11 w 20"/>
                  <a:gd name="T31" fmla="*/ 1 h 17"/>
                  <a:gd name="T32" fmla="*/ 6 w 20"/>
                  <a:gd name="T33" fmla="*/ 3 h 17"/>
                  <a:gd name="T34" fmla="*/ 4 w 20"/>
                  <a:gd name="T35" fmla="*/ 4 h 17"/>
                  <a:gd name="T36" fmla="*/ 4 w 20"/>
                  <a:gd name="T37" fmla="*/ 6 h 17"/>
                  <a:gd name="T38" fmla="*/ 0 w 20"/>
                  <a:gd name="T39" fmla="*/ 16 h 1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
                  <a:gd name="T61" fmla="*/ 0 h 17"/>
                  <a:gd name="T62" fmla="*/ 20 w 20"/>
                  <a:gd name="T63" fmla="*/ 17 h 1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 h="17">
                    <a:moveTo>
                      <a:pt x="0" y="16"/>
                    </a:moveTo>
                    <a:lnTo>
                      <a:pt x="9" y="17"/>
                    </a:lnTo>
                    <a:lnTo>
                      <a:pt x="13" y="6"/>
                    </a:lnTo>
                    <a:lnTo>
                      <a:pt x="7" y="6"/>
                    </a:lnTo>
                    <a:lnTo>
                      <a:pt x="9" y="8"/>
                    </a:lnTo>
                    <a:lnTo>
                      <a:pt x="11" y="6"/>
                    </a:lnTo>
                    <a:lnTo>
                      <a:pt x="11" y="8"/>
                    </a:lnTo>
                    <a:lnTo>
                      <a:pt x="16" y="6"/>
                    </a:lnTo>
                    <a:lnTo>
                      <a:pt x="15" y="6"/>
                    </a:lnTo>
                    <a:lnTo>
                      <a:pt x="16" y="6"/>
                    </a:lnTo>
                    <a:lnTo>
                      <a:pt x="20" y="3"/>
                    </a:lnTo>
                    <a:lnTo>
                      <a:pt x="13" y="0"/>
                    </a:lnTo>
                    <a:lnTo>
                      <a:pt x="9" y="3"/>
                    </a:lnTo>
                    <a:lnTo>
                      <a:pt x="13" y="3"/>
                    </a:lnTo>
                    <a:lnTo>
                      <a:pt x="11" y="1"/>
                    </a:lnTo>
                    <a:lnTo>
                      <a:pt x="6" y="3"/>
                    </a:lnTo>
                    <a:lnTo>
                      <a:pt x="4" y="4"/>
                    </a:lnTo>
                    <a:lnTo>
                      <a:pt x="4" y="6"/>
                    </a:lnTo>
                    <a:lnTo>
                      <a:pt x="0" y="16"/>
                    </a:lnTo>
                    <a:close/>
                  </a:path>
                </a:pathLst>
              </a:custGeom>
              <a:solidFill>
                <a:srgbClr val="000000"/>
              </a:solidFill>
              <a:ln w="9525">
                <a:noFill/>
                <a:round/>
                <a:headEnd/>
                <a:tailEnd/>
              </a:ln>
            </p:spPr>
            <p:txBody>
              <a:bodyPr/>
              <a:lstStyle/>
              <a:p>
                <a:endParaRPr lang="en-US" sz="1350" dirty="0"/>
              </a:p>
            </p:txBody>
          </p:sp>
          <p:grpSp>
            <p:nvGrpSpPr>
              <p:cNvPr id="322" name="Group 1586">
                <a:extLst>
                  <a:ext uri="{FF2B5EF4-FFF2-40B4-BE49-F238E27FC236}">
                    <a16:creationId xmlns:a16="http://schemas.microsoft.com/office/drawing/2014/main" id="{CE193551-0A57-4340-8722-8C481EEC10F0}"/>
                  </a:ext>
                </a:extLst>
              </p:cNvPr>
              <p:cNvGrpSpPr>
                <a:grpSpLocks/>
              </p:cNvGrpSpPr>
              <p:nvPr/>
            </p:nvGrpSpPr>
            <p:grpSpPr bwMode="auto">
              <a:xfrm>
                <a:off x="5750249" y="3837196"/>
                <a:ext cx="17463" cy="6350"/>
                <a:chOff x="3076" y="2598"/>
                <a:chExt cx="11" cy="4"/>
              </a:xfrm>
            </p:grpSpPr>
            <p:sp>
              <p:nvSpPr>
                <p:cNvPr id="971" name="Rectangle 1587">
                  <a:extLst>
                    <a:ext uri="{FF2B5EF4-FFF2-40B4-BE49-F238E27FC236}">
                      <a16:creationId xmlns:a16="http://schemas.microsoft.com/office/drawing/2014/main" id="{371E1D03-07B0-46BA-93FA-79CFC94C089A}"/>
                    </a:ext>
                  </a:extLst>
                </p:cNvPr>
                <p:cNvSpPr>
                  <a:spLocks noChangeArrowheads="1"/>
                </p:cNvSpPr>
                <p:nvPr/>
              </p:nvSpPr>
              <p:spPr bwMode="auto">
                <a:xfrm>
                  <a:off x="3076" y="2598"/>
                  <a:ext cx="11" cy="4"/>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72" name="Rectangle 1588">
                  <a:extLst>
                    <a:ext uri="{FF2B5EF4-FFF2-40B4-BE49-F238E27FC236}">
                      <a16:creationId xmlns:a16="http://schemas.microsoft.com/office/drawing/2014/main" id="{4FD01E87-903D-469D-BAC8-4B0D70814D4D}"/>
                    </a:ext>
                  </a:extLst>
                </p:cNvPr>
                <p:cNvSpPr>
                  <a:spLocks noChangeArrowheads="1"/>
                </p:cNvSpPr>
                <p:nvPr/>
              </p:nvSpPr>
              <p:spPr bwMode="auto">
                <a:xfrm>
                  <a:off x="3076" y="2598"/>
                  <a:ext cx="11" cy="4"/>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23" name="Group 1589">
                <a:extLst>
                  <a:ext uri="{FF2B5EF4-FFF2-40B4-BE49-F238E27FC236}">
                    <a16:creationId xmlns:a16="http://schemas.microsoft.com/office/drawing/2014/main" id="{6C657374-4276-4D34-8161-E19091466CEB}"/>
                  </a:ext>
                </a:extLst>
              </p:cNvPr>
              <p:cNvGrpSpPr>
                <a:grpSpLocks/>
              </p:cNvGrpSpPr>
              <p:nvPr/>
            </p:nvGrpSpPr>
            <p:grpSpPr bwMode="auto">
              <a:xfrm>
                <a:off x="5758187" y="3824496"/>
                <a:ext cx="9525" cy="11113"/>
                <a:chOff x="3081" y="2590"/>
                <a:chExt cx="6" cy="7"/>
              </a:xfrm>
            </p:grpSpPr>
            <p:sp>
              <p:nvSpPr>
                <p:cNvPr id="969" name="Rectangle 1590">
                  <a:extLst>
                    <a:ext uri="{FF2B5EF4-FFF2-40B4-BE49-F238E27FC236}">
                      <a16:creationId xmlns:a16="http://schemas.microsoft.com/office/drawing/2014/main" id="{1B353823-7090-4303-B088-C32977C0B92F}"/>
                    </a:ext>
                  </a:extLst>
                </p:cNvPr>
                <p:cNvSpPr>
                  <a:spLocks noChangeArrowheads="1"/>
                </p:cNvSpPr>
                <p:nvPr/>
              </p:nvSpPr>
              <p:spPr bwMode="auto">
                <a:xfrm>
                  <a:off x="3081" y="2590"/>
                  <a:ext cx="6" cy="7"/>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70" name="Rectangle 1591">
                  <a:extLst>
                    <a:ext uri="{FF2B5EF4-FFF2-40B4-BE49-F238E27FC236}">
                      <a16:creationId xmlns:a16="http://schemas.microsoft.com/office/drawing/2014/main" id="{D48AFE12-31F9-4E1B-B098-956667547058}"/>
                    </a:ext>
                  </a:extLst>
                </p:cNvPr>
                <p:cNvSpPr>
                  <a:spLocks noChangeArrowheads="1"/>
                </p:cNvSpPr>
                <p:nvPr/>
              </p:nvSpPr>
              <p:spPr bwMode="auto">
                <a:xfrm>
                  <a:off x="3081" y="2590"/>
                  <a:ext cx="6" cy="7"/>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24" name="Group 1592">
                <a:extLst>
                  <a:ext uri="{FF2B5EF4-FFF2-40B4-BE49-F238E27FC236}">
                    <a16:creationId xmlns:a16="http://schemas.microsoft.com/office/drawing/2014/main" id="{F2FC4282-CFA4-4FE0-9C4D-B2DB1924AFCD}"/>
                  </a:ext>
                </a:extLst>
              </p:cNvPr>
              <p:cNvGrpSpPr>
                <a:grpSpLocks/>
              </p:cNvGrpSpPr>
              <p:nvPr/>
            </p:nvGrpSpPr>
            <p:grpSpPr bwMode="auto">
              <a:xfrm>
                <a:off x="5750249" y="3891173"/>
                <a:ext cx="17463" cy="4763"/>
                <a:chOff x="3076" y="2632"/>
                <a:chExt cx="11" cy="3"/>
              </a:xfrm>
            </p:grpSpPr>
            <p:sp>
              <p:nvSpPr>
                <p:cNvPr id="967" name="Rectangle 1593">
                  <a:extLst>
                    <a:ext uri="{FF2B5EF4-FFF2-40B4-BE49-F238E27FC236}">
                      <a16:creationId xmlns:a16="http://schemas.microsoft.com/office/drawing/2014/main" id="{625CF2EB-C735-4F0F-9CD8-E3A361C5AB4A}"/>
                    </a:ext>
                  </a:extLst>
                </p:cNvPr>
                <p:cNvSpPr>
                  <a:spLocks noChangeArrowheads="1"/>
                </p:cNvSpPr>
                <p:nvPr/>
              </p:nvSpPr>
              <p:spPr bwMode="auto">
                <a:xfrm>
                  <a:off x="3076" y="2632"/>
                  <a:ext cx="11"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68" name="Rectangle 1594">
                  <a:extLst>
                    <a:ext uri="{FF2B5EF4-FFF2-40B4-BE49-F238E27FC236}">
                      <a16:creationId xmlns:a16="http://schemas.microsoft.com/office/drawing/2014/main" id="{CAE00ECF-4CAD-47B7-8600-7B412A57E756}"/>
                    </a:ext>
                  </a:extLst>
                </p:cNvPr>
                <p:cNvSpPr>
                  <a:spLocks noChangeArrowheads="1"/>
                </p:cNvSpPr>
                <p:nvPr/>
              </p:nvSpPr>
              <p:spPr bwMode="auto">
                <a:xfrm>
                  <a:off x="3076" y="2632"/>
                  <a:ext cx="11"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25" name="Group 1595">
                <a:extLst>
                  <a:ext uri="{FF2B5EF4-FFF2-40B4-BE49-F238E27FC236}">
                    <a16:creationId xmlns:a16="http://schemas.microsoft.com/office/drawing/2014/main" id="{2296D8FF-4ED8-4D52-926D-C97B3C59451B}"/>
                  </a:ext>
                </a:extLst>
              </p:cNvPr>
              <p:cNvGrpSpPr>
                <a:grpSpLocks/>
              </p:cNvGrpSpPr>
              <p:nvPr/>
            </p:nvGrpSpPr>
            <p:grpSpPr bwMode="auto">
              <a:xfrm>
                <a:off x="6432873" y="3980076"/>
                <a:ext cx="36513" cy="4763"/>
                <a:chOff x="3506" y="2688"/>
                <a:chExt cx="23" cy="3"/>
              </a:xfrm>
            </p:grpSpPr>
            <p:sp>
              <p:nvSpPr>
                <p:cNvPr id="965" name="Rectangle 1596">
                  <a:extLst>
                    <a:ext uri="{FF2B5EF4-FFF2-40B4-BE49-F238E27FC236}">
                      <a16:creationId xmlns:a16="http://schemas.microsoft.com/office/drawing/2014/main" id="{DF389BD3-F93C-49B0-979C-7A2859A341E3}"/>
                    </a:ext>
                  </a:extLst>
                </p:cNvPr>
                <p:cNvSpPr>
                  <a:spLocks noChangeArrowheads="1"/>
                </p:cNvSpPr>
                <p:nvPr/>
              </p:nvSpPr>
              <p:spPr bwMode="auto">
                <a:xfrm>
                  <a:off x="3506" y="2688"/>
                  <a:ext cx="23"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66" name="Rectangle 1597">
                  <a:extLst>
                    <a:ext uri="{FF2B5EF4-FFF2-40B4-BE49-F238E27FC236}">
                      <a16:creationId xmlns:a16="http://schemas.microsoft.com/office/drawing/2014/main" id="{0DF7682B-505B-434C-BA32-CAA2893658BF}"/>
                    </a:ext>
                  </a:extLst>
                </p:cNvPr>
                <p:cNvSpPr>
                  <a:spLocks noChangeArrowheads="1"/>
                </p:cNvSpPr>
                <p:nvPr/>
              </p:nvSpPr>
              <p:spPr bwMode="auto">
                <a:xfrm>
                  <a:off x="3506" y="2688"/>
                  <a:ext cx="23"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26" name="Group 1598">
                <a:extLst>
                  <a:ext uri="{FF2B5EF4-FFF2-40B4-BE49-F238E27FC236}">
                    <a16:creationId xmlns:a16="http://schemas.microsoft.com/office/drawing/2014/main" id="{DAD747EB-4268-4FE4-80F5-FE295C1FA5C9}"/>
                  </a:ext>
                </a:extLst>
              </p:cNvPr>
              <p:cNvGrpSpPr>
                <a:grpSpLocks/>
              </p:cNvGrpSpPr>
              <p:nvPr/>
            </p:nvGrpSpPr>
            <p:grpSpPr bwMode="auto">
              <a:xfrm>
                <a:off x="6418586" y="3988014"/>
                <a:ext cx="7938" cy="17464"/>
                <a:chOff x="3497" y="2693"/>
                <a:chExt cx="5" cy="11"/>
              </a:xfrm>
            </p:grpSpPr>
            <p:sp>
              <p:nvSpPr>
                <p:cNvPr id="963" name="Rectangle 1599">
                  <a:extLst>
                    <a:ext uri="{FF2B5EF4-FFF2-40B4-BE49-F238E27FC236}">
                      <a16:creationId xmlns:a16="http://schemas.microsoft.com/office/drawing/2014/main" id="{3B639896-23DD-4AD6-9A40-102C490755B8}"/>
                    </a:ext>
                  </a:extLst>
                </p:cNvPr>
                <p:cNvSpPr>
                  <a:spLocks noChangeArrowheads="1"/>
                </p:cNvSpPr>
                <p:nvPr/>
              </p:nvSpPr>
              <p:spPr bwMode="auto">
                <a:xfrm>
                  <a:off x="3497" y="2693"/>
                  <a:ext cx="5" cy="1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64" name="Rectangle 1600">
                  <a:extLst>
                    <a:ext uri="{FF2B5EF4-FFF2-40B4-BE49-F238E27FC236}">
                      <a16:creationId xmlns:a16="http://schemas.microsoft.com/office/drawing/2014/main" id="{4F25AC59-7496-4214-81A0-51CC5542DDCD}"/>
                    </a:ext>
                  </a:extLst>
                </p:cNvPr>
                <p:cNvSpPr>
                  <a:spLocks noChangeArrowheads="1"/>
                </p:cNvSpPr>
                <p:nvPr/>
              </p:nvSpPr>
              <p:spPr bwMode="auto">
                <a:xfrm>
                  <a:off x="3497" y="2693"/>
                  <a:ext cx="5" cy="1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sp>
            <p:nvSpPr>
              <p:cNvPr id="327" name="Freeform 1601">
                <a:extLst>
                  <a:ext uri="{FF2B5EF4-FFF2-40B4-BE49-F238E27FC236}">
                    <a16:creationId xmlns:a16="http://schemas.microsoft.com/office/drawing/2014/main" id="{8DAA208E-2782-4CBE-8B4D-BE0AE73B965D}"/>
                  </a:ext>
                </a:extLst>
              </p:cNvPr>
              <p:cNvSpPr>
                <a:spLocks/>
              </p:cNvSpPr>
              <p:nvPr/>
            </p:nvSpPr>
            <p:spPr bwMode="auto">
              <a:xfrm>
                <a:off x="6466212" y="3957850"/>
                <a:ext cx="14288" cy="25401"/>
              </a:xfrm>
              <a:custGeom>
                <a:avLst/>
                <a:gdLst>
                  <a:gd name="T0" fmla="*/ 9 w 9"/>
                  <a:gd name="T1" fmla="*/ 0 h 16"/>
                  <a:gd name="T2" fmla="*/ 5 w 9"/>
                  <a:gd name="T3" fmla="*/ 11 h 16"/>
                  <a:gd name="T4" fmla="*/ 5 w 9"/>
                  <a:gd name="T5" fmla="*/ 16 h 16"/>
                  <a:gd name="T6" fmla="*/ 0 w 9"/>
                  <a:gd name="T7" fmla="*/ 16 h 16"/>
                  <a:gd name="T8" fmla="*/ 0 w 9"/>
                  <a:gd name="T9" fmla="*/ 0 h 16"/>
                  <a:gd name="T10" fmla="*/ 9 w 9"/>
                  <a:gd name="T11" fmla="*/ 0 h 16"/>
                  <a:gd name="T12" fmla="*/ 0 60000 65536"/>
                  <a:gd name="T13" fmla="*/ 0 60000 65536"/>
                  <a:gd name="T14" fmla="*/ 0 60000 65536"/>
                  <a:gd name="T15" fmla="*/ 0 60000 65536"/>
                  <a:gd name="T16" fmla="*/ 0 60000 65536"/>
                  <a:gd name="T17" fmla="*/ 0 60000 65536"/>
                  <a:gd name="T18" fmla="*/ 0 w 9"/>
                  <a:gd name="T19" fmla="*/ 0 h 16"/>
                  <a:gd name="T20" fmla="*/ 9 w 9"/>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9" h="16">
                    <a:moveTo>
                      <a:pt x="9" y="0"/>
                    </a:moveTo>
                    <a:lnTo>
                      <a:pt x="5" y="11"/>
                    </a:lnTo>
                    <a:lnTo>
                      <a:pt x="5" y="16"/>
                    </a:lnTo>
                    <a:lnTo>
                      <a:pt x="0" y="16"/>
                    </a:lnTo>
                    <a:lnTo>
                      <a:pt x="0" y="0"/>
                    </a:lnTo>
                    <a:lnTo>
                      <a:pt x="9" y="0"/>
                    </a:lnTo>
                    <a:close/>
                  </a:path>
                </a:pathLst>
              </a:custGeom>
              <a:solidFill>
                <a:srgbClr val="FFFFFF"/>
              </a:solidFill>
              <a:ln w="9525">
                <a:noFill/>
                <a:round/>
                <a:headEnd/>
                <a:tailEnd/>
              </a:ln>
            </p:spPr>
            <p:txBody>
              <a:bodyPr/>
              <a:lstStyle/>
              <a:p>
                <a:endParaRPr lang="en-US" sz="1350" dirty="0"/>
              </a:p>
            </p:txBody>
          </p:sp>
          <p:sp>
            <p:nvSpPr>
              <p:cNvPr id="328" name="Freeform 1602">
                <a:extLst>
                  <a:ext uri="{FF2B5EF4-FFF2-40B4-BE49-F238E27FC236}">
                    <a16:creationId xmlns:a16="http://schemas.microsoft.com/office/drawing/2014/main" id="{C2578747-7FC4-4308-809A-749D0D61776F}"/>
                  </a:ext>
                </a:extLst>
              </p:cNvPr>
              <p:cNvSpPr>
                <a:spLocks/>
              </p:cNvSpPr>
              <p:nvPr/>
            </p:nvSpPr>
            <p:spPr bwMode="auto">
              <a:xfrm>
                <a:off x="6466212" y="3957850"/>
                <a:ext cx="22225" cy="30164"/>
              </a:xfrm>
              <a:custGeom>
                <a:avLst/>
                <a:gdLst>
                  <a:gd name="T0" fmla="*/ 14 w 14"/>
                  <a:gd name="T1" fmla="*/ 1 h 19"/>
                  <a:gd name="T2" fmla="*/ 5 w 14"/>
                  <a:gd name="T3" fmla="*/ 0 h 19"/>
                  <a:gd name="T4" fmla="*/ 2 w 14"/>
                  <a:gd name="T5" fmla="*/ 11 h 19"/>
                  <a:gd name="T6" fmla="*/ 2 w 14"/>
                  <a:gd name="T7" fmla="*/ 16 h 19"/>
                  <a:gd name="T8" fmla="*/ 5 w 14"/>
                  <a:gd name="T9" fmla="*/ 16 h 19"/>
                  <a:gd name="T10" fmla="*/ 5 w 14"/>
                  <a:gd name="T11" fmla="*/ 14 h 19"/>
                  <a:gd name="T12" fmla="*/ 3 w 14"/>
                  <a:gd name="T13" fmla="*/ 14 h 19"/>
                  <a:gd name="T14" fmla="*/ 2 w 14"/>
                  <a:gd name="T15" fmla="*/ 14 h 19"/>
                  <a:gd name="T16" fmla="*/ 2 w 14"/>
                  <a:gd name="T17" fmla="*/ 16 h 19"/>
                  <a:gd name="T18" fmla="*/ 5 w 14"/>
                  <a:gd name="T19" fmla="*/ 14 h 19"/>
                  <a:gd name="T20" fmla="*/ 0 w 14"/>
                  <a:gd name="T21" fmla="*/ 14 h 19"/>
                  <a:gd name="T22" fmla="*/ 0 w 14"/>
                  <a:gd name="T23" fmla="*/ 19 h 19"/>
                  <a:gd name="T24" fmla="*/ 5 w 14"/>
                  <a:gd name="T25" fmla="*/ 19 h 19"/>
                  <a:gd name="T26" fmla="*/ 5 w 14"/>
                  <a:gd name="T27" fmla="*/ 18 h 19"/>
                  <a:gd name="T28" fmla="*/ 7 w 14"/>
                  <a:gd name="T29" fmla="*/ 18 h 19"/>
                  <a:gd name="T30" fmla="*/ 9 w 14"/>
                  <a:gd name="T31" fmla="*/ 17 h 19"/>
                  <a:gd name="T32" fmla="*/ 9 w 14"/>
                  <a:gd name="T33" fmla="*/ 16 h 19"/>
                  <a:gd name="T34" fmla="*/ 11 w 14"/>
                  <a:gd name="T35" fmla="*/ 16 h 19"/>
                  <a:gd name="T36" fmla="*/ 11 w 14"/>
                  <a:gd name="T37" fmla="*/ 11 h 19"/>
                  <a:gd name="T38" fmla="*/ 5 w 14"/>
                  <a:gd name="T39" fmla="*/ 11 h 19"/>
                  <a:gd name="T40" fmla="*/ 11 w 14"/>
                  <a:gd name="T41" fmla="*/ 12 h 19"/>
                  <a:gd name="T42" fmla="*/ 14 w 14"/>
                  <a:gd name="T43" fmla="*/ 1 h 1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
                  <a:gd name="T67" fmla="*/ 0 h 19"/>
                  <a:gd name="T68" fmla="*/ 14 w 14"/>
                  <a:gd name="T69" fmla="*/ 19 h 1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 h="19">
                    <a:moveTo>
                      <a:pt x="14" y="1"/>
                    </a:moveTo>
                    <a:lnTo>
                      <a:pt x="5" y="0"/>
                    </a:lnTo>
                    <a:lnTo>
                      <a:pt x="2" y="11"/>
                    </a:lnTo>
                    <a:lnTo>
                      <a:pt x="2" y="16"/>
                    </a:lnTo>
                    <a:lnTo>
                      <a:pt x="5" y="16"/>
                    </a:lnTo>
                    <a:lnTo>
                      <a:pt x="5" y="14"/>
                    </a:lnTo>
                    <a:lnTo>
                      <a:pt x="3" y="14"/>
                    </a:lnTo>
                    <a:lnTo>
                      <a:pt x="2" y="14"/>
                    </a:lnTo>
                    <a:lnTo>
                      <a:pt x="2" y="16"/>
                    </a:lnTo>
                    <a:lnTo>
                      <a:pt x="5" y="14"/>
                    </a:lnTo>
                    <a:lnTo>
                      <a:pt x="0" y="14"/>
                    </a:lnTo>
                    <a:lnTo>
                      <a:pt x="0" y="19"/>
                    </a:lnTo>
                    <a:lnTo>
                      <a:pt x="5" y="19"/>
                    </a:lnTo>
                    <a:lnTo>
                      <a:pt x="5" y="18"/>
                    </a:lnTo>
                    <a:lnTo>
                      <a:pt x="7" y="18"/>
                    </a:lnTo>
                    <a:lnTo>
                      <a:pt x="9" y="17"/>
                    </a:lnTo>
                    <a:lnTo>
                      <a:pt x="9" y="16"/>
                    </a:lnTo>
                    <a:lnTo>
                      <a:pt x="11" y="16"/>
                    </a:lnTo>
                    <a:lnTo>
                      <a:pt x="11" y="11"/>
                    </a:lnTo>
                    <a:lnTo>
                      <a:pt x="5" y="11"/>
                    </a:lnTo>
                    <a:lnTo>
                      <a:pt x="11" y="12"/>
                    </a:lnTo>
                    <a:lnTo>
                      <a:pt x="14" y="1"/>
                    </a:lnTo>
                    <a:close/>
                  </a:path>
                </a:pathLst>
              </a:custGeom>
              <a:solidFill>
                <a:srgbClr val="000000"/>
              </a:solidFill>
              <a:ln w="9525">
                <a:noFill/>
                <a:round/>
                <a:headEnd/>
                <a:tailEnd/>
              </a:ln>
            </p:spPr>
            <p:txBody>
              <a:bodyPr/>
              <a:lstStyle/>
              <a:p>
                <a:endParaRPr lang="en-US" sz="1350" dirty="0"/>
              </a:p>
            </p:txBody>
          </p:sp>
          <p:sp>
            <p:nvSpPr>
              <p:cNvPr id="329" name="Freeform 1603">
                <a:extLst>
                  <a:ext uri="{FF2B5EF4-FFF2-40B4-BE49-F238E27FC236}">
                    <a16:creationId xmlns:a16="http://schemas.microsoft.com/office/drawing/2014/main" id="{0E1B6F3E-87E5-4848-AAD8-E157102F101E}"/>
                  </a:ext>
                </a:extLst>
              </p:cNvPr>
              <p:cNvSpPr>
                <a:spLocks/>
              </p:cNvSpPr>
              <p:nvPr/>
            </p:nvSpPr>
            <p:spPr bwMode="auto">
              <a:xfrm>
                <a:off x="6459861" y="3957850"/>
                <a:ext cx="6350" cy="17464"/>
              </a:xfrm>
              <a:custGeom>
                <a:avLst/>
                <a:gdLst>
                  <a:gd name="T0" fmla="*/ 4 w 4"/>
                  <a:gd name="T1" fmla="*/ 0 h 11"/>
                  <a:gd name="T2" fmla="*/ 4 w 4"/>
                  <a:gd name="T3" fmla="*/ 8 h 11"/>
                  <a:gd name="T4" fmla="*/ 0 w 4"/>
                  <a:gd name="T5" fmla="*/ 11 h 11"/>
                  <a:gd name="T6" fmla="*/ 0 w 4"/>
                  <a:gd name="T7" fmla="*/ 0 h 11"/>
                  <a:gd name="T8" fmla="*/ 4 w 4"/>
                  <a:gd name="T9" fmla="*/ 0 h 11"/>
                  <a:gd name="T10" fmla="*/ 0 60000 65536"/>
                  <a:gd name="T11" fmla="*/ 0 60000 65536"/>
                  <a:gd name="T12" fmla="*/ 0 60000 65536"/>
                  <a:gd name="T13" fmla="*/ 0 60000 65536"/>
                  <a:gd name="T14" fmla="*/ 0 60000 65536"/>
                  <a:gd name="T15" fmla="*/ 0 w 4"/>
                  <a:gd name="T16" fmla="*/ 0 h 11"/>
                  <a:gd name="T17" fmla="*/ 4 w 4"/>
                  <a:gd name="T18" fmla="*/ 11 h 11"/>
                </a:gdLst>
                <a:ahLst/>
                <a:cxnLst>
                  <a:cxn ang="T10">
                    <a:pos x="T0" y="T1"/>
                  </a:cxn>
                  <a:cxn ang="T11">
                    <a:pos x="T2" y="T3"/>
                  </a:cxn>
                  <a:cxn ang="T12">
                    <a:pos x="T4" y="T5"/>
                  </a:cxn>
                  <a:cxn ang="T13">
                    <a:pos x="T6" y="T7"/>
                  </a:cxn>
                  <a:cxn ang="T14">
                    <a:pos x="T8" y="T9"/>
                  </a:cxn>
                </a:cxnLst>
                <a:rect l="T15" t="T16" r="T17" b="T18"/>
                <a:pathLst>
                  <a:path w="4" h="11">
                    <a:moveTo>
                      <a:pt x="4" y="0"/>
                    </a:moveTo>
                    <a:lnTo>
                      <a:pt x="4" y="8"/>
                    </a:lnTo>
                    <a:lnTo>
                      <a:pt x="0" y="11"/>
                    </a:lnTo>
                    <a:lnTo>
                      <a:pt x="0" y="0"/>
                    </a:lnTo>
                    <a:lnTo>
                      <a:pt x="4" y="0"/>
                    </a:lnTo>
                    <a:close/>
                  </a:path>
                </a:pathLst>
              </a:custGeom>
              <a:solidFill>
                <a:srgbClr val="FFFFFF"/>
              </a:solidFill>
              <a:ln w="9525">
                <a:noFill/>
                <a:round/>
                <a:headEnd/>
                <a:tailEnd/>
              </a:ln>
            </p:spPr>
            <p:txBody>
              <a:bodyPr/>
              <a:lstStyle/>
              <a:p>
                <a:endParaRPr lang="en-US" sz="1350" dirty="0"/>
              </a:p>
            </p:txBody>
          </p:sp>
          <p:sp>
            <p:nvSpPr>
              <p:cNvPr id="330" name="Freeform 1604">
                <a:extLst>
                  <a:ext uri="{FF2B5EF4-FFF2-40B4-BE49-F238E27FC236}">
                    <a16:creationId xmlns:a16="http://schemas.microsoft.com/office/drawing/2014/main" id="{91C6A0D5-EC8C-43EA-A4D3-D068B0DA6474}"/>
                  </a:ext>
                </a:extLst>
              </p:cNvPr>
              <p:cNvSpPr>
                <a:spLocks/>
              </p:cNvSpPr>
              <p:nvPr/>
            </p:nvSpPr>
            <p:spPr bwMode="auto">
              <a:xfrm>
                <a:off x="6455098" y="3957850"/>
                <a:ext cx="19050" cy="20639"/>
              </a:xfrm>
              <a:custGeom>
                <a:avLst/>
                <a:gdLst>
                  <a:gd name="T0" fmla="*/ 12 w 12"/>
                  <a:gd name="T1" fmla="*/ 0 h 13"/>
                  <a:gd name="T2" fmla="*/ 3 w 12"/>
                  <a:gd name="T3" fmla="*/ 0 h 13"/>
                  <a:gd name="T4" fmla="*/ 3 w 12"/>
                  <a:gd name="T5" fmla="*/ 8 h 13"/>
                  <a:gd name="T6" fmla="*/ 7 w 12"/>
                  <a:gd name="T7" fmla="*/ 8 h 13"/>
                  <a:gd name="T8" fmla="*/ 3 w 12"/>
                  <a:gd name="T9" fmla="*/ 6 h 13"/>
                  <a:gd name="T10" fmla="*/ 0 w 12"/>
                  <a:gd name="T11" fmla="*/ 9 h 13"/>
                  <a:gd name="T12" fmla="*/ 7 w 12"/>
                  <a:gd name="T13" fmla="*/ 13 h 13"/>
                  <a:gd name="T14" fmla="*/ 10 w 12"/>
                  <a:gd name="T15" fmla="*/ 9 h 13"/>
                  <a:gd name="T16" fmla="*/ 10 w 12"/>
                  <a:gd name="T17" fmla="*/ 9 h 13"/>
                  <a:gd name="T18" fmla="*/ 10 w 12"/>
                  <a:gd name="T19" fmla="*/ 8 h 13"/>
                  <a:gd name="T20" fmla="*/ 12 w 12"/>
                  <a:gd name="T21" fmla="*/ 8 h 13"/>
                  <a:gd name="T22" fmla="*/ 12 w 12"/>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
                  <a:gd name="T37" fmla="*/ 0 h 13"/>
                  <a:gd name="T38" fmla="*/ 12 w 12"/>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 h="13">
                    <a:moveTo>
                      <a:pt x="12" y="0"/>
                    </a:moveTo>
                    <a:lnTo>
                      <a:pt x="3" y="0"/>
                    </a:lnTo>
                    <a:lnTo>
                      <a:pt x="3" y="8"/>
                    </a:lnTo>
                    <a:lnTo>
                      <a:pt x="7" y="8"/>
                    </a:lnTo>
                    <a:lnTo>
                      <a:pt x="3" y="6"/>
                    </a:lnTo>
                    <a:lnTo>
                      <a:pt x="0" y="9"/>
                    </a:lnTo>
                    <a:lnTo>
                      <a:pt x="7" y="13"/>
                    </a:lnTo>
                    <a:lnTo>
                      <a:pt x="10" y="9"/>
                    </a:lnTo>
                    <a:lnTo>
                      <a:pt x="10" y="8"/>
                    </a:lnTo>
                    <a:lnTo>
                      <a:pt x="12" y="8"/>
                    </a:lnTo>
                    <a:lnTo>
                      <a:pt x="12" y="0"/>
                    </a:lnTo>
                    <a:close/>
                  </a:path>
                </a:pathLst>
              </a:custGeom>
              <a:solidFill>
                <a:srgbClr val="000000"/>
              </a:solidFill>
              <a:ln w="9525">
                <a:noFill/>
                <a:round/>
                <a:headEnd/>
                <a:tailEnd/>
              </a:ln>
            </p:spPr>
            <p:txBody>
              <a:bodyPr/>
              <a:lstStyle/>
              <a:p>
                <a:endParaRPr lang="en-US" sz="1350" dirty="0"/>
              </a:p>
            </p:txBody>
          </p:sp>
          <p:sp>
            <p:nvSpPr>
              <p:cNvPr id="331" name="Freeform 1605">
                <a:extLst>
                  <a:ext uri="{FF2B5EF4-FFF2-40B4-BE49-F238E27FC236}">
                    <a16:creationId xmlns:a16="http://schemas.microsoft.com/office/drawing/2014/main" id="{CA532FAA-6A7D-4A85-A4AB-744107491CC0}"/>
                  </a:ext>
                </a:extLst>
              </p:cNvPr>
              <p:cNvSpPr>
                <a:spLocks/>
              </p:cNvSpPr>
              <p:nvPr/>
            </p:nvSpPr>
            <p:spPr bwMode="auto">
              <a:xfrm>
                <a:off x="6410648" y="3975313"/>
                <a:ext cx="28574" cy="11113"/>
              </a:xfrm>
              <a:custGeom>
                <a:avLst/>
                <a:gdLst>
                  <a:gd name="T0" fmla="*/ 0 w 18"/>
                  <a:gd name="T1" fmla="*/ 7 h 7"/>
                  <a:gd name="T2" fmla="*/ 5 w 18"/>
                  <a:gd name="T3" fmla="*/ 2 h 7"/>
                  <a:gd name="T4" fmla="*/ 18 w 18"/>
                  <a:gd name="T5" fmla="*/ 0 h 7"/>
                  <a:gd name="T6" fmla="*/ 18 w 18"/>
                  <a:gd name="T7" fmla="*/ 7 h 7"/>
                  <a:gd name="T8" fmla="*/ 0 w 18"/>
                  <a:gd name="T9" fmla="*/ 7 h 7"/>
                  <a:gd name="T10" fmla="*/ 0 60000 65536"/>
                  <a:gd name="T11" fmla="*/ 0 60000 65536"/>
                  <a:gd name="T12" fmla="*/ 0 60000 65536"/>
                  <a:gd name="T13" fmla="*/ 0 60000 65536"/>
                  <a:gd name="T14" fmla="*/ 0 60000 65536"/>
                  <a:gd name="T15" fmla="*/ 0 w 18"/>
                  <a:gd name="T16" fmla="*/ 0 h 7"/>
                  <a:gd name="T17" fmla="*/ 18 w 18"/>
                  <a:gd name="T18" fmla="*/ 7 h 7"/>
                </a:gdLst>
                <a:ahLst/>
                <a:cxnLst>
                  <a:cxn ang="T10">
                    <a:pos x="T0" y="T1"/>
                  </a:cxn>
                  <a:cxn ang="T11">
                    <a:pos x="T2" y="T3"/>
                  </a:cxn>
                  <a:cxn ang="T12">
                    <a:pos x="T4" y="T5"/>
                  </a:cxn>
                  <a:cxn ang="T13">
                    <a:pos x="T6" y="T7"/>
                  </a:cxn>
                  <a:cxn ang="T14">
                    <a:pos x="T8" y="T9"/>
                  </a:cxn>
                </a:cxnLst>
                <a:rect l="T15" t="T16" r="T17" b="T18"/>
                <a:pathLst>
                  <a:path w="18" h="7">
                    <a:moveTo>
                      <a:pt x="0" y="7"/>
                    </a:moveTo>
                    <a:lnTo>
                      <a:pt x="5" y="2"/>
                    </a:lnTo>
                    <a:lnTo>
                      <a:pt x="18" y="0"/>
                    </a:lnTo>
                    <a:lnTo>
                      <a:pt x="18" y="7"/>
                    </a:lnTo>
                    <a:lnTo>
                      <a:pt x="0" y="7"/>
                    </a:lnTo>
                    <a:close/>
                  </a:path>
                </a:pathLst>
              </a:custGeom>
              <a:solidFill>
                <a:srgbClr val="FFFFFF"/>
              </a:solidFill>
              <a:ln w="9525">
                <a:noFill/>
                <a:round/>
                <a:headEnd/>
                <a:tailEnd/>
              </a:ln>
            </p:spPr>
            <p:txBody>
              <a:bodyPr/>
              <a:lstStyle/>
              <a:p>
                <a:endParaRPr lang="en-US" sz="1350" dirty="0"/>
              </a:p>
            </p:txBody>
          </p:sp>
          <p:sp>
            <p:nvSpPr>
              <p:cNvPr id="332" name="Freeform 1606">
                <a:extLst>
                  <a:ext uri="{FF2B5EF4-FFF2-40B4-BE49-F238E27FC236}">
                    <a16:creationId xmlns:a16="http://schemas.microsoft.com/office/drawing/2014/main" id="{069EAEF0-1EE6-45E7-953E-E356B874C532}"/>
                  </a:ext>
                </a:extLst>
              </p:cNvPr>
              <p:cNvSpPr>
                <a:spLocks/>
              </p:cNvSpPr>
              <p:nvPr/>
            </p:nvSpPr>
            <p:spPr bwMode="auto">
              <a:xfrm>
                <a:off x="6405887" y="3972138"/>
                <a:ext cx="34925" cy="17464"/>
              </a:xfrm>
              <a:custGeom>
                <a:avLst/>
                <a:gdLst>
                  <a:gd name="T0" fmla="*/ 0 w 22"/>
                  <a:gd name="T1" fmla="*/ 8 h 11"/>
                  <a:gd name="T2" fmla="*/ 6 w 22"/>
                  <a:gd name="T3" fmla="*/ 11 h 11"/>
                  <a:gd name="T4" fmla="*/ 12 w 22"/>
                  <a:gd name="T5" fmla="*/ 5 h 11"/>
                  <a:gd name="T6" fmla="*/ 8 w 22"/>
                  <a:gd name="T7" fmla="*/ 4 h 11"/>
                  <a:gd name="T8" fmla="*/ 10 w 22"/>
                  <a:gd name="T9" fmla="*/ 5 h 11"/>
                  <a:gd name="T10" fmla="*/ 12 w 22"/>
                  <a:gd name="T11" fmla="*/ 5 h 11"/>
                  <a:gd name="T12" fmla="*/ 10 w 22"/>
                  <a:gd name="T13" fmla="*/ 7 h 11"/>
                  <a:gd name="T14" fmla="*/ 22 w 22"/>
                  <a:gd name="T15" fmla="*/ 5 h 11"/>
                  <a:gd name="T16" fmla="*/ 21 w 22"/>
                  <a:gd name="T17" fmla="*/ 0 h 11"/>
                  <a:gd name="T18" fmla="*/ 8 w 22"/>
                  <a:gd name="T19" fmla="*/ 2 h 11"/>
                  <a:gd name="T20" fmla="*/ 6 w 22"/>
                  <a:gd name="T21" fmla="*/ 2 h 11"/>
                  <a:gd name="T22" fmla="*/ 4 w 22"/>
                  <a:gd name="T23" fmla="*/ 3 h 11"/>
                  <a:gd name="T24" fmla="*/ 0 w 22"/>
                  <a:gd name="T25" fmla="*/ 8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1"/>
                  <a:gd name="T41" fmla="*/ 22 w 22"/>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1">
                    <a:moveTo>
                      <a:pt x="0" y="8"/>
                    </a:moveTo>
                    <a:lnTo>
                      <a:pt x="6" y="11"/>
                    </a:lnTo>
                    <a:lnTo>
                      <a:pt x="12" y="5"/>
                    </a:lnTo>
                    <a:lnTo>
                      <a:pt x="8" y="4"/>
                    </a:lnTo>
                    <a:lnTo>
                      <a:pt x="10" y="5"/>
                    </a:lnTo>
                    <a:lnTo>
                      <a:pt x="12" y="5"/>
                    </a:lnTo>
                    <a:lnTo>
                      <a:pt x="10" y="7"/>
                    </a:lnTo>
                    <a:lnTo>
                      <a:pt x="22" y="5"/>
                    </a:lnTo>
                    <a:lnTo>
                      <a:pt x="21" y="0"/>
                    </a:lnTo>
                    <a:lnTo>
                      <a:pt x="8" y="2"/>
                    </a:lnTo>
                    <a:lnTo>
                      <a:pt x="6" y="2"/>
                    </a:lnTo>
                    <a:lnTo>
                      <a:pt x="4" y="3"/>
                    </a:lnTo>
                    <a:lnTo>
                      <a:pt x="0" y="8"/>
                    </a:lnTo>
                    <a:close/>
                  </a:path>
                </a:pathLst>
              </a:custGeom>
              <a:solidFill>
                <a:srgbClr val="000000"/>
              </a:solidFill>
              <a:ln w="9525">
                <a:noFill/>
                <a:round/>
                <a:headEnd/>
                <a:tailEnd/>
              </a:ln>
            </p:spPr>
            <p:txBody>
              <a:bodyPr/>
              <a:lstStyle/>
              <a:p>
                <a:endParaRPr lang="en-US" sz="1350" dirty="0"/>
              </a:p>
            </p:txBody>
          </p:sp>
          <p:sp>
            <p:nvSpPr>
              <p:cNvPr id="333" name="Freeform 1607">
                <a:extLst>
                  <a:ext uri="{FF2B5EF4-FFF2-40B4-BE49-F238E27FC236}">
                    <a16:creationId xmlns:a16="http://schemas.microsoft.com/office/drawing/2014/main" id="{FF707A9F-FA33-4DEF-969F-860F4DB775A5}"/>
                  </a:ext>
                </a:extLst>
              </p:cNvPr>
              <p:cNvSpPr>
                <a:spLocks/>
              </p:cNvSpPr>
              <p:nvPr/>
            </p:nvSpPr>
            <p:spPr bwMode="auto">
              <a:xfrm>
                <a:off x="6424936" y="3975313"/>
                <a:ext cx="34925" cy="11113"/>
              </a:xfrm>
              <a:custGeom>
                <a:avLst/>
                <a:gdLst>
                  <a:gd name="T0" fmla="*/ 0 w 22"/>
                  <a:gd name="T1" fmla="*/ 7 h 7"/>
                  <a:gd name="T2" fmla="*/ 5 w 22"/>
                  <a:gd name="T3" fmla="*/ 5 h 7"/>
                  <a:gd name="T4" fmla="*/ 9 w 22"/>
                  <a:gd name="T5" fmla="*/ 0 h 7"/>
                  <a:gd name="T6" fmla="*/ 22 w 22"/>
                  <a:gd name="T7" fmla="*/ 7 h 7"/>
                  <a:gd name="T8" fmla="*/ 0 w 22"/>
                  <a:gd name="T9" fmla="*/ 7 h 7"/>
                  <a:gd name="T10" fmla="*/ 0 60000 65536"/>
                  <a:gd name="T11" fmla="*/ 0 60000 65536"/>
                  <a:gd name="T12" fmla="*/ 0 60000 65536"/>
                  <a:gd name="T13" fmla="*/ 0 60000 65536"/>
                  <a:gd name="T14" fmla="*/ 0 60000 65536"/>
                  <a:gd name="T15" fmla="*/ 0 w 22"/>
                  <a:gd name="T16" fmla="*/ 0 h 7"/>
                  <a:gd name="T17" fmla="*/ 22 w 22"/>
                  <a:gd name="T18" fmla="*/ 7 h 7"/>
                </a:gdLst>
                <a:ahLst/>
                <a:cxnLst>
                  <a:cxn ang="T10">
                    <a:pos x="T0" y="T1"/>
                  </a:cxn>
                  <a:cxn ang="T11">
                    <a:pos x="T2" y="T3"/>
                  </a:cxn>
                  <a:cxn ang="T12">
                    <a:pos x="T4" y="T5"/>
                  </a:cxn>
                  <a:cxn ang="T13">
                    <a:pos x="T6" y="T7"/>
                  </a:cxn>
                  <a:cxn ang="T14">
                    <a:pos x="T8" y="T9"/>
                  </a:cxn>
                </a:cxnLst>
                <a:rect l="T15" t="T16" r="T17" b="T18"/>
                <a:pathLst>
                  <a:path w="22" h="7">
                    <a:moveTo>
                      <a:pt x="0" y="7"/>
                    </a:moveTo>
                    <a:lnTo>
                      <a:pt x="5" y="5"/>
                    </a:lnTo>
                    <a:lnTo>
                      <a:pt x="9" y="0"/>
                    </a:lnTo>
                    <a:lnTo>
                      <a:pt x="22" y="7"/>
                    </a:lnTo>
                    <a:lnTo>
                      <a:pt x="0" y="7"/>
                    </a:lnTo>
                    <a:close/>
                  </a:path>
                </a:pathLst>
              </a:custGeom>
              <a:solidFill>
                <a:srgbClr val="FFFFFF"/>
              </a:solidFill>
              <a:ln w="9525">
                <a:noFill/>
                <a:round/>
                <a:headEnd/>
                <a:tailEnd/>
              </a:ln>
            </p:spPr>
            <p:txBody>
              <a:bodyPr/>
              <a:lstStyle/>
              <a:p>
                <a:endParaRPr lang="en-US" sz="1350" dirty="0"/>
              </a:p>
            </p:txBody>
          </p:sp>
          <p:sp>
            <p:nvSpPr>
              <p:cNvPr id="334" name="Freeform 1608">
                <a:extLst>
                  <a:ext uri="{FF2B5EF4-FFF2-40B4-BE49-F238E27FC236}">
                    <a16:creationId xmlns:a16="http://schemas.microsoft.com/office/drawing/2014/main" id="{9A8759EA-C560-4907-9DFB-C7AC60FBDF49}"/>
                  </a:ext>
                </a:extLst>
              </p:cNvPr>
              <p:cNvSpPr>
                <a:spLocks/>
              </p:cNvSpPr>
              <p:nvPr/>
            </p:nvSpPr>
            <p:spPr bwMode="auto">
              <a:xfrm>
                <a:off x="6421761" y="3972138"/>
                <a:ext cx="23813" cy="17464"/>
              </a:xfrm>
              <a:custGeom>
                <a:avLst/>
                <a:gdLst>
                  <a:gd name="T0" fmla="*/ 0 w 15"/>
                  <a:gd name="T1" fmla="*/ 7 h 11"/>
                  <a:gd name="T2" fmla="*/ 5 w 15"/>
                  <a:gd name="T3" fmla="*/ 11 h 11"/>
                  <a:gd name="T4" fmla="*/ 11 w 15"/>
                  <a:gd name="T5" fmla="*/ 9 h 11"/>
                  <a:gd name="T6" fmla="*/ 9 w 15"/>
                  <a:gd name="T7" fmla="*/ 9 h 11"/>
                  <a:gd name="T8" fmla="*/ 11 w 15"/>
                  <a:gd name="T9" fmla="*/ 8 h 11"/>
                  <a:gd name="T10" fmla="*/ 12 w 15"/>
                  <a:gd name="T11" fmla="*/ 8 h 11"/>
                  <a:gd name="T12" fmla="*/ 15 w 15"/>
                  <a:gd name="T13" fmla="*/ 3 h 11"/>
                  <a:gd name="T14" fmla="*/ 7 w 15"/>
                  <a:gd name="T15" fmla="*/ 0 h 11"/>
                  <a:gd name="T16" fmla="*/ 3 w 15"/>
                  <a:gd name="T17" fmla="*/ 5 h 11"/>
                  <a:gd name="T18" fmla="*/ 5 w 15"/>
                  <a:gd name="T19" fmla="*/ 5 h 11"/>
                  <a:gd name="T20" fmla="*/ 3 w 15"/>
                  <a:gd name="T21" fmla="*/ 5 h 11"/>
                  <a:gd name="T22" fmla="*/ 7 w 15"/>
                  <a:gd name="T23" fmla="*/ 7 h 11"/>
                  <a:gd name="T24" fmla="*/ 5 w 15"/>
                  <a:gd name="T25" fmla="*/ 5 h 11"/>
                  <a:gd name="T26" fmla="*/ 0 w 15"/>
                  <a:gd name="T27" fmla="*/ 7 h 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
                  <a:gd name="T43" fmla="*/ 0 h 11"/>
                  <a:gd name="T44" fmla="*/ 15 w 15"/>
                  <a:gd name="T45" fmla="*/ 11 h 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 h="11">
                    <a:moveTo>
                      <a:pt x="0" y="7"/>
                    </a:moveTo>
                    <a:lnTo>
                      <a:pt x="5" y="11"/>
                    </a:lnTo>
                    <a:lnTo>
                      <a:pt x="11" y="9"/>
                    </a:lnTo>
                    <a:lnTo>
                      <a:pt x="9" y="9"/>
                    </a:lnTo>
                    <a:lnTo>
                      <a:pt x="11" y="8"/>
                    </a:lnTo>
                    <a:lnTo>
                      <a:pt x="12" y="8"/>
                    </a:lnTo>
                    <a:lnTo>
                      <a:pt x="15" y="3"/>
                    </a:lnTo>
                    <a:lnTo>
                      <a:pt x="7" y="0"/>
                    </a:lnTo>
                    <a:lnTo>
                      <a:pt x="3" y="5"/>
                    </a:lnTo>
                    <a:lnTo>
                      <a:pt x="5" y="5"/>
                    </a:lnTo>
                    <a:lnTo>
                      <a:pt x="3" y="5"/>
                    </a:lnTo>
                    <a:lnTo>
                      <a:pt x="7" y="7"/>
                    </a:lnTo>
                    <a:lnTo>
                      <a:pt x="5" y="5"/>
                    </a:lnTo>
                    <a:lnTo>
                      <a:pt x="0" y="7"/>
                    </a:lnTo>
                    <a:close/>
                  </a:path>
                </a:pathLst>
              </a:custGeom>
              <a:solidFill>
                <a:srgbClr val="000000"/>
              </a:solidFill>
              <a:ln w="9525">
                <a:noFill/>
                <a:round/>
                <a:headEnd/>
                <a:tailEnd/>
              </a:ln>
            </p:spPr>
            <p:txBody>
              <a:bodyPr/>
              <a:lstStyle/>
              <a:p>
                <a:endParaRPr lang="en-US" sz="1350" dirty="0"/>
              </a:p>
            </p:txBody>
          </p:sp>
          <p:grpSp>
            <p:nvGrpSpPr>
              <p:cNvPr id="335" name="Group 1609">
                <a:extLst>
                  <a:ext uri="{FF2B5EF4-FFF2-40B4-BE49-F238E27FC236}">
                    <a16:creationId xmlns:a16="http://schemas.microsoft.com/office/drawing/2014/main" id="{27517E50-9813-4848-BA82-B56D2A8E291D}"/>
                  </a:ext>
                </a:extLst>
              </p:cNvPr>
              <p:cNvGrpSpPr>
                <a:grpSpLocks/>
              </p:cNvGrpSpPr>
              <p:nvPr/>
            </p:nvGrpSpPr>
            <p:grpSpPr bwMode="auto">
              <a:xfrm>
                <a:off x="6459861" y="3908636"/>
                <a:ext cx="30162" cy="11113"/>
                <a:chOff x="3523" y="2643"/>
                <a:chExt cx="19" cy="7"/>
              </a:xfrm>
            </p:grpSpPr>
            <p:sp>
              <p:nvSpPr>
                <p:cNvPr id="961" name="Rectangle 1610">
                  <a:extLst>
                    <a:ext uri="{FF2B5EF4-FFF2-40B4-BE49-F238E27FC236}">
                      <a16:creationId xmlns:a16="http://schemas.microsoft.com/office/drawing/2014/main" id="{868A2766-5B07-4D7E-9865-54FFFBD8F4CE}"/>
                    </a:ext>
                  </a:extLst>
                </p:cNvPr>
                <p:cNvSpPr>
                  <a:spLocks noChangeArrowheads="1"/>
                </p:cNvSpPr>
                <p:nvPr/>
              </p:nvSpPr>
              <p:spPr bwMode="auto">
                <a:xfrm>
                  <a:off x="3523" y="2643"/>
                  <a:ext cx="19" cy="7"/>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62" name="Rectangle 1611">
                  <a:extLst>
                    <a:ext uri="{FF2B5EF4-FFF2-40B4-BE49-F238E27FC236}">
                      <a16:creationId xmlns:a16="http://schemas.microsoft.com/office/drawing/2014/main" id="{FE1FD45A-8252-4A48-876C-09AB6F2F0F12}"/>
                    </a:ext>
                  </a:extLst>
                </p:cNvPr>
                <p:cNvSpPr>
                  <a:spLocks noChangeArrowheads="1"/>
                </p:cNvSpPr>
                <p:nvPr/>
              </p:nvSpPr>
              <p:spPr bwMode="auto">
                <a:xfrm>
                  <a:off x="3523" y="2643"/>
                  <a:ext cx="19" cy="7"/>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36" name="Group 1612">
                <a:extLst>
                  <a:ext uri="{FF2B5EF4-FFF2-40B4-BE49-F238E27FC236}">
                    <a16:creationId xmlns:a16="http://schemas.microsoft.com/office/drawing/2014/main" id="{65AAC225-44E6-4CB4-A041-643CDBE22A1B}"/>
                  </a:ext>
                </a:extLst>
              </p:cNvPr>
              <p:cNvGrpSpPr>
                <a:grpSpLocks/>
              </p:cNvGrpSpPr>
              <p:nvPr/>
            </p:nvGrpSpPr>
            <p:grpSpPr bwMode="auto">
              <a:xfrm>
                <a:off x="6445573" y="3899111"/>
                <a:ext cx="17463" cy="17464"/>
                <a:chOff x="3514" y="2637"/>
                <a:chExt cx="11" cy="11"/>
              </a:xfrm>
            </p:grpSpPr>
            <p:sp>
              <p:nvSpPr>
                <p:cNvPr id="959" name="Rectangle 1613">
                  <a:extLst>
                    <a:ext uri="{FF2B5EF4-FFF2-40B4-BE49-F238E27FC236}">
                      <a16:creationId xmlns:a16="http://schemas.microsoft.com/office/drawing/2014/main" id="{FEB607D5-E5AD-462E-A60C-07CE2928B8F4}"/>
                    </a:ext>
                  </a:extLst>
                </p:cNvPr>
                <p:cNvSpPr>
                  <a:spLocks noChangeArrowheads="1"/>
                </p:cNvSpPr>
                <p:nvPr/>
              </p:nvSpPr>
              <p:spPr bwMode="auto">
                <a:xfrm>
                  <a:off x="3514" y="2637"/>
                  <a:ext cx="11" cy="1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60" name="Rectangle 1614">
                  <a:extLst>
                    <a:ext uri="{FF2B5EF4-FFF2-40B4-BE49-F238E27FC236}">
                      <a16:creationId xmlns:a16="http://schemas.microsoft.com/office/drawing/2014/main" id="{3A2AEB35-E272-492A-A325-E6E01EE1FB38}"/>
                    </a:ext>
                  </a:extLst>
                </p:cNvPr>
                <p:cNvSpPr>
                  <a:spLocks noChangeArrowheads="1"/>
                </p:cNvSpPr>
                <p:nvPr/>
              </p:nvSpPr>
              <p:spPr bwMode="auto">
                <a:xfrm>
                  <a:off x="3514" y="2637"/>
                  <a:ext cx="11" cy="1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37" name="Group 1615">
                <a:extLst>
                  <a:ext uri="{FF2B5EF4-FFF2-40B4-BE49-F238E27FC236}">
                    <a16:creationId xmlns:a16="http://schemas.microsoft.com/office/drawing/2014/main" id="{B641F38E-55CC-401F-A4D0-721155D97C48}"/>
                  </a:ext>
                </a:extLst>
              </p:cNvPr>
              <p:cNvGrpSpPr>
                <a:grpSpLocks/>
              </p:cNvGrpSpPr>
              <p:nvPr/>
            </p:nvGrpSpPr>
            <p:grpSpPr bwMode="auto">
              <a:xfrm>
                <a:off x="6466212" y="3972138"/>
                <a:ext cx="23813" cy="4763"/>
                <a:chOff x="3527" y="2683"/>
                <a:chExt cx="15" cy="3"/>
              </a:xfrm>
            </p:grpSpPr>
            <p:sp>
              <p:nvSpPr>
                <p:cNvPr id="957" name="Rectangle 1616">
                  <a:extLst>
                    <a:ext uri="{FF2B5EF4-FFF2-40B4-BE49-F238E27FC236}">
                      <a16:creationId xmlns:a16="http://schemas.microsoft.com/office/drawing/2014/main" id="{1251CE46-DAD7-4CE4-AC01-8BD75ACA2ED4}"/>
                    </a:ext>
                  </a:extLst>
                </p:cNvPr>
                <p:cNvSpPr>
                  <a:spLocks noChangeArrowheads="1"/>
                </p:cNvSpPr>
                <p:nvPr/>
              </p:nvSpPr>
              <p:spPr bwMode="auto">
                <a:xfrm>
                  <a:off x="3527" y="2683"/>
                  <a:ext cx="15"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58" name="Rectangle 1617">
                  <a:extLst>
                    <a:ext uri="{FF2B5EF4-FFF2-40B4-BE49-F238E27FC236}">
                      <a16:creationId xmlns:a16="http://schemas.microsoft.com/office/drawing/2014/main" id="{CA340AB3-6C15-438F-9BEF-B43D9719251E}"/>
                    </a:ext>
                  </a:extLst>
                </p:cNvPr>
                <p:cNvSpPr>
                  <a:spLocks noChangeArrowheads="1"/>
                </p:cNvSpPr>
                <p:nvPr/>
              </p:nvSpPr>
              <p:spPr bwMode="auto">
                <a:xfrm>
                  <a:off x="3527" y="2683"/>
                  <a:ext cx="15"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38" name="Group 1618">
                <a:extLst>
                  <a:ext uri="{FF2B5EF4-FFF2-40B4-BE49-F238E27FC236}">
                    <a16:creationId xmlns:a16="http://schemas.microsoft.com/office/drawing/2014/main" id="{44F88FED-BE6C-4963-A254-AC9E9A509937}"/>
                  </a:ext>
                </a:extLst>
              </p:cNvPr>
              <p:cNvGrpSpPr>
                <a:grpSpLocks/>
              </p:cNvGrpSpPr>
              <p:nvPr/>
            </p:nvGrpSpPr>
            <p:grpSpPr bwMode="auto">
              <a:xfrm>
                <a:off x="6410648" y="3988014"/>
                <a:ext cx="25400" cy="4763"/>
                <a:chOff x="3492" y="2693"/>
                <a:chExt cx="16" cy="3"/>
              </a:xfrm>
            </p:grpSpPr>
            <p:sp>
              <p:nvSpPr>
                <p:cNvPr id="955" name="Rectangle 1619">
                  <a:extLst>
                    <a:ext uri="{FF2B5EF4-FFF2-40B4-BE49-F238E27FC236}">
                      <a16:creationId xmlns:a16="http://schemas.microsoft.com/office/drawing/2014/main" id="{A694CEC7-AE81-4841-8A68-4DF94E5815FE}"/>
                    </a:ext>
                  </a:extLst>
                </p:cNvPr>
                <p:cNvSpPr>
                  <a:spLocks noChangeArrowheads="1"/>
                </p:cNvSpPr>
                <p:nvPr/>
              </p:nvSpPr>
              <p:spPr bwMode="auto">
                <a:xfrm>
                  <a:off x="3492" y="2693"/>
                  <a:ext cx="16" cy="3"/>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56" name="Rectangle 1620">
                  <a:extLst>
                    <a:ext uri="{FF2B5EF4-FFF2-40B4-BE49-F238E27FC236}">
                      <a16:creationId xmlns:a16="http://schemas.microsoft.com/office/drawing/2014/main" id="{DA7451E3-D549-4148-85D3-D1CFC80E394E}"/>
                    </a:ext>
                  </a:extLst>
                </p:cNvPr>
                <p:cNvSpPr>
                  <a:spLocks noChangeArrowheads="1"/>
                </p:cNvSpPr>
                <p:nvPr/>
              </p:nvSpPr>
              <p:spPr bwMode="auto">
                <a:xfrm>
                  <a:off x="3492" y="2693"/>
                  <a:ext cx="16" cy="3"/>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39" name="Group 1621">
                <a:extLst>
                  <a:ext uri="{FF2B5EF4-FFF2-40B4-BE49-F238E27FC236}">
                    <a16:creationId xmlns:a16="http://schemas.microsoft.com/office/drawing/2014/main" id="{F6345A56-5ECF-4E6C-AE2B-93A269A9D78E}"/>
                  </a:ext>
                </a:extLst>
              </p:cNvPr>
              <p:cNvGrpSpPr>
                <a:grpSpLocks/>
              </p:cNvGrpSpPr>
              <p:nvPr/>
            </p:nvGrpSpPr>
            <p:grpSpPr bwMode="auto">
              <a:xfrm>
                <a:off x="6439223" y="3975313"/>
                <a:ext cx="11113" cy="14288"/>
                <a:chOff x="3510" y="2685"/>
                <a:chExt cx="7" cy="9"/>
              </a:xfrm>
            </p:grpSpPr>
            <p:sp>
              <p:nvSpPr>
                <p:cNvPr id="953" name="Rectangle 1622">
                  <a:extLst>
                    <a:ext uri="{FF2B5EF4-FFF2-40B4-BE49-F238E27FC236}">
                      <a16:creationId xmlns:a16="http://schemas.microsoft.com/office/drawing/2014/main" id="{1AB8478B-653B-4371-8E68-5ED0FBC6C7E5}"/>
                    </a:ext>
                  </a:extLst>
                </p:cNvPr>
                <p:cNvSpPr>
                  <a:spLocks noChangeArrowheads="1"/>
                </p:cNvSpPr>
                <p:nvPr/>
              </p:nvSpPr>
              <p:spPr bwMode="auto">
                <a:xfrm>
                  <a:off x="3510" y="2685"/>
                  <a:ext cx="7"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54" name="Rectangle 1623">
                  <a:extLst>
                    <a:ext uri="{FF2B5EF4-FFF2-40B4-BE49-F238E27FC236}">
                      <a16:creationId xmlns:a16="http://schemas.microsoft.com/office/drawing/2014/main" id="{CD99A13A-A6DF-4ADD-AF85-D449A79C2EE4}"/>
                    </a:ext>
                  </a:extLst>
                </p:cNvPr>
                <p:cNvSpPr>
                  <a:spLocks noChangeArrowheads="1"/>
                </p:cNvSpPr>
                <p:nvPr/>
              </p:nvSpPr>
              <p:spPr bwMode="auto">
                <a:xfrm>
                  <a:off x="3510" y="2685"/>
                  <a:ext cx="7"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0" name="Group 1624">
                <a:extLst>
                  <a:ext uri="{FF2B5EF4-FFF2-40B4-BE49-F238E27FC236}">
                    <a16:creationId xmlns:a16="http://schemas.microsoft.com/office/drawing/2014/main" id="{F6BE2A55-E3FB-4748-9D81-828FFCA7777C}"/>
                  </a:ext>
                </a:extLst>
              </p:cNvPr>
              <p:cNvGrpSpPr>
                <a:grpSpLocks/>
              </p:cNvGrpSpPr>
              <p:nvPr/>
            </p:nvGrpSpPr>
            <p:grpSpPr bwMode="auto">
              <a:xfrm>
                <a:off x="5972498" y="3886411"/>
                <a:ext cx="17463" cy="25401"/>
                <a:chOff x="3216" y="2629"/>
                <a:chExt cx="11" cy="16"/>
              </a:xfrm>
            </p:grpSpPr>
            <p:sp>
              <p:nvSpPr>
                <p:cNvPr id="951" name="Rectangle 1625">
                  <a:extLst>
                    <a:ext uri="{FF2B5EF4-FFF2-40B4-BE49-F238E27FC236}">
                      <a16:creationId xmlns:a16="http://schemas.microsoft.com/office/drawing/2014/main" id="{FFF22D2F-9502-4D74-8672-C6F1E52D4954}"/>
                    </a:ext>
                  </a:extLst>
                </p:cNvPr>
                <p:cNvSpPr>
                  <a:spLocks noChangeArrowheads="1"/>
                </p:cNvSpPr>
                <p:nvPr/>
              </p:nvSpPr>
              <p:spPr bwMode="auto">
                <a:xfrm>
                  <a:off x="3216" y="2629"/>
                  <a:ext cx="11" cy="1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52" name="Rectangle 1626">
                  <a:extLst>
                    <a:ext uri="{FF2B5EF4-FFF2-40B4-BE49-F238E27FC236}">
                      <a16:creationId xmlns:a16="http://schemas.microsoft.com/office/drawing/2014/main" id="{10017182-62E4-43D3-A9B7-71AB4782E636}"/>
                    </a:ext>
                  </a:extLst>
                </p:cNvPr>
                <p:cNvSpPr>
                  <a:spLocks noChangeArrowheads="1"/>
                </p:cNvSpPr>
                <p:nvPr/>
              </p:nvSpPr>
              <p:spPr bwMode="auto">
                <a:xfrm>
                  <a:off x="3216" y="2629"/>
                  <a:ext cx="11" cy="1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1" name="Group 1627">
                <a:extLst>
                  <a:ext uri="{FF2B5EF4-FFF2-40B4-BE49-F238E27FC236}">
                    <a16:creationId xmlns:a16="http://schemas.microsoft.com/office/drawing/2014/main" id="{94F72A63-EF29-449F-97B8-2E341BCC15E1}"/>
                  </a:ext>
                </a:extLst>
              </p:cNvPr>
              <p:cNvGrpSpPr>
                <a:grpSpLocks/>
              </p:cNvGrpSpPr>
              <p:nvPr/>
            </p:nvGrpSpPr>
            <p:grpSpPr bwMode="auto">
              <a:xfrm>
                <a:off x="5972498" y="3894348"/>
                <a:ext cx="17463" cy="9525"/>
                <a:chOff x="3216" y="2634"/>
                <a:chExt cx="11" cy="6"/>
              </a:xfrm>
            </p:grpSpPr>
            <p:sp>
              <p:nvSpPr>
                <p:cNvPr id="949" name="Oval 1628">
                  <a:extLst>
                    <a:ext uri="{FF2B5EF4-FFF2-40B4-BE49-F238E27FC236}">
                      <a16:creationId xmlns:a16="http://schemas.microsoft.com/office/drawing/2014/main" id="{C2021D5E-E69A-4BB8-9B96-8DAB876B811D}"/>
                    </a:ext>
                  </a:extLst>
                </p:cNvPr>
                <p:cNvSpPr>
                  <a:spLocks noChangeArrowheads="1"/>
                </p:cNvSpPr>
                <p:nvPr/>
              </p:nvSpPr>
              <p:spPr bwMode="auto">
                <a:xfrm>
                  <a:off x="3216" y="2634"/>
                  <a:ext cx="11" cy="6"/>
                </a:xfrm>
                <a:prstGeom prst="ellipse">
                  <a:avLst/>
                </a:prstGeom>
                <a:solidFill>
                  <a:srgbClr val="FFFFFF"/>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950" name="Oval 1629">
                  <a:extLst>
                    <a:ext uri="{FF2B5EF4-FFF2-40B4-BE49-F238E27FC236}">
                      <a16:creationId xmlns:a16="http://schemas.microsoft.com/office/drawing/2014/main" id="{F9383756-A344-40A3-945C-79A69A2277FC}"/>
                    </a:ext>
                  </a:extLst>
                </p:cNvPr>
                <p:cNvSpPr>
                  <a:spLocks noChangeArrowheads="1"/>
                </p:cNvSpPr>
                <p:nvPr/>
              </p:nvSpPr>
              <p:spPr bwMode="auto">
                <a:xfrm>
                  <a:off x="3216" y="2634"/>
                  <a:ext cx="11" cy="6"/>
                </a:xfrm>
                <a:prstGeom prst="ellipse">
                  <a:avLst/>
                </a:prstGeom>
                <a:noFill/>
                <a:ln w="14288" cap="rnd">
                  <a:solidFill>
                    <a:srgbClr val="000000"/>
                  </a:solidFill>
                  <a:round/>
                  <a:headEnd/>
                  <a:tailEnd/>
                </a:ln>
              </p:spPr>
              <p:txBody>
                <a:bodyPr/>
                <a:lstStyle/>
                <a:p>
                  <a:pPr>
                    <a:buClr>
                      <a:srgbClr val="800080"/>
                    </a:buClr>
                    <a:buFont typeface="Wingdings" pitchFamily="2" charset="2"/>
                    <a:buNone/>
                  </a:pPr>
                  <a:endParaRPr lang="es-ES_tradnl" sz="900" dirty="0"/>
                </a:p>
              </p:txBody>
            </p:sp>
          </p:grpSp>
          <p:grpSp>
            <p:nvGrpSpPr>
              <p:cNvPr id="342" name="Group 1630">
                <a:extLst>
                  <a:ext uri="{FF2B5EF4-FFF2-40B4-BE49-F238E27FC236}">
                    <a16:creationId xmlns:a16="http://schemas.microsoft.com/office/drawing/2014/main" id="{F9D83143-AA92-4EA3-88DA-1440C78EF98A}"/>
                  </a:ext>
                </a:extLst>
              </p:cNvPr>
              <p:cNvGrpSpPr>
                <a:grpSpLocks/>
              </p:cNvGrpSpPr>
              <p:nvPr/>
            </p:nvGrpSpPr>
            <p:grpSpPr bwMode="auto">
              <a:xfrm>
                <a:off x="5972498" y="3876885"/>
                <a:ext cx="17463" cy="9525"/>
                <a:chOff x="3216" y="2623"/>
                <a:chExt cx="11" cy="6"/>
              </a:xfrm>
            </p:grpSpPr>
            <p:sp>
              <p:nvSpPr>
                <p:cNvPr id="947" name="Rectangle 1631">
                  <a:extLst>
                    <a:ext uri="{FF2B5EF4-FFF2-40B4-BE49-F238E27FC236}">
                      <a16:creationId xmlns:a16="http://schemas.microsoft.com/office/drawing/2014/main" id="{AA73F15A-7D1F-44E9-AEBB-1E7DA2104B6B}"/>
                    </a:ext>
                  </a:extLst>
                </p:cNvPr>
                <p:cNvSpPr>
                  <a:spLocks noChangeArrowheads="1"/>
                </p:cNvSpPr>
                <p:nvPr/>
              </p:nvSpPr>
              <p:spPr bwMode="auto">
                <a:xfrm>
                  <a:off x="3216" y="2623"/>
                  <a:ext cx="11"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48" name="Rectangle 1632">
                  <a:extLst>
                    <a:ext uri="{FF2B5EF4-FFF2-40B4-BE49-F238E27FC236}">
                      <a16:creationId xmlns:a16="http://schemas.microsoft.com/office/drawing/2014/main" id="{8C9A1515-02C2-475E-B7F1-90AAEA4BDBCA}"/>
                    </a:ext>
                  </a:extLst>
                </p:cNvPr>
                <p:cNvSpPr>
                  <a:spLocks noChangeArrowheads="1"/>
                </p:cNvSpPr>
                <p:nvPr/>
              </p:nvSpPr>
              <p:spPr bwMode="auto">
                <a:xfrm>
                  <a:off x="3216" y="2623"/>
                  <a:ext cx="11"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3" name="Group 1633">
                <a:extLst>
                  <a:ext uri="{FF2B5EF4-FFF2-40B4-BE49-F238E27FC236}">
                    <a16:creationId xmlns:a16="http://schemas.microsoft.com/office/drawing/2014/main" id="{0CA9C9D7-CBBD-4238-86E4-1B770D3F571C}"/>
                  </a:ext>
                </a:extLst>
              </p:cNvPr>
              <p:cNvGrpSpPr>
                <a:grpSpLocks/>
              </p:cNvGrpSpPr>
              <p:nvPr/>
            </p:nvGrpSpPr>
            <p:grpSpPr bwMode="auto">
              <a:xfrm>
                <a:off x="6182049" y="4011827"/>
                <a:ext cx="365125" cy="14288"/>
                <a:chOff x="3348" y="2708"/>
                <a:chExt cx="230" cy="9"/>
              </a:xfrm>
            </p:grpSpPr>
            <p:sp>
              <p:nvSpPr>
                <p:cNvPr id="945" name="Rectangle 1634">
                  <a:extLst>
                    <a:ext uri="{FF2B5EF4-FFF2-40B4-BE49-F238E27FC236}">
                      <a16:creationId xmlns:a16="http://schemas.microsoft.com/office/drawing/2014/main" id="{251AE03E-763D-4671-A0EB-84945084FE93}"/>
                    </a:ext>
                  </a:extLst>
                </p:cNvPr>
                <p:cNvSpPr>
                  <a:spLocks noChangeArrowheads="1"/>
                </p:cNvSpPr>
                <p:nvPr/>
              </p:nvSpPr>
              <p:spPr bwMode="auto">
                <a:xfrm>
                  <a:off x="3348" y="2708"/>
                  <a:ext cx="230"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46" name="Rectangle 1635">
                  <a:extLst>
                    <a:ext uri="{FF2B5EF4-FFF2-40B4-BE49-F238E27FC236}">
                      <a16:creationId xmlns:a16="http://schemas.microsoft.com/office/drawing/2014/main" id="{59F161B2-A538-49F1-8800-38A7755E2856}"/>
                    </a:ext>
                  </a:extLst>
                </p:cNvPr>
                <p:cNvSpPr>
                  <a:spLocks noChangeArrowheads="1"/>
                </p:cNvSpPr>
                <p:nvPr/>
              </p:nvSpPr>
              <p:spPr bwMode="auto">
                <a:xfrm>
                  <a:off x="3348" y="2708"/>
                  <a:ext cx="230"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4" name="Group 1636">
                <a:extLst>
                  <a:ext uri="{FF2B5EF4-FFF2-40B4-BE49-F238E27FC236}">
                    <a16:creationId xmlns:a16="http://schemas.microsoft.com/office/drawing/2014/main" id="{954D848F-9729-44FC-8C01-4D3EED5A310B}"/>
                  </a:ext>
                </a:extLst>
              </p:cNvPr>
              <p:cNvGrpSpPr>
                <a:grpSpLocks/>
              </p:cNvGrpSpPr>
              <p:nvPr/>
            </p:nvGrpSpPr>
            <p:grpSpPr bwMode="auto">
              <a:xfrm>
                <a:off x="5910586" y="3957850"/>
                <a:ext cx="279400" cy="14288"/>
                <a:chOff x="3177" y="2674"/>
                <a:chExt cx="176" cy="9"/>
              </a:xfrm>
            </p:grpSpPr>
            <p:sp>
              <p:nvSpPr>
                <p:cNvPr id="943" name="Rectangle 1637">
                  <a:extLst>
                    <a:ext uri="{FF2B5EF4-FFF2-40B4-BE49-F238E27FC236}">
                      <a16:creationId xmlns:a16="http://schemas.microsoft.com/office/drawing/2014/main" id="{79059A21-3939-4D12-BDFC-25BAF7128718}"/>
                    </a:ext>
                  </a:extLst>
                </p:cNvPr>
                <p:cNvSpPr>
                  <a:spLocks noChangeArrowheads="1"/>
                </p:cNvSpPr>
                <p:nvPr/>
              </p:nvSpPr>
              <p:spPr bwMode="auto">
                <a:xfrm>
                  <a:off x="3177" y="2674"/>
                  <a:ext cx="176"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44" name="Rectangle 1638">
                  <a:extLst>
                    <a:ext uri="{FF2B5EF4-FFF2-40B4-BE49-F238E27FC236}">
                      <a16:creationId xmlns:a16="http://schemas.microsoft.com/office/drawing/2014/main" id="{C8D00AAF-1B8B-4FC5-A0CF-A629A10451CE}"/>
                    </a:ext>
                  </a:extLst>
                </p:cNvPr>
                <p:cNvSpPr>
                  <a:spLocks noChangeArrowheads="1"/>
                </p:cNvSpPr>
                <p:nvPr/>
              </p:nvSpPr>
              <p:spPr bwMode="auto">
                <a:xfrm>
                  <a:off x="3177" y="2674"/>
                  <a:ext cx="176"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5" name="Group 1639">
                <a:extLst>
                  <a:ext uri="{FF2B5EF4-FFF2-40B4-BE49-F238E27FC236}">
                    <a16:creationId xmlns:a16="http://schemas.microsoft.com/office/drawing/2014/main" id="{F158F243-27BF-442D-923A-85D3B024E63C}"/>
                  </a:ext>
                </a:extLst>
              </p:cNvPr>
              <p:cNvGrpSpPr>
                <a:grpSpLocks/>
              </p:cNvGrpSpPr>
              <p:nvPr/>
            </p:nvGrpSpPr>
            <p:grpSpPr bwMode="auto">
              <a:xfrm>
                <a:off x="5591499" y="4003890"/>
                <a:ext cx="314324" cy="12700"/>
                <a:chOff x="2976" y="2703"/>
                <a:chExt cx="198" cy="8"/>
              </a:xfrm>
            </p:grpSpPr>
            <p:sp>
              <p:nvSpPr>
                <p:cNvPr id="941" name="Rectangle 1640">
                  <a:extLst>
                    <a:ext uri="{FF2B5EF4-FFF2-40B4-BE49-F238E27FC236}">
                      <a16:creationId xmlns:a16="http://schemas.microsoft.com/office/drawing/2014/main" id="{1657AD16-827B-45C0-A612-2592C4D716C5}"/>
                    </a:ext>
                  </a:extLst>
                </p:cNvPr>
                <p:cNvSpPr>
                  <a:spLocks noChangeArrowheads="1"/>
                </p:cNvSpPr>
                <p:nvPr/>
              </p:nvSpPr>
              <p:spPr bwMode="auto">
                <a:xfrm>
                  <a:off x="2976" y="2703"/>
                  <a:ext cx="198" cy="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42" name="Rectangle 1641">
                  <a:extLst>
                    <a:ext uri="{FF2B5EF4-FFF2-40B4-BE49-F238E27FC236}">
                      <a16:creationId xmlns:a16="http://schemas.microsoft.com/office/drawing/2014/main" id="{E74C8153-0C19-43F3-B2F0-144BF5637DA8}"/>
                    </a:ext>
                  </a:extLst>
                </p:cNvPr>
                <p:cNvSpPr>
                  <a:spLocks noChangeArrowheads="1"/>
                </p:cNvSpPr>
                <p:nvPr/>
              </p:nvSpPr>
              <p:spPr bwMode="auto">
                <a:xfrm>
                  <a:off x="2976" y="2703"/>
                  <a:ext cx="198" cy="8"/>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6" name="Group 1642">
                <a:extLst>
                  <a:ext uri="{FF2B5EF4-FFF2-40B4-BE49-F238E27FC236}">
                    <a16:creationId xmlns:a16="http://schemas.microsoft.com/office/drawing/2014/main" id="{519A54D1-8E3F-42C8-A347-8E407F596D97}"/>
                  </a:ext>
                </a:extLst>
              </p:cNvPr>
              <p:cNvGrpSpPr>
                <a:grpSpLocks/>
              </p:cNvGrpSpPr>
              <p:nvPr/>
            </p:nvGrpSpPr>
            <p:grpSpPr bwMode="auto">
              <a:xfrm>
                <a:off x="6201098" y="3972138"/>
                <a:ext cx="346075" cy="7938"/>
                <a:chOff x="3360" y="2683"/>
                <a:chExt cx="218" cy="5"/>
              </a:xfrm>
            </p:grpSpPr>
            <p:sp>
              <p:nvSpPr>
                <p:cNvPr id="939" name="Rectangle 1643">
                  <a:extLst>
                    <a:ext uri="{FF2B5EF4-FFF2-40B4-BE49-F238E27FC236}">
                      <a16:creationId xmlns:a16="http://schemas.microsoft.com/office/drawing/2014/main" id="{7E800357-FE1B-4C63-AB64-874C199DBFF6}"/>
                    </a:ext>
                  </a:extLst>
                </p:cNvPr>
                <p:cNvSpPr>
                  <a:spLocks noChangeArrowheads="1"/>
                </p:cNvSpPr>
                <p:nvPr/>
              </p:nvSpPr>
              <p:spPr bwMode="auto">
                <a:xfrm>
                  <a:off x="3360" y="2683"/>
                  <a:ext cx="218" cy="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40" name="Rectangle 1644">
                  <a:extLst>
                    <a:ext uri="{FF2B5EF4-FFF2-40B4-BE49-F238E27FC236}">
                      <a16:creationId xmlns:a16="http://schemas.microsoft.com/office/drawing/2014/main" id="{516AD531-8234-40BB-8928-0819AE8910AE}"/>
                    </a:ext>
                  </a:extLst>
                </p:cNvPr>
                <p:cNvSpPr>
                  <a:spLocks noChangeArrowheads="1"/>
                </p:cNvSpPr>
                <p:nvPr/>
              </p:nvSpPr>
              <p:spPr bwMode="auto">
                <a:xfrm>
                  <a:off x="3360" y="2683"/>
                  <a:ext cx="218" cy="5"/>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7" name="Group 1645">
                <a:extLst>
                  <a:ext uri="{FF2B5EF4-FFF2-40B4-BE49-F238E27FC236}">
                    <a16:creationId xmlns:a16="http://schemas.microsoft.com/office/drawing/2014/main" id="{A230B95A-0A62-4DF2-916D-82C84B06FD36}"/>
                  </a:ext>
                </a:extLst>
              </p:cNvPr>
              <p:cNvGrpSpPr>
                <a:grpSpLocks/>
              </p:cNvGrpSpPr>
              <p:nvPr/>
            </p:nvGrpSpPr>
            <p:grpSpPr bwMode="auto">
              <a:xfrm>
                <a:off x="5575624" y="3908636"/>
                <a:ext cx="131763" cy="61915"/>
                <a:chOff x="2966" y="2643"/>
                <a:chExt cx="83" cy="39"/>
              </a:xfrm>
            </p:grpSpPr>
            <p:sp>
              <p:nvSpPr>
                <p:cNvPr id="937" name="Freeform 1646">
                  <a:extLst>
                    <a:ext uri="{FF2B5EF4-FFF2-40B4-BE49-F238E27FC236}">
                      <a16:creationId xmlns:a16="http://schemas.microsoft.com/office/drawing/2014/main" id="{19F004BD-ADF4-4083-AB78-91A883F7D579}"/>
                    </a:ext>
                  </a:extLst>
                </p:cNvPr>
                <p:cNvSpPr>
                  <a:spLocks/>
                </p:cNvSpPr>
                <p:nvPr/>
              </p:nvSpPr>
              <p:spPr bwMode="auto">
                <a:xfrm>
                  <a:off x="2966" y="2643"/>
                  <a:ext cx="83" cy="39"/>
                </a:xfrm>
                <a:custGeom>
                  <a:avLst/>
                  <a:gdLst>
                    <a:gd name="T0" fmla="*/ 0 w 83"/>
                    <a:gd name="T1" fmla="*/ 37 h 39"/>
                    <a:gd name="T2" fmla="*/ 4 w 83"/>
                    <a:gd name="T3" fmla="*/ 39 h 39"/>
                    <a:gd name="T4" fmla="*/ 83 w 83"/>
                    <a:gd name="T5" fmla="*/ 3 h 39"/>
                    <a:gd name="T6" fmla="*/ 79 w 83"/>
                    <a:gd name="T7" fmla="*/ 0 h 39"/>
                    <a:gd name="T8" fmla="*/ 0 w 83"/>
                    <a:gd name="T9" fmla="*/ 37 h 39"/>
                    <a:gd name="T10" fmla="*/ 0 60000 65536"/>
                    <a:gd name="T11" fmla="*/ 0 60000 65536"/>
                    <a:gd name="T12" fmla="*/ 0 60000 65536"/>
                    <a:gd name="T13" fmla="*/ 0 60000 65536"/>
                    <a:gd name="T14" fmla="*/ 0 60000 65536"/>
                    <a:gd name="T15" fmla="*/ 0 w 83"/>
                    <a:gd name="T16" fmla="*/ 0 h 39"/>
                    <a:gd name="T17" fmla="*/ 83 w 83"/>
                    <a:gd name="T18" fmla="*/ 39 h 39"/>
                  </a:gdLst>
                  <a:ahLst/>
                  <a:cxnLst>
                    <a:cxn ang="T10">
                      <a:pos x="T0" y="T1"/>
                    </a:cxn>
                    <a:cxn ang="T11">
                      <a:pos x="T2" y="T3"/>
                    </a:cxn>
                    <a:cxn ang="T12">
                      <a:pos x="T4" y="T5"/>
                    </a:cxn>
                    <a:cxn ang="T13">
                      <a:pos x="T6" y="T7"/>
                    </a:cxn>
                    <a:cxn ang="T14">
                      <a:pos x="T8" y="T9"/>
                    </a:cxn>
                  </a:cxnLst>
                  <a:rect l="T15" t="T16" r="T17" b="T18"/>
                  <a:pathLst>
                    <a:path w="83" h="39">
                      <a:moveTo>
                        <a:pt x="0" y="37"/>
                      </a:moveTo>
                      <a:lnTo>
                        <a:pt x="4" y="39"/>
                      </a:lnTo>
                      <a:lnTo>
                        <a:pt x="83" y="3"/>
                      </a:lnTo>
                      <a:lnTo>
                        <a:pt x="79" y="0"/>
                      </a:lnTo>
                      <a:lnTo>
                        <a:pt x="0" y="37"/>
                      </a:lnTo>
                      <a:close/>
                    </a:path>
                  </a:pathLst>
                </a:custGeom>
                <a:solidFill>
                  <a:srgbClr val="FFFFFF"/>
                </a:solidFill>
                <a:ln w="9525">
                  <a:noFill/>
                  <a:round/>
                  <a:headEnd/>
                  <a:tailEnd/>
                </a:ln>
              </p:spPr>
              <p:txBody>
                <a:bodyPr/>
                <a:lstStyle/>
                <a:p>
                  <a:endParaRPr lang="en-US" sz="1350" dirty="0"/>
                </a:p>
              </p:txBody>
            </p:sp>
            <p:sp>
              <p:nvSpPr>
                <p:cNvPr id="938" name="Freeform 1647">
                  <a:extLst>
                    <a:ext uri="{FF2B5EF4-FFF2-40B4-BE49-F238E27FC236}">
                      <a16:creationId xmlns:a16="http://schemas.microsoft.com/office/drawing/2014/main" id="{480B46BE-08B4-4A4D-8AD1-0FDA9BCB5A00}"/>
                    </a:ext>
                  </a:extLst>
                </p:cNvPr>
                <p:cNvSpPr>
                  <a:spLocks/>
                </p:cNvSpPr>
                <p:nvPr/>
              </p:nvSpPr>
              <p:spPr bwMode="auto">
                <a:xfrm>
                  <a:off x="2966" y="2643"/>
                  <a:ext cx="83" cy="39"/>
                </a:xfrm>
                <a:custGeom>
                  <a:avLst/>
                  <a:gdLst>
                    <a:gd name="T0" fmla="*/ 0 w 83"/>
                    <a:gd name="T1" fmla="*/ 37 h 39"/>
                    <a:gd name="T2" fmla="*/ 4 w 83"/>
                    <a:gd name="T3" fmla="*/ 39 h 39"/>
                    <a:gd name="T4" fmla="*/ 83 w 83"/>
                    <a:gd name="T5" fmla="*/ 3 h 39"/>
                    <a:gd name="T6" fmla="*/ 79 w 83"/>
                    <a:gd name="T7" fmla="*/ 0 h 39"/>
                    <a:gd name="T8" fmla="*/ 0 w 83"/>
                    <a:gd name="T9" fmla="*/ 37 h 39"/>
                    <a:gd name="T10" fmla="*/ 0 60000 65536"/>
                    <a:gd name="T11" fmla="*/ 0 60000 65536"/>
                    <a:gd name="T12" fmla="*/ 0 60000 65536"/>
                    <a:gd name="T13" fmla="*/ 0 60000 65536"/>
                    <a:gd name="T14" fmla="*/ 0 60000 65536"/>
                    <a:gd name="T15" fmla="*/ 0 w 83"/>
                    <a:gd name="T16" fmla="*/ 0 h 39"/>
                    <a:gd name="T17" fmla="*/ 83 w 83"/>
                    <a:gd name="T18" fmla="*/ 39 h 39"/>
                  </a:gdLst>
                  <a:ahLst/>
                  <a:cxnLst>
                    <a:cxn ang="T10">
                      <a:pos x="T0" y="T1"/>
                    </a:cxn>
                    <a:cxn ang="T11">
                      <a:pos x="T2" y="T3"/>
                    </a:cxn>
                    <a:cxn ang="T12">
                      <a:pos x="T4" y="T5"/>
                    </a:cxn>
                    <a:cxn ang="T13">
                      <a:pos x="T6" y="T7"/>
                    </a:cxn>
                    <a:cxn ang="T14">
                      <a:pos x="T8" y="T9"/>
                    </a:cxn>
                  </a:cxnLst>
                  <a:rect l="T15" t="T16" r="T17" b="T18"/>
                  <a:pathLst>
                    <a:path w="83" h="39">
                      <a:moveTo>
                        <a:pt x="0" y="37"/>
                      </a:moveTo>
                      <a:lnTo>
                        <a:pt x="4" y="39"/>
                      </a:lnTo>
                      <a:lnTo>
                        <a:pt x="83" y="3"/>
                      </a:lnTo>
                      <a:lnTo>
                        <a:pt x="79" y="0"/>
                      </a:lnTo>
                      <a:lnTo>
                        <a:pt x="0" y="37"/>
                      </a:lnTo>
                      <a:close/>
                    </a:path>
                  </a:pathLst>
                </a:custGeom>
                <a:noFill/>
                <a:ln w="14288" cap="rnd">
                  <a:solidFill>
                    <a:srgbClr val="000000"/>
                  </a:solidFill>
                  <a:round/>
                  <a:headEnd/>
                  <a:tailEnd/>
                </a:ln>
              </p:spPr>
              <p:txBody>
                <a:bodyPr/>
                <a:lstStyle/>
                <a:p>
                  <a:endParaRPr lang="en-US" sz="1350" dirty="0"/>
                </a:p>
              </p:txBody>
            </p:sp>
          </p:grpSp>
          <p:grpSp>
            <p:nvGrpSpPr>
              <p:cNvPr id="348" name="Group 1648">
                <a:extLst>
                  <a:ext uri="{FF2B5EF4-FFF2-40B4-BE49-F238E27FC236}">
                    <a16:creationId xmlns:a16="http://schemas.microsoft.com/office/drawing/2014/main" id="{D5569F3B-7CD9-4E3A-A84D-3C7D22CFA184}"/>
                  </a:ext>
                </a:extLst>
              </p:cNvPr>
              <p:cNvGrpSpPr>
                <a:grpSpLocks/>
              </p:cNvGrpSpPr>
              <p:nvPr/>
            </p:nvGrpSpPr>
            <p:grpSpPr bwMode="auto">
              <a:xfrm>
                <a:off x="5577212" y="3957850"/>
                <a:ext cx="323849" cy="14288"/>
                <a:chOff x="2967" y="2674"/>
                <a:chExt cx="204" cy="9"/>
              </a:xfrm>
            </p:grpSpPr>
            <p:sp>
              <p:nvSpPr>
                <p:cNvPr id="935" name="Rectangle 1649">
                  <a:extLst>
                    <a:ext uri="{FF2B5EF4-FFF2-40B4-BE49-F238E27FC236}">
                      <a16:creationId xmlns:a16="http://schemas.microsoft.com/office/drawing/2014/main" id="{F4D0F180-7C1E-42D5-B476-4CA0AEF617A6}"/>
                    </a:ext>
                  </a:extLst>
                </p:cNvPr>
                <p:cNvSpPr>
                  <a:spLocks noChangeArrowheads="1"/>
                </p:cNvSpPr>
                <p:nvPr/>
              </p:nvSpPr>
              <p:spPr bwMode="auto">
                <a:xfrm>
                  <a:off x="2967" y="2674"/>
                  <a:ext cx="204" cy="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36" name="Rectangle 1650">
                  <a:extLst>
                    <a:ext uri="{FF2B5EF4-FFF2-40B4-BE49-F238E27FC236}">
                      <a16:creationId xmlns:a16="http://schemas.microsoft.com/office/drawing/2014/main" id="{ECF0F4FA-2614-4726-8CFF-A976B38A5C3D}"/>
                    </a:ext>
                  </a:extLst>
                </p:cNvPr>
                <p:cNvSpPr>
                  <a:spLocks noChangeArrowheads="1"/>
                </p:cNvSpPr>
                <p:nvPr/>
              </p:nvSpPr>
              <p:spPr bwMode="auto">
                <a:xfrm>
                  <a:off x="2967" y="2674"/>
                  <a:ext cx="204" cy="9"/>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49" name="Group 1651">
                <a:extLst>
                  <a:ext uri="{FF2B5EF4-FFF2-40B4-BE49-F238E27FC236}">
                    <a16:creationId xmlns:a16="http://schemas.microsoft.com/office/drawing/2014/main" id="{4EC0283D-F689-46FB-8867-E5D9A92311E1}"/>
                  </a:ext>
                </a:extLst>
              </p:cNvPr>
              <p:cNvGrpSpPr>
                <a:grpSpLocks/>
              </p:cNvGrpSpPr>
              <p:nvPr/>
            </p:nvGrpSpPr>
            <p:grpSpPr bwMode="auto">
              <a:xfrm>
                <a:off x="5889949" y="3934037"/>
                <a:ext cx="30162" cy="112717"/>
                <a:chOff x="3164" y="2659"/>
                <a:chExt cx="19" cy="71"/>
              </a:xfrm>
            </p:grpSpPr>
            <p:sp>
              <p:nvSpPr>
                <p:cNvPr id="933" name="Rectangle 1652">
                  <a:extLst>
                    <a:ext uri="{FF2B5EF4-FFF2-40B4-BE49-F238E27FC236}">
                      <a16:creationId xmlns:a16="http://schemas.microsoft.com/office/drawing/2014/main" id="{B238CA31-14DE-44C4-9132-68E076BCE244}"/>
                    </a:ext>
                  </a:extLst>
                </p:cNvPr>
                <p:cNvSpPr>
                  <a:spLocks noChangeArrowheads="1"/>
                </p:cNvSpPr>
                <p:nvPr/>
              </p:nvSpPr>
              <p:spPr bwMode="auto">
                <a:xfrm>
                  <a:off x="3164" y="2659"/>
                  <a:ext cx="19" cy="7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34" name="Rectangle 1653">
                  <a:extLst>
                    <a:ext uri="{FF2B5EF4-FFF2-40B4-BE49-F238E27FC236}">
                      <a16:creationId xmlns:a16="http://schemas.microsoft.com/office/drawing/2014/main" id="{D8F4CC70-4EE0-4EFA-A972-22F268E7C1B0}"/>
                    </a:ext>
                  </a:extLst>
                </p:cNvPr>
                <p:cNvSpPr>
                  <a:spLocks noChangeArrowheads="1"/>
                </p:cNvSpPr>
                <p:nvPr/>
              </p:nvSpPr>
              <p:spPr bwMode="auto">
                <a:xfrm>
                  <a:off x="3164" y="2659"/>
                  <a:ext cx="19" cy="7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50" name="Group 1654">
                <a:extLst>
                  <a:ext uri="{FF2B5EF4-FFF2-40B4-BE49-F238E27FC236}">
                    <a16:creationId xmlns:a16="http://schemas.microsoft.com/office/drawing/2014/main" id="{C16EC6ED-089C-4622-ABDF-AE3C2DD444A3}"/>
                  </a:ext>
                </a:extLst>
              </p:cNvPr>
              <p:cNvGrpSpPr>
                <a:grpSpLocks/>
              </p:cNvGrpSpPr>
              <p:nvPr/>
            </p:nvGrpSpPr>
            <p:grpSpPr bwMode="auto">
              <a:xfrm>
                <a:off x="6521773" y="3921337"/>
                <a:ext cx="30162" cy="112717"/>
                <a:chOff x="3562" y="2651"/>
                <a:chExt cx="19" cy="71"/>
              </a:xfrm>
            </p:grpSpPr>
            <p:sp>
              <p:nvSpPr>
                <p:cNvPr id="931" name="Rectangle 1655">
                  <a:extLst>
                    <a:ext uri="{FF2B5EF4-FFF2-40B4-BE49-F238E27FC236}">
                      <a16:creationId xmlns:a16="http://schemas.microsoft.com/office/drawing/2014/main" id="{9E375BE3-988C-4768-92BB-85C3A1E62151}"/>
                    </a:ext>
                  </a:extLst>
                </p:cNvPr>
                <p:cNvSpPr>
                  <a:spLocks noChangeArrowheads="1"/>
                </p:cNvSpPr>
                <p:nvPr/>
              </p:nvSpPr>
              <p:spPr bwMode="auto">
                <a:xfrm>
                  <a:off x="3562" y="2651"/>
                  <a:ext cx="19" cy="7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32" name="Rectangle 1656">
                  <a:extLst>
                    <a:ext uri="{FF2B5EF4-FFF2-40B4-BE49-F238E27FC236}">
                      <a16:creationId xmlns:a16="http://schemas.microsoft.com/office/drawing/2014/main" id="{D500539B-3DA1-409D-88A5-9AB66E601D61}"/>
                    </a:ext>
                  </a:extLst>
                </p:cNvPr>
                <p:cNvSpPr>
                  <a:spLocks noChangeArrowheads="1"/>
                </p:cNvSpPr>
                <p:nvPr/>
              </p:nvSpPr>
              <p:spPr bwMode="auto">
                <a:xfrm>
                  <a:off x="3562" y="2651"/>
                  <a:ext cx="19" cy="7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51" name="Group 1657">
                <a:extLst>
                  <a:ext uri="{FF2B5EF4-FFF2-40B4-BE49-F238E27FC236}">
                    <a16:creationId xmlns:a16="http://schemas.microsoft.com/office/drawing/2014/main" id="{DFFA2A8E-D04D-4C17-95F0-ED8714EBEFB6}"/>
                  </a:ext>
                </a:extLst>
              </p:cNvPr>
              <p:cNvGrpSpPr>
                <a:grpSpLocks/>
              </p:cNvGrpSpPr>
              <p:nvPr/>
            </p:nvGrpSpPr>
            <p:grpSpPr bwMode="auto">
              <a:xfrm>
                <a:off x="6175699" y="3926099"/>
                <a:ext cx="36513" cy="112717"/>
                <a:chOff x="3344" y="2654"/>
                <a:chExt cx="23" cy="71"/>
              </a:xfrm>
            </p:grpSpPr>
            <p:sp>
              <p:nvSpPr>
                <p:cNvPr id="929" name="Rectangle 1658">
                  <a:extLst>
                    <a:ext uri="{FF2B5EF4-FFF2-40B4-BE49-F238E27FC236}">
                      <a16:creationId xmlns:a16="http://schemas.microsoft.com/office/drawing/2014/main" id="{FB7FC45B-A6C4-448D-947A-19BB5FB1A330}"/>
                    </a:ext>
                  </a:extLst>
                </p:cNvPr>
                <p:cNvSpPr>
                  <a:spLocks noChangeArrowheads="1"/>
                </p:cNvSpPr>
                <p:nvPr/>
              </p:nvSpPr>
              <p:spPr bwMode="auto">
                <a:xfrm>
                  <a:off x="3344" y="2654"/>
                  <a:ext cx="23" cy="7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30" name="Rectangle 1659">
                  <a:extLst>
                    <a:ext uri="{FF2B5EF4-FFF2-40B4-BE49-F238E27FC236}">
                      <a16:creationId xmlns:a16="http://schemas.microsoft.com/office/drawing/2014/main" id="{77774CA4-53E6-47DC-BE99-2628700D7141}"/>
                    </a:ext>
                  </a:extLst>
                </p:cNvPr>
                <p:cNvSpPr>
                  <a:spLocks noChangeArrowheads="1"/>
                </p:cNvSpPr>
                <p:nvPr/>
              </p:nvSpPr>
              <p:spPr bwMode="auto">
                <a:xfrm>
                  <a:off x="3344" y="2654"/>
                  <a:ext cx="23" cy="71"/>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52" name="Group 1660">
                <a:extLst>
                  <a:ext uri="{FF2B5EF4-FFF2-40B4-BE49-F238E27FC236}">
                    <a16:creationId xmlns:a16="http://schemas.microsoft.com/office/drawing/2014/main" id="{2C960617-E370-4A8C-818B-EE0692929DE0}"/>
                  </a:ext>
                </a:extLst>
              </p:cNvPr>
              <p:cNvGrpSpPr>
                <a:grpSpLocks/>
              </p:cNvGrpSpPr>
              <p:nvPr/>
            </p:nvGrpSpPr>
            <p:grpSpPr bwMode="auto">
              <a:xfrm>
                <a:off x="6334448" y="3938799"/>
                <a:ext cx="128588" cy="9525"/>
                <a:chOff x="3444" y="2662"/>
                <a:chExt cx="81" cy="6"/>
              </a:xfrm>
            </p:grpSpPr>
            <p:sp>
              <p:nvSpPr>
                <p:cNvPr id="927" name="Rectangle 1661">
                  <a:extLst>
                    <a:ext uri="{FF2B5EF4-FFF2-40B4-BE49-F238E27FC236}">
                      <a16:creationId xmlns:a16="http://schemas.microsoft.com/office/drawing/2014/main" id="{2F0EED8F-3000-45F7-9788-614385FB4335}"/>
                    </a:ext>
                  </a:extLst>
                </p:cNvPr>
                <p:cNvSpPr>
                  <a:spLocks noChangeArrowheads="1"/>
                </p:cNvSpPr>
                <p:nvPr/>
              </p:nvSpPr>
              <p:spPr bwMode="auto">
                <a:xfrm>
                  <a:off x="3444" y="2662"/>
                  <a:ext cx="81" cy="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28" name="Rectangle 1662">
                  <a:extLst>
                    <a:ext uri="{FF2B5EF4-FFF2-40B4-BE49-F238E27FC236}">
                      <a16:creationId xmlns:a16="http://schemas.microsoft.com/office/drawing/2014/main" id="{A932AF1C-8C55-4747-BF19-B99DB64B7656}"/>
                    </a:ext>
                  </a:extLst>
                </p:cNvPr>
                <p:cNvSpPr>
                  <a:spLocks noChangeArrowheads="1"/>
                </p:cNvSpPr>
                <p:nvPr/>
              </p:nvSpPr>
              <p:spPr bwMode="auto">
                <a:xfrm>
                  <a:off x="3444" y="2662"/>
                  <a:ext cx="81" cy="6"/>
                </a:xfrm>
                <a:prstGeom prst="rect">
                  <a:avLst/>
                </a:prstGeom>
                <a:noFill/>
                <a:ln w="14288"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353" name="Group 1663">
                <a:extLst>
                  <a:ext uri="{FF2B5EF4-FFF2-40B4-BE49-F238E27FC236}">
                    <a16:creationId xmlns:a16="http://schemas.microsoft.com/office/drawing/2014/main" id="{33483615-F52C-4E04-9A23-E0C074EE574E}"/>
                  </a:ext>
                </a:extLst>
              </p:cNvPr>
              <p:cNvGrpSpPr>
                <a:grpSpLocks/>
              </p:cNvGrpSpPr>
              <p:nvPr/>
            </p:nvGrpSpPr>
            <p:grpSpPr bwMode="auto">
              <a:xfrm>
                <a:off x="3784927" y="1886090"/>
                <a:ext cx="600074" cy="198445"/>
                <a:chOff x="1838" y="1369"/>
                <a:chExt cx="378" cy="125"/>
              </a:xfrm>
            </p:grpSpPr>
            <p:sp>
              <p:nvSpPr>
                <p:cNvPr id="925" name="Freeform 1664">
                  <a:extLst>
                    <a:ext uri="{FF2B5EF4-FFF2-40B4-BE49-F238E27FC236}">
                      <a16:creationId xmlns:a16="http://schemas.microsoft.com/office/drawing/2014/main" id="{4BA03BD8-8572-4E92-94A8-5DDF1C3FF8A1}"/>
                    </a:ext>
                  </a:extLst>
                </p:cNvPr>
                <p:cNvSpPr>
                  <a:spLocks/>
                </p:cNvSpPr>
                <p:nvPr/>
              </p:nvSpPr>
              <p:spPr bwMode="auto">
                <a:xfrm>
                  <a:off x="1838" y="1369"/>
                  <a:ext cx="378" cy="125"/>
                </a:xfrm>
                <a:custGeom>
                  <a:avLst/>
                  <a:gdLst>
                    <a:gd name="T0" fmla="*/ 355 w 378"/>
                    <a:gd name="T1" fmla="*/ 0 h 125"/>
                    <a:gd name="T2" fmla="*/ 0 w 378"/>
                    <a:gd name="T3" fmla="*/ 100 h 125"/>
                    <a:gd name="T4" fmla="*/ 21 w 378"/>
                    <a:gd name="T5" fmla="*/ 125 h 125"/>
                    <a:gd name="T6" fmla="*/ 378 w 378"/>
                    <a:gd name="T7" fmla="*/ 26 h 125"/>
                    <a:gd name="T8" fmla="*/ 355 w 378"/>
                    <a:gd name="T9" fmla="*/ 0 h 125"/>
                    <a:gd name="T10" fmla="*/ 0 60000 65536"/>
                    <a:gd name="T11" fmla="*/ 0 60000 65536"/>
                    <a:gd name="T12" fmla="*/ 0 60000 65536"/>
                    <a:gd name="T13" fmla="*/ 0 60000 65536"/>
                    <a:gd name="T14" fmla="*/ 0 60000 65536"/>
                    <a:gd name="T15" fmla="*/ 0 w 378"/>
                    <a:gd name="T16" fmla="*/ 0 h 125"/>
                    <a:gd name="T17" fmla="*/ 378 w 378"/>
                    <a:gd name="T18" fmla="*/ 125 h 125"/>
                  </a:gdLst>
                  <a:ahLst/>
                  <a:cxnLst>
                    <a:cxn ang="T10">
                      <a:pos x="T0" y="T1"/>
                    </a:cxn>
                    <a:cxn ang="T11">
                      <a:pos x="T2" y="T3"/>
                    </a:cxn>
                    <a:cxn ang="T12">
                      <a:pos x="T4" y="T5"/>
                    </a:cxn>
                    <a:cxn ang="T13">
                      <a:pos x="T6" y="T7"/>
                    </a:cxn>
                    <a:cxn ang="T14">
                      <a:pos x="T8" y="T9"/>
                    </a:cxn>
                  </a:cxnLst>
                  <a:rect l="T15" t="T16" r="T17" b="T18"/>
                  <a:pathLst>
                    <a:path w="378" h="125">
                      <a:moveTo>
                        <a:pt x="355" y="0"/>
                      </a:moveTo>
                      <a:lnTo>
                        <a:pt x="0" y="100"/>
                      </a:lnTo>
                      <a:lnTo>
                        <a:pt x="21" y="125"/>
                      </a:lnTo>
                      <a:lnTo>
                        <a:pt x="378" y="26"/>
                      </a:lnTo>
                      <a:lnTo>
                        <a:pt x="355" y="0"/>
                      </a:lnTo>
                      <a:close/>
                    </a:path>
                  </a:pathLst>
                </a:custGeom>
                <a:solidFill>
                  <a:srgbClr val="B2B2B2"/>
                </a:solidFill>
                <a:ln w="9525">
                  <a:noFill/>
                  <a:round/>
                  <a:headEnd/>
                  <a:tailEnd/>
                </a:ln>
              </p:spPr>
              <p:txBody>
                <a:bodyPr/>
                <a:lstStyle/>
                <a:p>
                  <a:endParaRPr lang="en-US" sz="1350" dirty="0"/>
                </a:p>
              </p:txBody>
            </p:sp>
            <p:sp>
              <p:nvSpPr>
                <p:cNvPr id="926" name="Freeform 1665">
                  <a:extLst>
                    <a:ext uri="{FF2B5EF4-FFF2-40B4-BE49-F238E27FC236}">
                      <a16:creationId xmlns:a16="http://schemas.microsoft.com/office/drawing/2014/main" id="{23C441E5-0D67-4807-A2E9-A7912B167282}"/>
                    </a:ext>
                  </a:extLst>
                </p:cNvPr>
                <p:cNvSpPr>
                  <a:spLocks/>
                </p:cNvSpPr>
                <p:nvPr/>
              </p:nvSpPr>
              <p:spPr bwMode="auto">
                <a:xfrm>
                  <a:off x="1838" y="1369"/>
                  <a:ext cx="378" cy="125"/>
                </a:xfrm>
                <a:custGeom>
                  <a:avLst/>
                  <a:gdLst>
                    <a:gd name="T0" fmla="*/ 355 w 378"/>
                    <a:gd name="T1" fmla="*/ 0 h 125"/>
                    <a:gd name="T2" fmla="*/ 0 w 378"/>
                    <a:gd name="T3" fmla="*/ 100 h 125"/>
                    <a:gd name="T4" fmla="*/ 21 w 378"/>
                    <a:gd name="T5" fmla="*/ 125 h 125"/>
                    <a:gd name="T6" fmla="*/ 378 w 378"/>
                    <a:gd name="T7" fmla="*/ 26 h 125"/>
                    <a:gd name="T8" fmla="*/ 355 w 378"/>
                    <a:gd name="T9" fmla="*/ 0 h 125"/>
                    <a:gd name="T10" fmla="*/ 0 60000 65536"/>
                    <a:gd name="T11" fmla="*/ 0 60000 65536"/>
                    <a:gd name="T12" fmla="*/ 0 60000 65536"/>
                    <a:gd name="T13" fmla="*/ 0 60000 65536"/>
                    <a:gd name="T14" fmla="*/ 0 60000 65536"/>
                    <a:gd name="T15" fmla="*/ 0 w 378"/>
                    <a:gd name="T16" fmla="*/ 0 h 125"/>
                    <a:gd name="T17" fmla="*/ 378 w 378"/>
                    <a:gd name="T18" fmla="*/ 125 h 125"/>
                  </a:gdLst>
                  <a:ahLst/>
                  <a:cxnLst>
                    <a:cxn ang="T10">
                      <a:pos x="T0" y="T1"/>
                    </a:cxn>
                    <a:cxn ang="T11">
                      <a:pos x="T2" y="T3"/>
                    </a:cxn>
                    <a:cxn ang="T12">
                      <a:pos x="T4" y="T5"/>
                    </a:cxn>
                    <a:cxn ang="T13">
                      <a:pos x="T6" y="T7"/>
                    </a:cxn>
                    <a:cxn ang="T14">
                      <a:pos x="T8" y="T9"/>
                    </a:cxn>
                  </a:cxnLst>
                  <a:rect l="T15" t="T16" r="T17" b="T18"/>
                  <a:pathLst>
                    <a:path w="378" h="125">
                      <a:moveTo>
                        <a:pt x="355" y="0"/>
                      </a:moveTo>
                      <a:lnTo>
                        <a:pt x="0" y="100"/>
                      </a:lnTo>
                      <a:lnTo>
                        <a:pt x="21" y="125"/>
                      </a:lnTo>
                      <a:lnTo>
                        <a:pt x="378" y="26"/>
                      </a:lnTo>
                      <a:lnTo>
                        <a:pt x="355" y="0"/>
                      </a:lnTo>
                      <a:close/>
                    </a:path>
                  </a:pathLst>
                </a:custGeom>
                <a:noFill/>
                <a:ln w="6350" cap="rnd">
                  <a:solidFill>
                    <a:srgbClr val="000000"/>
                  </a:solidFill>
                  <a:round/>
                  <a:headEnd/>
                  <a:tailEnd/>
                </a:ln>
              </p:spPr>
              <p:txBody>
                <a:bodyPr/>
                <a:lstStyle/>
                <a:p>
                  <a:endParaRPr lang="en-US" sz="1350" dirty="0"/>
                </a:p>
              </p:txBody>
            </p:sp>
          </p:grpSp>
          <p:grpSp>
            <p:nvGrpSpPr>
              <p:cNvPr id="354" name="Group 1666">
                <a:extLst>
                  <a:ext uri="{FF2B5EF4-FFF2-40B4-BE49-F238E27FC236}">
                    <a16:creationId xmlns:a16="http://schemas.microsoft.com/office/drawing/2014/main" id="{A9010D2A-8D92-43D7-996E-38F8E8664B4B}"/>
                  </a:ext>
                </a:extLst>
              </p:cNvPr>
              <p:cNvGrpSpPr>
                <a:grpSpLocks/>
              </p:cNvGrpSpPr>
              <p:nvPr/>
            </p:nvGrpSpPr>
            <p:grpSpPr bwMode="auto">
              <a:xfrm>
                <a:off x="4488189" y="1808300"/>
                <a:ext cx="738187" cy="265122"/>
                <a:chOff x="2281" y="1320"/>
                <a:chExt cx="465" cy="167"/>
              </a:xfrm>
            </p:grpSpPr>
            <p:sp>
              <p:nvSpPr>
                <p:cNvPr id="923" name="Freeform 1667">
                  <a:extLst>
                    <a:ext uri="{FF2B5EF4-FFF2-40B4-BE49-F238E27FC236}">
                      <a16:creationId xmlns:a16="http://schemas.microsoft.com/office/drawing/2014/main" id="{1CD750F5-E71C-46A0-AF4B-AEFBC44F900C}"/>
                    </a:ext>
                  </a:extLst>
                </p:cNvPr>
                <p:cNvSpPr>
                  <a:spLocks/>
                </p:cNvSpPr>
                <p:nvPr/>
              </p:nvSpPr>
              <p:spPr bwMode="auto">
                <a:xfrm>
                  <a:off x="2281" y="1320"/>
                  <a:ext cx="465" cy="167"/>
                </a:xfrm>
                <a:custGeom>
                  <a:avLst/>
                  <a:gdLst>
                    <a:gd name="T0" fmla="*/ 447 w 465"/>
                    <a:gd name="T1" fmla="*/ 0 h 167"/>
                    <a:gd name="T2" fmla="*/ 0 w 465"/>
                    <a:gd name="T3" fmla="*/ 147 h 167"/>
                    <a:gd name="T4" fmla="*/ 23 w 465"/>
                    <a:gd name="T5" fmla="*/ 167 h 167"/>
                    <a:gd name="T6" fmla="*/ 465 w 465"/>
                    <a:gd name="T7" fmla="*/ 24 h 167"/>
                    <a:gd name="T8" fmla="*/ 447 w 465"/>
                    <a:gd name="T9" fmla="*/ 0 h 167"/>
                    <a:gd name="T10" fmla="*/ 0 60000 65536"/>
                    <a:gd name="T11" fmla="*/ 0 60000 65536"/>
                    <a:gd name="T12" fmla="*/ 0 60000 65536"/>
                    <a:gd name="T13" fmla="*/ 0 60000 65536"/>
                    <a:gd name="T14" fmla="*/ 0 60000 65536"/>
                    <a:gd name="T15" fmla="*/ 0 w 465"/>
                    <a:gd name="T16" fmla="*/ 0 h 167"/>
                    <a:gd name="T17" fmla="*/ 465 w 465"/>
                    <a:gd name="T18" fmla="*/ 167 h 167"/>
                  </a:gdLst>
                  <a:ahLst/>
                  <a:cxnLst>
                    <a:cxn ang="T10">
                      <a:pos x="T0" y="T1"/>
                    </a:cxn>
                    <a:cxn ang="T11">
                      <a:pos x="T2" y="T3"/>
                    </a:cxn>
                    <a:cxn ang="T12">
                      <a:pos x="T4" y="T5"/>
                    </a:cxn>
                    <a:cxn ang="T13">
                      <a:pos x="T6" y="T7"/>
                    </a:cxn>
                    <a:cxn ang="T14">
                      <a:pos x="T8" y="T9"/>
                    </a:cxn>
                  </a:cxnLst>
                  <a:rect l="T15" t="T16" r="T17" b="T18"/>
                  <a:pathLst>
                    <a:path w="465" h="167">
                      <a:moveTo>
                        <a:pt x="447" y="0"/>
                      </a:moveTo>
                      <a:lnTo>
                        <a:pt x="0" y="147"/>
                      </a:lnTo>
                      <a:lnTo>
                        <a:pt x="23" y="167"/>
                      </a:lnTo>
                      <a:lnTo>
                        <a:pt x="465" y="24"/>
                      </a:lnTo>
                      <a:lnTo>
                        <a:pt x="447" y="0"/>
                      </a:lnTo>
                      <a:close/>
                    </a:path>
                  </a:pathLst>
                </a:custGeom>
                <a:solidFill>
                  <a:srgbClr val="B2B2B2"/>
                </a:solidFill>
                <a:ln w="9525">
                  <a:noFill/>
                  <a:round/>
                  <a:headEnd/>
                  <a:tailEnd/>
                </a:ln>
              </p:spPr>
              <p:txBody>
                <a:bodyPr/>
                <a:lstStyle/>
                <a:p>
                  <a:endParaRPr lang="en-US" sz="1350" dirty="0"/>
                </a:p>
              </p:txBody>
            </p:sp>
            <p:sp>
              <p:nvSpPr>
                <p:cNvPr id="924" name="Freeform 1668">
                  <a:extLst>
                    <a:ext uri="{FF2B5EF4-FFF2-40B4-BE49-F238E27FC236}">
                      <a16:creationId xmlns:a16="http://schemas.microsoft.com/office/drawing/2014/main" id="{26B9E7C2-A21A-47BE-984C-10B505E096D2}"/>
                    </a:ext>
                  </a:extLst>
                </p:cNvPr>
                <p:cNvSpPr>
                  <a:spLocks/>
                </p:cNvSpPr>
                <p:nvPr/>
              </p:nvSpPr>
              <p:spPr bwMode="auto">
                <a:xfrm>
                  <a:off x="2281" y="1320"/>
                  <a:ext cx="465" cy="167"/>
                </a:xfrm>
                <a:custGeom>
                  <a:avLst/>
                  <a:gdLst>
                    <a:gd name="T0" fmla="*/ 447 w 465"/>
                    <a:gd name="T1" fmla="*/ 0 h 167"/>
                    <a:gd name="T2" fmla="*/ 0 w 465"/>
                    <a:gd name="T3" fmla="*/ 147 h 167"/>
                    <a:gd name="T4" fmla="*/ 23 w 465"/>
                    <a:gd name="T5" fmla="*/ 167 h 167"/>
                    <a:gd name="T6" fmla="*/ 465 w 465"/>
                    <a:gd name="T7" fmla="*/ 24 h 167"/>
                    <a:gd name="T8" fmla="*/ 447 w 465"/>
                    <a:gd name="T9" fmla="*/ 0 h 167"/>
                    <a:gd name="T10" fmla="*/ 0 60000 65536"/>
                    <a:gd name="T11" fmla="*/ 0 60000 65536"/>
                    <a:gd name="T12" fmla="*/ 0 60000 65536"/>
                    <a:gd name="T13" fmla="*/ 0 60000 65536"/>
                    <a:gd name="T14" fmla="*/ 0 60000 65536"/>
                    <a:gd name="T15" fmla="*/ 0 w 465"/>
                    <a:gd name="T16" fmla="*/ 0 h 167"/>
                    <a:gd name="T17" fmla="*/ 465 w 465"/>
                    <a:gd name="T18" fmla="*/ 167 h 167"/>
                  </a:gdLst>
                  <a:ahLst/>
                  <a:cxnLst>
                    <a:cxn ang="T10">
                      <a:pos x="T0" y="T1"/>
                    </a:cxn>
                    <a:cxn ang="T11">
                      <a:pos x="T2" y="T3"/>
                    </a:cxn>
                    <a:cxn ang="T12">
                      <a:pos x="T4" y="T5"/>
                    </a:cxn>
                    <a:cxn ang="T13">
                      <a:pos x="T6" y="T7"/>
                    </a:cxn>
                    <a:cxn ang="T14">
                      <a:pos x="T8" y="T9"/>
                    </a:cxn>
                  </a:cxnLst>
                  <a:rect l="T15" t="T16" r="T17" b="T18"/>
                  <a:pathLst>
                    <a:path w="465" h="167">
                      <a:moveTo>
                        <a:pt x="447" y="0"/>
                      </a:moveTo>
                      <a:lnTo>
                        <a:pt x="0" y="147"/>
                      </a:lnTo>
                      <a:lnTo>
                        <a:pt x="23" y="167"/>
                      </a:lnTo>
                      <a:lnTo>
                        <a:pt x="465" y="24"/>
                      </a:lnTo>
                      <a:lnTo>
                        <a:pt x="447" y="0"/>
                      </a:lnTo>
                      <a:close/>
                    </a:path>
                  </a:pathLst>
                </a:custGeom>
                <a:noFill/>
                <a:ln w="6350" cap="rnd">
                  <a:solidFill>
                    <a:srgbClr val="000000"/>
                  </a:solidFill>
                  <a:round/>
                  <a:headEnd/>
                  <a:tailEnd/>
                </a:ln>
              </p:spPr>
              <p:txBody>
                <a:bodyPr/>
                <a:lstStyle/>
                <a:p>
                  <a:endParaRPr lang="en-US" sz="1350" dirty="0"/>
                </a:p>
              </p:txBody>
            </p:sp>
          </p:grpSp>
          <p:grpSp>
            <p:nvGrpSpPr>
              <p:cNvPr id="355" name="Group 1669">
                <a:extLst>
                  <a:ext uri="{FF2B5EF4-FFF2-40B4-BE49-F238E27FC236}">
                    <a16:creationId xmlns:a16="http://schemas.microsoft.com/office/drawing/2014/main" id="{70E7A4FB-D549-4250-9645-F801FA5371A9}"/>
                  </a:ext>
                </a:extLst>
              </p:cNvPr>
              <p:cNvGrpSpPr>
                <a:grpSpLocks/>
              </p:cNvGrpSpPr>
              <p:nvPr/>
            </p:nvGrpSpPr>
            <p:grpSpPr bwMode="auto">
              <a:xfrm>
                <a:off x="4307214" y="1619381"/>
                <a:ext cx="427037" cy="323861"/>
                <a:chOff x="2167" y="1201"/>
                <a:chExt cx="269" cy="204"/>
              </a:xfrm>
            </p:grpSpPr>
            <p:sp>
              <p:nvSpPr>
                <p:cNvPr id="921" name="Freeform 1670">
                  <a:extLst>
                    <a:ext uri="{FF2B5EF4-FFF2-40B4-BE49-F238E27FC236}">
                      <a16:creationId xmlns:a16="http://schemas.microsoft.com/office/drawing/2014/main" id="{0E9EB211-34FE-4E00-94BF-9F77745696EE}"/>
                    </a:ext>
                  </a:extLst>
                </p:cNvPr>
                <p:cNvSpPr>
                  <a:spLocks/>
                </p:cNvSpPr>
                <p:nvPr/>
              </p:nvSpPr>
              <p:spPr bwMode="auto">
                <a:xfrm>
                  <a:off x="2167" y="1201"/>
                  <a:ext cx="269" cy="204"/>
                </a:xfrm>
                <a:custGeom>
                  <a:avLst/>
                  <a:gdLst>
                    <a:gd name="T0" fmla="*/ 228 w 269"/>
                    <a:gd name="T1" fmla="*/ 0 h 204"/>
                    <a:gd name="T2" fmla="*/ 0 w 269"/>
                    <a:gd name="T3" fmla="*/ 189 h 204"/>
                    <a:gd name="T4" fmla="*/ 40 w 269"/>
                    <a:gd name="T5" fmla="*/ 204 h 204"/>
                    <a:gd name="T6" fmla="*/ 269 w 269"/>
                    <a:gd name="T7" fmla="*/ 15 h 204"/>
                    <a:gd name="T8" fmla="*/ 228 w 269"/>
                    <a:gd name="T9" fmla="*/ 0 h 204"/>
                    <a:gd name="T10" fmla="*/ 0 60000 65536"/>
                    <a:gd name="T11" fmla="*/ 0 60000 65536"/>
                    <a:gd name="T12" fmla="*/ 0 60000 65536"/>
                    <a:gd name="T13" fmla="*/ 0 60000 65536"/>
                    <a:gd name="T14" fmla="*/ 0 60000 65536"/>
                    <a:gd name="T15" fmla="*/ 0 w 269"/>
                    <a:gd name="T16" fmla="*/ 0 h 204"/>
                    <a:gd name="T17" fmla="*/ 269 w 269"/>
                    <a:gd name="T18" fmla="*/ 204 h 204"/>
                  </a:gdLst>
                  <a:ahLst/>
                  <a:cxnLst>
                    <a:cxn ang="T10">
                      <a:pos x="T0" y="T1"/>
                    </a:cxn>
                    <a:cxn ang="T11">
                      <a:pos x="T2" y="T3"/>
                    </a:cxn>
                    <a:cxn ang="T12">
                      <a:pos x="T4" y="T5"/>
                    </a:cxn>
                    <a:cxn ang="T13">
                      <a:pos x="T6" y="T7"/>
                    </a:cxn>
                    <a:cxn ang="T14">
                      <a:pos x="T8" y="T9"/>
                    </a:cxn>
                  </a:cxnLst>
                  <a:rect l="T15" t="T16" r="T17" b="T18"/>
                  <a:pathLst>
                    <a:path w="269" h="204">
                      <a:moveTo>
                        <a:pt x="228" y="0"/>
                      </a:moveTo>
                      <a:lnTo>
                        <a:pt x="0" y="189"/>
                      </a:lnTo>
                      <a:lnTo>
                        <a:pt x="40" y="204"/>
                      </a:lnTo>
                      <a:lnTo>
                        <a:pt x="269" y="15"/>
                      </a:lnTo>
                      <a:lnTo>
                        <a:pt x="228" y="0"/>
                      </a:lnTo>
                      <a:close/>
                    </a:path>
                  </a:pathLst>
                </a:custGeom>
                <a:solidFill>
                  <a:srgbClr val="B2B2B2"/>
                </a:solidFill>
                <a:ln w="9525">
                  <a:noFill/>
                  <a:round/>
                  <a:headEnd/>
                  <a:tailEnd/>
                </a:ln>
              </p:spPr>
              <p:txBody>
                <a:bodyPr/>
                <a:lstStyle/>
                <a:p>
                  <a:endParaRPr lang="en-US" sz="1350" dirty="0"/>
                </a:p>
              </p:txBody>
            </p:sp>
            <p:sp>
              <p:nvSpPr>
                <p:cNvPr id="922" name="Freeform 1671">
                  <a:extLst>
                    <a:ext uri="{FF2B5EF4-FFF2-40B4-BE49-F238E27FC236}">
                      <a16:creationId xmlns:a16="http://schemas.microsoft.com/office/drawing/2014/main" id="{C66C5C8E-D715-4251-A082-D8990B32FB2B}"/>
                    </a:ext>
                  </a:extLst>
                </p:cNvPr>
                <p:cNvSpPr>
                  <a:spLocks/>
                </p:cNvSpPr>
                <p:nvPr/>
              </p:nvSpPr>
              <p:spPr bwMode="auto">
                <a:xfrm>
                  <a:off x="2167" y="1201"/>
                  <a:ext cx="269" cy="204"/>
                </a:xfrm>
                <a:custGeom>
                  <a:avLst/>
                  <a:gdLst>
                    <a:gd name="T0" fmla="*/ 228 w 269"/>
                    <a:gd name="T1" fmla="*/ 0 h 204"/>
                    <a:gd name="T2" fmla="*/ 0 w 269"/>
                    <a:gd name="T3" fmla="*/ 189 h 204"/>
                    <a:gd name="T4" fmla="*/ 40 w 269"/>
                    <a:gd name="T5" fmla="*/ 204 h 204"/>
                    <a:gd name="T6" fmla="*/ 269 w 269"/>
                    <a:gd name="T7" fmla="*/ 15 h 204"/>
                    <a:gd name="T8" fmla="*/ 228 w 269"/>
                    <a:gd name="T9" fmla="*/ 0 h 204"/>
                    <a:gd name="T10" fmla="*/ 0 60000 65536"/>
                    <a:gd name="T11" fmla="*/ 0 60000 65536"/>
                    <a:gd name="T12" fmla="*/ 0 60000 65536"/>
                    <a:gd name="T13" fmla="*/ 0 60000 65536"/>
                    <a:gd name="T14" fmla="*/ 0 60000 65536"/>
                    <a:gd name="T15" fmla="*/ 0 w 269"/>
                    <a:gd name="T16" fmla="*/ 0 h 204"/>
                    <a:gd name="T17" fmla="*/ 269 w 269"/>
                    <a:gd name="T18" fmla="*/ 204 h 204"/>
                  </a:gdLst>
                  <a:ahLst/>
                  <a:cxnLst>
                    <a:cxn ang="T10">
                      <a:pos x="T0" y="T1"/>
                    </a:cxn>
                    <a:cxn ang="T11">
                      <a:pos x="T2" y="T3"/>
                    </a:cxn>
                    <a:cxn ang="T12">
                      <a:pos x="T4" y="T5"/>
                    </a:cxn>
                    <a:cxn ang="T13">
                      <a:pos x="T6" y="T7"/>
                    </a:cxn>
                    <a:cxn ang="T14">
                      <a:pos x="T8" y="T9"/>
                    </a:cxn>
                  </a:cxnLst>
                  <a:rect l="T15" t="T16" r="T17" b="T18"/>
                  <a:pathLst>
                    <a:path w="269" h="204">
                      <a:moveTo>
                        <a:pt x="228" y="0"/>
                      </a:moveTo>
                      <a:lnTo>
                        <a:pt x="0" y="189"/>
                      </a:lnTo>
                      <a:lnTo>
                        <a:pt x="40" y="204"/>
                      </a:lnTo>
                      <a:lnTo>
                        <a:pt x="269" y="15"/>
                      </a:lnTo>
                      <a:lnTo>
                        <a:pt x="228" y="0"/>
                      </a:lnTo>
                      <a:close/>
                    </a:path>
                  </a:pathLst>
                </a:custGeom>
                <a:noFill/>
                <a:ln w="6350" cap="rnd">
                  <a:solidFill>
                    <a:srgbClr val="000000"/>
                  </a:solidFill>
                  <a:round/>
                  <a:headEnd/>
                  <a:tailEnd/>
                </a:ln>
              </p:spPr>
              <p:txBody>
                <a:bodyPr/>
                <a:lstStyle/>
                <a:p>
                  <a:endParaRPr lang="en-US" sz="1350" dirty="0"/>
                </a:p>
              </p:txBody>
            </p:sp>
          </p:grpSp>
          <p:sp>
            <p:nvSpPr>
              <p:cNvPr id="356" name="Freeform 1672">
                <a:extLst>
                  <a:ext uri="{FF2B5EF4-FFF2-40B4-BE49-F238E27FC236}">
                    <a16:creationId xmlns:a16="http://schemas.microsoft.com/office/drawing/2014/main" id="{24A81C44-AC6D-42E1-998A-9B7CB8D6CDD8}"/>
                  </a:ext>
                </a:extLst>
              </p:cNvPr>
              <p:cNvSpPr>
                <a:spLocks/>
              </p:cNvSpPr>
              <p:nvPr/>
            </p:nvSpPr>
            <p:spPr bwMode="auto">
              <a:xfrm>
                <a:off x="4300864" y="1889265"/>
                <a:ext cx="209549" cy="195270"/>
              </a:xfrm>
              <a:custGeom>
                <a:avLst/>
                <a:gdLst>
                  <a:gd name="T0" fmla="*/ 0 w 132"/>
                  <a:gd name="T1" fmla="*/ 11 h 123"/>
                  <a:gd name="T2" fmla="*/ 97 w 132"/>
                  <a:gd name="T3" fmla="*/ 123 h 123"/>
                  <a:gd name="T4" fmla="*/ 132 w 132"/>
                  <a:gd name="T5" fmla="*/ 111 h 123"/>
                  <a:gd name="T6" fmla="*/ 39 w 132"/>
                  <a:gd name="T7" fmla="*/ 0 h 123"/>
                  <a:gd name="T8" fmla="*/ 0 w 132"/>
                  <a:gd name="T9" fmla="*/ 11 h 123"/>
                  <a:gd name="T10" fmla="*/ 0 60000 65536"/>
                  <a:gd name="T11" fmla="*/ 0 60000 65536"/>
                  <a:gd name="T12" fmla="*/ 0 60000 65536"/>
                  <a:gd name="T13" fmla="*/ 0 60000 65536"/>
                  <a:gd name="T14" fmla="*/ 0 60000 65536"/>
                  <a:gd name="T15" fmla="*/ 0 w 132"/>
                  <a:gd name="T16" fmla="*/ 0 h 123"/>
                  <a:gd name="T17" fmla="*/ 132 w 132"/>
                  <a:gd name="T18" fmla="*/ 123 h 123"/>
                </a:gdLst>
                <a:ahLst/>
                <a:cxnLst>
                  <a:cxn ang="T10">
                    <a:pos x="T0" y="T1"/>
                  </a:cxn>
                  <a:cxn ang="T11">
                    <a:pos x="T2" y="T3"/>
                  </a:cxn>
                  <a:cxn ang="T12">
                    <a:pos x="T4" y="T5"/>
                  </a:cxn>
                  <a:cxn ang="T13">
                    <a:pos x="T6" y="T7"/>
                  </a:cxn>
                  <a:cxn ang="T14">
                    <a:pos x="T8" y="T9"/>
                  </a:cxn>
                </a:cxnLst>
                <a:rect l="T15" t="T16" r="T17" b="T18"/>
                <a:pathLst>
                  <a:path w="132" h="123">
                    <a:moveTo>
                      <a:pt x="0" y="11"/>
                    </a:moveTo>
                    <a:lnTo>
                      <a:pt x="97" y="123"/>
                    </a:lnTo>
                    <a:lnTo>
                      <a:pt x="132" y="111"/>
                    </a:lnTo>
                    <a:lnTo>
                      <a:pt x="39" y="0"/>
                    </a:lnTo>
                    <a:lnTo>
                      <a:pt x="0" y="11"/>
                    </a:lnTo>
                    <a:close/>
                  </a:path>
                </a:pathLst>
              </a:custGeom>
              <a:solidFill>
                <a:srgbClr val="B2B2B2"/>
              </a:solidFill>
              <a:ln w="9525">
                <a:noFill/>
                <a:round/>
                <a:headEnd/>
                <a:tailEnd/>
              </a:ln>
            </p:spPr>
            <p:txBody>
              <a:bodyPr/>
              <a:lstStyle/>
              <a:p>
                <a:endParaRPr lang="en-US" sz="1350" dirty="0"/>
              </a:p>
            </p:txBody>
          </p:sp>
          <p:sp>
            <p:nvSpPr>
              <p:cNvPr id="357" name="Freeform 1673">
                <a:extLst>
                  <a:ext uri="{FF2B5EF4-FFF2-40B4-BE49-F238E27FC236}">
                    <a16:creationId xmlns:a16="http://schemas.microsoft.com/office/drawing/2014/main" id="{24832EEC-462A-431D-A172-586940D52DFD}"/>
                  </a:ext>
                </a:extLst>
              </p:cNvPr>
              <p:cNvSpPr>
                <a:spLocks/>
              </p:cNvSpPr>
              <p:nvPr/>
            </p:nvSpPr>
            <p:spPr bwMode="auto">
              <a:xfrm>
                <a:off x="3943676" y="2051196"/>
                <a:ext cx="14288" cy="33339"/>
              </a:xfrm>
              <a:custGeom>
                <a:avLst/>
                <a:gdLst>
                  <a:gd name="T0" fmla="*/ 6 w 9"/>
                  <a:gd name="T1" fmla="*/ 6 h 21"/>
                  <a:gd name="T2" fmla="*/ 0 w 9"/>
                  <a:gd name="T3" fmla="*/ 4 h 21"/>
                  <a:gd name="T4" fmla="*/ 0 w 9"/>
                  <a:gd name="T5" fmla="*/ 21 h 21"/>
                  <a:gd name="T6" fmla="*/ 9 w 9"/>
                  <a:gd name="T7" fmla="*/ 21 h 21"/>
                  <a:gd name="T8" fmla="*/ 9 w 9"/>
                  <a:gd name="T9" fmla="*/ 4 h 21"/>
                  <a:gd name="T10" fmla="*/ 6 w 9"/>
                  <a:gd name="T11" fmla="*/ 0 h 21"/>
                  <a:gd name="T12" fmla="*/ 9 w 9"/>
                  <a:gd name="T13" fmla="*/ 4 h 21"/>
                  <a:gd name="T14" fmla="*/ 9 w 9"/>
                  <a:gd name="T15" fmla="*/ 0 h 21"/>
                  <a:gd name="T16" fmla="*/ 6 w 9"/>
                  <a:gd name="T17" fmla="*/ 0 h 21"/>
                  <a:gd name="T18" fmla="*/ 6 w 9"/>
                  <a:gd name="T19" fmla="*/ 6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1"/>
                  <a:gd name="T32" fmla="*/ 9 w 9"/>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1">
                    <a:moveTo>
                      <a:pt x="6" y="6"/>
                    </a:moveTo>
                    <a:lnTo>
                      <a:pt x="0" y="4"/>
                    </a:lnTo>
                    <a:lnTo>
                      <a:pt x="0" y="21"/>
                    </a:lnTo>
                    <a:lnTo>
                      <a:pt x="9" y="21"/>
                    </a:lnTo>
                    <a:lnTo>
                      <a:pt x="9" y="4"/>
                    </a:lnTo>
                    <a:lnTo>
                      <a:pt x="6" y="0"/>
                    </a:lnTo>
                    <a:lnTo>
                      <a:pt x="9" y="4"/>
                    </a:lnTo>
                    <a:lnTo>
                      <a:pt x="9" y="0"/>
                    </a:lnTo>
                    <a:lnTo>
                      <a:pt x="6" y="0"/>
                    </a:lnTo>
                    <a:lnTo>
                      <a:pt x="6" y="6"/>
                    </a:lnTo>
                    <a:close/>
                  </a:path>
                </a:pathLst>
              </a:custGeom>
              <a:solidFill>
                <a:srgbClr val="000000"/>
              </a:solidFill>
              <a:ln w="9525">
                <a:noFill/>
                <a:round/>
                <a:headEnd/>
                <a:tailEnd/>
              </a:ln>
            </p:spPr>
            <p:txBody>
              <a:bodyPr/>
              <a:lstStyle/>
              <a:p>
                <a:endParaRPr lang="en-US" sz="1350" dirty="0"/>
              </a:p>
            </p:txBody>
          </p:sp>
          <p:sp>
            <p:nvSpPr>
              <p:cNvPr id="358" name="Freeform 1674">
                <a:extLst>
                  <a:ext uri="{FF2B5EF4-FFF2-40B4-BE49-F238E27FC236}">
                    <a16:creationId xmlns:a16="http://schemas.microsoft.com/office/drawing/2014/main" id="{C05FF4A0-12E3-45CA-9D4D-BDD58694986C}"/>
                  </a:ext>
                </a:extLst>
              </p:cNvPr>
              <p:cNvSpPr>
                <a:spLocks/>
              </p:cNvSpPr>
              <p:nvPr/>
            </p:nvSpPr>
            <p:spPr bwMode="auto">
              <a:xfrm>
                <a:off x="3624590" y="2051196"/>
                <a:ext cx="328612" cy="9525"/>
              </a:xfrm>
              <a:custGeom>
                <a:avLst/>
                <a:gdLst>
                  <a:gd name="T0" fmla="*/ 9 w 207"/>
                  <a:gd name="T1" fmla="*/ 4 h 6"/>
                  <a:gd name="T2" fmla="*/ 5 w 207"/>
                  <a:gd name="T3" fmla="*/ 6 h 6"/>
                  <a:gd name="T4" fmla="*/ 207 w 207"/>
                  <a:gd name="T5" fmla="*/ 6 h 6"/>
                  <a:gd name="T6" fmla="*/ 207 w 207"/>
                  <a:gd name="T7" fmla="*/ 0 h 6"/>
                  <a:gd name="T8" fmla="*/ 5 w 207"/>
                  <a:gd name="T9" fmla="*/ 0 h 6"/>
                  <a:gd name="T10" fmla="*/ 0 w 207"/>
                  <a:gd name="T11" fmla="*/ 4 h 6"/>
                  <a:gd name="T12" fmla="*/ 5 w 207"/>
                  <a:gd name="T13" fmla="*/ 0 h 6"/>
                  <a:gd name="T14" fmla="*/ 0 w 207"/>
                  <a:gd name="T15" fmla="*/ 0 h 6"/>
                  <a:gd name="T16" fmla="*/ 0 w 207"/>
                  <a:gd name="T17" fmla="*/ 4 h 6"/>
                  <a:gd name="T18" fmla="*/ 9 w 207"/>
                  <a:gd name="T19" fmla="*/ 4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7"/>
                  <a:gd name="T31" fmla="*/ 0 h 6"/>
                  <a:gd name="T32" fmla="*/ 207 w 207"/>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7" h="6">
                    <a:moveTo>
                      <a:pt x="9" y="4"/>
                    </a:moveTo>
                    <a:lnTo>
                      <a:pt x="5" y="6"/>
                    </a:lnTo>
                    <a:lnTo>
                      <a:pt x="207" y="6"/>
                    </a:lnTo>
                    <a:lnTo>
                      <a:pt x="207" y="0"/>
                    </a:lnTo>
                    <a:lnTo>
                      <a:pt x="5" y="0"/>
                    </a:lnTo>
                    <a:lnTo>
                      <a:pt x="0" y="4"/>
                    </a:lnTo>
                    <a:lnTo>
                      <a:pt x="5" y="0"/>
                    </a:lnTo>
                    <a:lnTo>
                      <a:pt x="0" y="0"/>
                    </a:lnTo>
                    <a:lnTo>
                      <a:pt x="0" y="4"/>
                    </a:lnTo>
                    <a:lnTo>
                      <a:pt x="9" y="4"/>
                    </a:lnTo>
                    <a:close/>
                  </a:path>
                </a:pathLst>
              </a:custGeom>
              <a:solidFill>
                <a:srgbClr val="000000"/>
              </a:solidFill>
              <a:ln w="9525">
                <a:noFill/>
                <a:round/>
                <a:headEnd/>
                <a:tailEnd/>
              </a:ln>
            </p:spPr>
            <p:txBody>
              <a:bodyPr/>
              <a:lstStyle/>
              <a:p>
                <a:endParaRPr lang="en-US" sz="1350" dirty="0"/>
              </a:p>
            </p:txBody>
          </p:sp>
          <p:sp>
            <p:nvSpPr>
              <p:cNvPr id="359" name="Freeform 1675">
                <a:extLst>
                  <a:ext uri="{FF2B5EF4-FFF2-40B4-BE49-F238E27FC236}">
                    <a16:creationId xmlns:a16="http://schemas.microsoft.com/office/drawing/2014/main" id="{57EDEAEE-9B07-4DDB-A51A-4CC7112A1953}"/>
                  </a:ext>
                </a:extLst>
              </p:cNvPr>
              <p:cNvSpPr>
                <a:spLocks/>
              </p:cNvSpPr>
              <p:nvPr/>
            </p:nvSpPr>
            <p:spPr bwMode="auto">
              <a:xfrm>
                <a:off x="3624590" y="2057546"/>
                <a:ext cx="14288" cy="31751"/>
              </a:xfrm>
              <a:custGeom>
                <a:avLst/>
                <a:gdLst>
                  <a:gd name="T0" fmla="*/ 5 w 9"/>
                  <a:gd name="T1" fmla="*/ 15 h 20"/>
                  <a:gd name="T2" fmla="*/ 9 w 9"/>
                  <a:gd name="T3" fmla="*/ 17 h 20"/>
                  <a:gd name="T4" fmla="*/ 9 w 9"/>
                  <a:gd name="T5" fmla="*/ 0 h 20"/>
                  <a:gd name="T6" fmla="*/ 0 w 9"/>
                  <a:gd name="T7" fmla="*/ 0 h 20"/>
                  <a:gd name="T8" fmla="*/ 0 w 9"/>
                  <a:gd name="T9" fmla="*/ 17 h 20"/>
                  <a:gd name="T10" fmla="*/ 5 w 9"/>
                  <a:gd name="T11" fmla="*/ 20 h 20"/>
                  <a:gd name="T12" fmla="*/ 0 w 9"/>
                  <a:gd name="T13" fmla="*/ 17 h 20"/>
                  <a:gd name="T14" fmla="*/ 0 w 9"/>
                  <a:gd name="T15" fmla="*/ 20 h 20"/>
                  <a:gd name="T16" fmla="*/ 5 w 9"/>
                  <a:gd name="T17" fmla="*/ 20 h 20"/>
                  <a:gd name="T18" fmla="*/ 5 w 9"/>
                  <a:gd name="T19" fmla="*/ 15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0"/>
                  <a:gd name="T32" fmla="*/ 9 w 9"/>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0">
                    <a:moveTo>
                      <a:pt x="5" y="15"/>
                    </a:moveTo>
                    <a:lnTo>
                      <a:pt x="9" y="17"/>
                    </a:lnTo>
                    <a:lnTo>
                      <a:pt x="9" y="0"/>
                    </a:lnTo>
                    <a:lnTo>
                      <a:pt x="0" y="0"/>
                    </a:lnTo>
                    <a:lnTo>
                      <a:pt x="0" y="17"/>
                    </a:lnTo>
                    <a:lnTo>
                      <a:pt x="5" y="20"/>
                    </a:lnTo>
                    <a:lnTo>
                      <a:pt x="0" y="17"/>
                    </a:lnTo>
                    <a:lnTo>
                      <a:pt x="0" y="20"/>
                    </a:lnTo>
                    <a:lnTo>
                      <a:pt x="5" y="20"/>
                    </a:lnTo>
                    <a:lnTo>
                      <a:pt x="5" y="15"/>
                    </a:lnTo>
                    <a:close/>
                  </a:path>
                </a:pathLst>
              </a:custGeom>
              <a:solidFill>
                <a:srgbClr val="000000"/>
              </a:solidFill>
              <a:ln w="9525">
                <a:noFill/>
                <a:round/>
                <a:headEnd/>
                <a:tailEnd/>
              </a:ln>
            </p:spPr>
            <p:txBody>
              <a:bodyPr/>
              <a:lstStyle/>
              <a:p>
                <a:endParaRPr lang="en-US" sz="1350" dirty="0"/>
              </a:p>
            </p:txBody>
          </p:sp>
          <p:sp>
            <p:nvSpPr>
              <p:cNvPr id="360" name="Freeform 1676">
                <a:extLst>
                  <a:ext uri="{FF2B5EF4-FFF2-40B4-BE49-F238E27FC236}">
                    <a16:creationId xmlns:a16="http://schemas.microsoft.com/office/drawing/2014/main" id="{4556E15F-2F66-48F6-B09E-F3219B82FD49}"/>
                  </a:ext>
                </a:extLst>
              </p:cNvPr>
              <p:cNvSpPr>
                <a:spLocks/>
              </p:cNvSpPr>
              <p:nvPr/>
            </p:nvSpPr>
            <p:spPr bwMode="auto">
              <a:xfrm>
                <a:off x="3632527" y="2081359"/>
                <a:ext cx="325437" cy="7938"/>
              </a:xfrm>
              <a:custGeom>
                <a:avLst/>
                <a:gdLst>
                  <a:gd name="T0" fmla="*/ 196 w 205"/>
                  <a:gd name="T1" fmla="*/ 2 h 5"/>
                  <a:gd name="T2" fmla="*/ 202 w 205"/>
                  <a:gd name="T3" fmla="*/ 0 h 5"/>
                  <a:gd name="T4" fmla="*/ 0 w 205"/>
                  <a:gd name="T5" fmla="*/ 0 h 5"/>
                  <a:gd name="T6" fmla="*/ 0 w 205"/>
                  <a:gd name="T7" fmla="*/ 5 h 5"/>
                  <a:gd name="T8" fmla="*/ 202 w 205"/>
                  <a:gd name="T9" fmla="*/ 5 h 5"/>
                  <a:gd name="T10" fmla="*/ 205 w 205"/>
                  <a:gd name="T11" fmla="*/ 2 h 5"/>
                  <a:gd name="T12" fmla="*/ 202 w 205"/>
                  <a:gd name="T13" fmla="*/ 5 h 5"/>
                  <a:gd name="T14" fmla="*/ 205 w 205"/>
                  <a:gd name="T15" fmla="*/ 5 h 5"/>
                  <a:gd name="T16" fmla="*/ 205 w 205"/>
                  <a:gd name="T17" fmla="*/ 2 h 5"/>
                  <a:gd name="T18" fmla="*/ 196 w 205"/>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5"/>
                  <a:gd name="T31" fmla="*/ 0 h 5"/>
                  <a:gd name="T32" fmla="*/ 205 w 20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5" h="5">
                    <a:moveTo>
                      <a:pt x="196" y="2"/>
                    </a:moveTo>
                    <a:lnTo>
                      <a:pt x="202" y="0"/>
                    </a:lnTo>
                    <a:lnTo>
                      <a:pt x="0" y="0"/>
                    </a:lnTo>
                    <a:lnTo>
                      <a:pt x="0" y="5"/>
                    </a:lnTo>
                    <a:lnTo>
                      <a:pt x="202" y="5"/>
                    </a:lnTo>
                    <a:lnTo>
                      <a:pt x="205" y="2"/>
                    </a:lnTo>
                    <a:lnTo>
                      <a:pt x="202" y="5"/>
                    </a:lnTo>
                    <a:lnTo>
                      <a:pt x="205" y="5"/>
                    </a:lnTo>
                    <a:lnTo>
                      <a:pt x="205" y="2"/>
                    </a:lnTo>
                    <a:lnTo>
                      <a:pt x="196" y="2"/>
                    </a:lnTo>
                    <a:close/>
                  </a:path>
                </a:pathLst>
              </a:custGeom>
              <a:solidFill>
                <a:srgbClr val="000000"/>
              </a:solidFill>
              <a:ln w="9525">
                <a:noFill/>
                <a:round/>
                <a:headEnd/>
                <a:tailEnd/>
              </a:ln>
            </p:spPr>
            <p:txBody>
              <a:bodyPr/>
              <a:lstStyle/>
              <a:p>
                <a:endParaRPr lang="en-US" sz="1350" dirty="0"/>
              </a:p>
            </p:txBody>
          </p:sp>
          <p:sp>
            <p:nvSpPr>
              <p:cNvPr id="361" name="Freeform 1677">
                <a:extLst>
                  <a:ext uri="{FF2B5EF4-FFF2-40B4-BE49-F238E27FC236}">
                    <a16:creationId xmlns:a16="http://schemas.microsoft.com/office/drawing/2014/main" id="{8C6D401A-650E-457D-859F-A1219C440332}"/>
                  </a:ext>
                </a:extLst>
              </p:cNvPr>
              <p:cNvSpPr>
                <a:spLocks/>
              </p:cNvSpPr>
              <p:nvPr/>
            </p:nvSpPr>
            <p:spPr bwMode="auto">
              <a:xfrm>
                <a:off x="3757940" y="1646369"/>
                <a:ext cx="14288" cy="438166"/>
              </a:xfrm>
              <a:custGeom>
                <a:avLst/>
                <a:gdLst>
                  <a:gd name="T0" fmla="*/ 4 w 9"/>
                  <a:gd name="T1" fmla="*/ 276 h 276"/>
                  <a:gd name="T2" fmla="*/ 9 w 9"/>
                  <a:gd name="T3" fmla="*/ 276 h 276"/>
                  <a:gd name="T4" fmla="*/ 9 w 9"/>
                  <a:gd name="T5" fmla="*/ 0 h 276"/>
                  <a:gd name="T6" fmla="*/ 0 w 9"/>
                  <a:gd name="T7" fmla="*/ 0 h 276"/>
                  <a:gd name="T8" fmla="*/ 0 w 9"/>
                  <a:gd name="T9" fmla="*/ 276 h 276"/>
                  <a:gd name="T10" fmla="*/ 4 w 9"/>
                  <a:gd name="T11" fmla="*/ 276 h 276"/>
                  <a:gd name="T12" fmla="*/ 0 60000 65536"/>
                  <a:gd name="T13" fmla="*/ 0 60000 65536"/>
                  <a:gd name="T14" fmla="*/ 0 60000 65536"/>
                  <a:gd name="T15" fmla="*/ 0 60000 65536"/>
                  <a:gd name="T16" fmla="*/ 0 60000 65536"/>
                  <a:gd name="T17" fmla="*/ 0 60000 65536"/>
                  <a:gd name="T18" fmla="*/ 0 w 9"/>
                  <a:gd name="T19" fmla="*/ 0 h 276"/>
                  <a:gd name="T20" fmla="*/ 9 w 9"/>
                  <a:gd name="T21" fmla="*/ 276 h 276"/>
                </a:gdLst>
                <a:ahLst/>
                <a:cxnLst>
                  <a:cxn ang="T12">
                    <a:pos x="T0" y="T1"/>
                  </a:cxn>
                  <a:cxn ang="T13">
                    <a:pos x="T2" y="T3"/>
                  </a:cxn>
                  <a:cxn ang="T14">
                    <a:pos x="T4" y="T5"/>
                  </a:cxn>
                  <a:cxn ang="T15">
                    <a:pos x="T6" y="T7"/>
                  </a:cxn>
                  <a:cxn ang="T16">
                    <a:pos x="T8" y="T9"/>
                  </a:cxn>
                  <a:cxn ang="T17">
                    <a:pos x="T10" y="T11"/>
                  </a:cxn>
                </a:cxnLst>
                <a:rect l="T18" t="T19" r="T20" b="T21"/>
                <a:pathLst>
                  <a:path w="9" h="276">
                    <a:moveTo>
                      <a:pt x="4" y="276"/>
                    </a:moveTo>
                    <a:lnTo>
                      <a:pt x="9" y="276"/>
                    </a:lnTo>
                    <a:lnTo>
                      <a:pt x="9" y="0"/>
                    </a:lnTo>
                    <a:lnTo>
                      <a:pt x="0" y="0"/>
                    </a:lnTo>
                    <a:lnTo>
                      <a:pt x="0" y="276"/>
                    </a:lnTo>
                    <a:lnTo>
                      <a:pt x="4" y="276"/>
                    </a:lnTo>
                    <a:close/>
                  </a:path>
                </a:pathLst>
              </a:custGeom>
              <a:solidFill>
                <a:srgbClr val="000000"/>
              </a:solidFill>
              <a:ln w="9525">
                <a:noFill/>
                <a:round/>
                <a:headEnd/>
                <a:tailEnd/>
              </a:ln>
            </p:spPr>
            <p:txBody>
              <a:bodyPr/>
              <a:lstStyle/>
              <a:p>
                <a:endParaRPr lang="en-US" sz="1350" dirty="0"/>
              </a:p>
            </p:txBody>
          </p:sp>
          <p:sp>
            <p:nvSpPr>
              <p:cNvPr id="362" name="Freeform 1678">
                <a:extLst>
                  <a:ext uri="{FF2B5EF4-FFF2-40B4-BE49-F238E27FC236}">
                    <a16:creationId xmlns:a16="http://schemas.microsoft.com/office/drawing/2014/main" id="{B2F88C42-F0E3-4DF8-9678-D8B501E43849}"/>
                  </a:ext>
                </a:extLst>
              </p:cNvPr>
              <p:cNvSpPr>
                <a:spLocks/>
              </p:cNvSpPr>
              <p:nvPr/>
            </p:nvSpPr>
            <p:spPr bwMode="auto">
              <a:xfrm>
                <a:off x="3778576" y="1646369"/>
                <a:ext cx="119063" cy="419115"/>
              </a:xfrm>
              <a:custGeom>
                <a:avLst/>
                <a:gdLst>
                  <a:gd name="T0" fmla="*/ 66 w 75"/>
                  <a:gd name="T1" fmla="*/ 261 h 264"/>
                  <a:gd name="T2" fmla="*/ 75 w 75"/>
                  <a:gd name="T3" fmla="*/ 259 h 264"/>
                  <a:gd name="T4" fmla="*/ 8 w 75"/>
                  <a:gd name="T5" fmla="*/ 0 h 264"/>
                  <a:gd name="T6" fmla="*/ 0 w 75"/>
                  <a:gd name="T7" fmla="*/ 0 h 264"/>
                  <a:gd name="T8" fmla="*/ 66 w 75"/>
                  <a:gd name="T9" fmla="*/ 259 h 264"/>
                  <a:gd name="T10" fmla="*/ 70 w 75"/>
                  <a:gd name="T11" fmla="*/ 255 h 264"/>
                  <a:gd name="T12" fmla="*/ 66 w 75"/>
                  <a:gd name="T13" fmla="*/ 261 h 264"/>
                  <a:gd name="T14" fmla="*/ 75 w 75"/>
                  <a:gd name="T15" fmla="*/ 264 h 264"/>
                  <a:gd name="T16" fmla="*/ 75 w 75"/>
                  <a:gd name="T17" fmla="*/ 259 h 264"/>
                  <a:gd name="T18" fmla="*/ 66 w 75"/>
                  <a:gd name="T19" fmla="*/ 261 h 2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264"/>
                  <a:gd name="T32" fmla="*/ 75 w 75"/>
                  <a:gd name="T33" fmla="*/ 264 h 2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264">
                    <a:moveTo>
                      <a:pt x="66" y="261"/>
                    </a:moveTo>
                    <a:lnTo>
                      <a:pt x="75" y="259"/>
                    </a:lnTo>
                    <a:lnTo>
                      <a:pt x="8" y="0"/>
                    </a:lnTo>
                    <a:lnTo>
                      <a:pt x="0" y="0"/>
                    </a:lnTo>
                    <a:lnTo>
                      <a:pt x="66" y="259"/>
                    </a:lnTo>
                    <a:lnTo>
                      <a:pt x="70" y="255"/>
                    </a:lnTo>
                    <a:lnTo>
                      <a:pt x="66" y="261"/>
                    </a:lnTo>
                    <a:lnTo>
                      <a:pt x="75" y="264"/>
                    </a:lnTo>
                    <a:lnTo>
                      <a:pt x="75" y="259"/>
                    </a:lnTo>
                    <a:lnTo>
                      <a:pt x="66" y="261"/>
                    </a:lnTo>
                    <a:close/>
                  </a:path>
                </a:pathLst>
              </a:custGeom>
              <a:solidFill>
                <a:srgbClr val="000000"/>
              </a:solidFill>
              <a:ln w="9525">
                <a:noFill/>
                <a:round/>
                <a:headEnd/>
                <a:tailEnd/>
              </a:ln>
            </p:spPr>
            <p:txBody>
              <a:bodyPr/>
              <a:lstStyle/>
              <a:p>
                <a:endParaRPr lang="en-US" sz="1350" dirty="0"/>
              </a:p>
            </p:txBody>
          </p:sp>
          <p:sp>
            <p:nvSpPr>
              <p:cNvPr id="363" name="Freeform 1679">
                <a:extLst>
                  <a:ext uri="{FF2B5EF4-FFF2-40B4-BE49-F238E27FC236}">
                    <a16:creationId xmlns:a16="http://schemas.microsoft.com/office/drawing/2014/main" id="{2BB138B9-6DDB-4DC4-92FA-76595C910DD5}"/>
                  </a:ext>
                </a:extLst>
              </p:cNvPr>
              <p:cNvSpPr>
                <a:spLocks/>
              </p:cNvSpPr>
              <p:nvPr/>
            </p:nvSpPr>
            <p:spPr bwMode="auto">
              <a:xfrm>
                <a:off x="3638877" y="1967056"/>
                <a:ext cx="250825" cy="93666"/>
              </a:xfrm>
              <a:custGeom>
                <a:avLst/>
                <a:gdLst>
                  <a:gd name="T0" fmla="*/ 17 w 158"/>
                  <a:gd name="T1" fmla="*/ 0 h 59"/>
                  <a:gd name="T2" fmla="*/ 14 w 158"/>
                  <a:gd name="T3" fmla="*/ 5 h 59"/>
                  <a:gd name="T4" fmla="*/ 154 w 158"/>
                  <a:gd name="T5" fmla="*/ 59 h 59"/>
                  <a:gd name="T6" fmla="*/ 158 w 158"/>
                  <a:gd name="T7" fmla="*/ 53 h 59"/>
                  <a:gd name="T8" fmla="*/ 17 w 158"/>
                  <a:gd name="T9" fmla="*/ 2 h 59"/>
                  <a:gd name="T10" fmla="*/ 17 w 158"/>
                  <a:gd name="T11" fmla="*/ 5 h 59"/>
                  <a:gd name="T12" fmla="*/ 17 w 158"/>
                  <a:gd name="T13" fmla="*/ 0 h 59"/>
                  <a:gd name="T14" fmla="*/ 0 w 158"/>
                  <a:gd name="T15" fmla="*/ 0 h 59"/>
                  <a:gd name="T16" fmla="*/ 14 w 158"/>
                  <a:gd name="T17" fmla="*/ 5 h 59"/>
                  <a:gd name="T18" fmla="*/ 17 w 158"/>
                  <a:gd name="T19" fmla="*/ 0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
                  <a:gd name="T31" fmla="*/ 0 h 59"/>
                  <a:gd name="T32" fmla="*/ 158 w 158"/>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 h="59">
                    <a:moveTo>
                      <a:pt x="17" y="0"/>
                    </a:moveTo>
                    <a:lnTo>
                      <a:pt x="14" y="5"/>
                    </a:lnTo>
                    <a:lnTo>
                      <a:pt x="154" y="59"/>
                    </a:lnTo>
                    <a:lnTo>
                      <a:pt x="158" y="53"/>
                    </a:lnTo>
                    <a:lnTo>
                      <a:pt x="17" y="2"/>
                    </a:lnTo>
                    <a:lnTo>
                      <a:pt x="17" y="5"/>
                    </a:lnTo>
                    <a:lnTo>
                      <a:pt x="17" y="0"/>
                    </a:lnTo>
                    <a:lnTo>
                      <a:pt x="0" y="0"/>
                    </a:lnTo>
                    <a:lnTo>
                      <a:pt x="14" y="5"/>
                    </a:lnTo>
                    <a:lnTo>
                      <a:pt x="17" y="0"/>
                    </a:lnTo>
                    <a:close/>
                  </a:path>
                </a:pathLst>
              </a:custGeom>
              <a:solidFill>
                <a:srgbClr val="000000"/>
              </a:solidFill>
              <a:ln w="9525">
                <a:noFill/>
                <a:round/>
                <a:headEnd/>
                <a:tailEnd/>
              </a:ln>
            </p:spPr>
            <p:txBody>
              <a:bodyPr/>
              <a:lstStyle/>
              <a:p>
                <a:endParaRPr lang="en-US" sz="1350" dirty="0"/>
              </a:p>
            </p:txBody>
          </p:sp>
          <p:sp>
            <p:nvSpPr>
              <p:cNvPr id="364" name="Freeform 1680">
                <a:extLst>
                  <a:ext uri="{FF2B5EF4-FFF2-40B4-BE49-F238E27FC236}">
                    <a16:creationId xmlns:a16="http://schemas.microsoft.com/office/drawing/2014/main" id="{166C4A0F-75B8-4FA6-AF91-35EF9C1D1B4E}"/>
                  </a:ext>
                </a:extLst>
              </p:cNvPr>
              <p:cNvSpPr>
                <a:spLocks/>
              </p:cNvSpPr>
              <p:nvPr/>
            </p:nvSpPr>
            <p:spPr bwMode="auto">
              <a:xfrm>
                <a:off x="3665864" y="1967056"/>
                <a:ext cx="231775" cy="7938"/>
              </a:xfrm>
              <a:custGeom>
                <a:avLst/>
                <a:gdLst>
                  <a:gd name="T0" fmla="*/ 128 w 146"/>
                  <a:gd name="T1" fmla="*/ 5 h 5"/>
                  <a:gd name="T2" fmla="*/ 128 w 146"/>
                  <a:gd name="T3" fmla="*/ 0 h 5"/>
                  <a:gd name="T4" fmla="*/ 0 w 146"/>
                  <a:gd name="T5" fmla="*/ 0 h 5"/>
                  <a:gd name="T6" fmla="*/ 0 w 146"/>
                  <a:gd name="T7" fmla="*/ 5 h 5"/>
                  <a:gd name="T8" fmla="*/ 128 w 146"/>
                  <a:gd name="T9" fmla="*/ 5 h 5"/>
                  <a:gd name="T10" fmla="*/ 123 w 146"/>
                  <a:gd name="T11" fmla="*/ 2 h 5"/>
                  <a:gd name="T12" fmla="*/ 128 w 146"/>
                  <a:gd name="T13" fmla="*/ 5 h 5"/>
                  <a:gd name="T14" fmla="*/ 146 w 146"/>
                  <a:gd name="T15" fmla="*/ 0 h 5"/>
                  <a:gd name="T16" fmla="*/ 128 w 146"/>
                  <a:gd name="T17" fmla="*/ 0 h 5"/>
                  <a:gd name="T18" fmla="*/ 128 w 146"/>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6"/>
                  <a:gd name="T31" fmla="*/ 0 h 5"/>
                  <a:gd name="T32" fmla="*/ 146 w 146"/>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6" h="5">
                    <a:moveTo>
                      <a:pt x="128" y="5"/>
                    </a:moveTo>
                    <a:lnTo>
                      <a:pt x="128" y="0"/>
                    </a:lnTo>
                    <a:lnTo>
                      <a:pt x="0" y="0"/>
                    </a:lnTo>
                    <a:lnTo>
                      <a:pt x="0" y="5"/>
                    </a:lnTo>
                    <a:lnTo>
                      <a:pt x="128" y="5"/>
                    </a:lnTo>
                    <a:lnTo>
                      <a:pt x="123" y="2"/>
                    </a:lnTo>
                    <a:lnTo>
                      <a:pt x="128" y="5"/>
                    </a:lnTo>
                    <a:lnTo>
                      <a:pt x="146" y="0"/>
                    </a:lnTo>
                    <a:lnTo>
                      <a:pt x="128" y="0"/>
                    </a:lnTo>
                    <a:lnTo>
                      <a:pt x="128" y="5"/>
                    </a:lnTo>
                    <a:close/>
                  </a:path>
                </a:pathLst>
              </a:custGeom>
              <a:solidFill>
                <a:srgbClr val="000000"/>
              </a:solidFill>
              <a:ln w="9525">
                <a:noFill/>
                <a:round/>
                <a:headEnd/>
                <a:tailEnd/>
              </a:ln>
            </p:spPr>
            <p:txBody>
              <a:bodyPr/>
              <a:lstStyle/>
              <a:p>
                <a:endParaRPr lang="en-US" sz="1350" dirty="0"/>
              </a:p>
            </p:txBody>
          </p:sp>
          <p:sp>
            <p:nvSpPr>
              <p:cNvPr id="365" name="Freeform 1681">
                <a:extLst>
                  <a:ext uri="{FF2B5EF4-FFF2-40B4-BE49-F238E27FC236}">
                    <a16:creationId xmlns:a16="http://schemas.microsoft.com/office/drawing/2014/main" id="{7C344432-743B-49C4-BA45-0DD48DD6B6FE}"/>
                  </a:ext>
                </a:extLst>
              </p:cNvPr>
              <p:cNvSpPr>
                <a:spLocks/>
              </p:cNvSpPr>
              <p:nvPr/>
            </p:nvSpPr>
            <p:spPr bwMode="auto">
              <a:xfrm>
                <a:off x="3632527" y="1970231"/>
                <a:ext cx="236538" cy="95253"/>
              </a:xfrm>
              <a:custGeom>
                <a:avLst/>
                <a:gdLst>
                  <a:gd name="T0" fmla="*/ 4 w 149"/>
                  <a:gd name="T1" fmla="*/ 55 h 60"/>
                  <a:gd name="T2" fmla="*/ 9 w 149"/>
                  <a:gd name="T3" fmla="*/ 57 h 60"/>
                  <a:gd name="T4" fmla="*/ 149 w 149"/>
                  <a:gd name="T5" fmla="*/ 3 h 60"/>
                  <a:gd name="T6" fmla="*/ 144 w 149"/>
                  <a:gd name="T7" fmla="*/ 0 h 60"/>
                  <a:gd name="T8" fmla="*/ 4 w 149"/>
                  <a:gd name="T9" fmla="*/ 51 h 60"/>
                  <a:gd name="T10" fmla="*/ 9 w 149"/>
                  <a:gd name="T11" fmla="*/ 55 h 60"/>
                  <a:gd name="T12" fmla="*/ 4 w 149"/>
                  <a:gd name="T13" fmla="*/ 55 h 60"/>
                  <a:gd name="T14" fmla="*/ 0 w 149"/>
                  <a:gd name="T15" fmla="*/ 60 h 60"/>
                  <a:gd name="T16" fmla="*/ 9 w 149"/>
                  <a:gd name="T17" fmla="*/ 57 h 60"/>
                  <a:gd name="T18" fmla="*/ 4 w 149"/>
                  <a:gd name="T19" fmla="*/ 55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9"/>
                  <a:gd name="T31" fmla="*/ 0 h 60"/>
                  <a:gd name="T32" fmla="*/ 149 w 149"/>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9" h="60">
                    <a:moveTo>
                      <a:pt x="4" y="55"/>
                    </a:moveTo>
                    <a:lnTo>
                      <a:pt x="9" y="57"/>
                    </a:lnTo>
                    <a:lnTo>
                      <a:pt x="149" y="3"/>
                    </a:lnTo>
                    <a:lnTo>
                      <a:pt x="144" y="0"/>
                    </a:lnTo>
                    <a:lnTo>
                      <a:pt x="4" y="51"/>
                    </a:lnTo>
                    <a:lnTo>
                      <a:pt x="9" y="55"/>
                    </a:lnTo>
                    <a:lnTo>
                      <a:pt x="4" y="55"/>
                    </a:lnTo>
                    <a:lnTo>
                      <a:pt x="0" y="60"/>
                    </a:lnTo>
                    <a:lnTo>
                      <a:pt x="9" y="57"/>
                    </a:lnTo>
                    <a:lnTo>
                      <a:pt x="4" y="55"/>
                    </a:lnTo>
                    <a:close/>
                  </a:path>
                </a:pathLst>
              </a:custGeom>
              <a:solidFill>
                <a:srgbClr val="000000"/>
              </a:solidFill>
              <a:ln w="9525">
                <a:noFill/>
                <a:round/>
                <a:headEnd/>
                <a:tailEnd/>
              </a:ln>
            </p:spPr>
            <p:txBody>
              <a:bodyPr/>
              <a:lstStyle/>
              <a:p>
                <a:endParaRPr lang="en-US" sz="1350" dirty="0"/>
              </a:p>
            </p:txBody>
          </p:sp>
          <p:sp>
            <p:nvSpPr>
              <p:cNvPr id="366" name="Freeform 1682">
                <a:extLst>
                  <a:ext uri="{FF2B5EF4-FFF2-40B4-BE49-F238E27FC236}">
                    <a16:creationId xmlns:a16="http://schemas.microsoft.com/office/drawing/2014/main" id="{A0164680-B0DA-4A7A-B0C2-AE028B7494F3}"/>
                  </a:ext>
                </a:extLst>
              </p:cNvPr>
              <p:cNvSpPr>
                <a:spLocks/>
              </p:cNvSpPr>
              <p:nvPr/>
            </p:nvSpPr>
            <p:spPr bwMode="auto">
              <a:xfrm>
                <a:off x="3638877" y="1643193"/>
                <a:ext cx="111125" cy="414353"/>
              </a:xfrm>
              <a:custGeom>
                <a:avLst/>
                <a:gdLst>
                  <a:gd name="T0" fmla="*/ 66 w 70"/>
                  <a:gd name="T1" fmla="*/ 0 h 261"/>
                  <a:gd name="T2" fmla="*/ 61 w 70"/>
                  <a:gd name="T3" fmla="*/ 2 h 261"/>
                  <a:gd name="T4" fmla="*/ 0 w 70"/>
                  <a:gd name="T5" fmla="*/ 261 h 261"/>
                  <a:gd name="T6" fmla="*/ 5 w 70"/>
                  <a:gd name="T7" fmla="*/ 261 h 261"/>
                  <a:gd name="T8" fmla="*/ 70 w 70"/>
                  <a:gd name="T9" fmla="*/ 2 h 261"/>
                  <a:gd name="T10" fmla="*/ 66 w 70"/>
                  <a:gd name="T11" fmla="*/ 5 h 261"/>
                  <a:gd name="T12" fmla="*/ 66 w 70"/>
                  <a:gd name="T13" fmla="*/ 0 h 261"/>
                  <a:gd name="T14" fmla="*/ 61 w 70"/>
                  <a:gd name="T15" fmla="*/ 2 h 261"/>
                  <a:gd name="T16" fmla="*/ 66 w 70"/>
                  <a:gd name="T17" fmla="*/ 0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0"/>
                  <a:gd name="T28" fmla="*/ 0 h 261"/>
                  <a:gd name="T29" fmla="*/ 70 w 70"/>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0" h="261">
                    <a:moveTo>
                      <a:pt x="66" y="0"/>
                    </a:moveTo>
                    <a:lnTo>
                      <a:pt x="61" y="2"/>
                    </a:lnTo>
                    <a:lnTo>
                      <a:pt x="0" y="261"/>
                    </a:lnTo>
                    <a:lnTo>
                      <a:pt x="5" y="261"/>
                    </a:lnTo>
                    <a:lnTo>
                      <a:pt x="70" y="2"/>
                    </a:lnTo>
                    <a:lnTo>
                      <a:pt x="66" y="5"/>
                    </a:lnTo>
                    <a:lnTo>
                      <a:pt x="66" y="0"/>
                    </a:lnTo>
                    <a:lnTo>
                      <a:pt x="61" y="2"/>
                    </a:lnTo>
                    <a:lnTo>
                      <a:pt x="66" y="0"/>
                    </a:lnTo>
                    <a:close/>
                  </a:path>
                </a:pathLst>
              </a:custGeom>
              <a:solidFill>
                <a:srgbClr val="000000"/>
              </a:solidFill>
              <a:ln w="9525">
                <a:noFill/>
                <a:round/>
                <a:headEnd/>
                <a:tailEnd/>
              </a:ln>
            </p:spPr>
            <p:txBody>
              <a:bodyPr/>
              <a:lstStyle/>
              <a:p>
                <a:endParaRPr lang="en-US" sz="1350" dirty="0"/>
              </a:p>
            </p:txBody>
          </p:sp>
          <p:sp>
            <p:nvSpPr>
              <p:cNvPr id="367" name="Freeform 1683">
                <a:extLst>
                  <a:ext uri="{FF2B5EF4-FFF2-40B4-BE49-F238E27FC236}">
                    <a16:creationId xmlns:a16="http://schemas.microsoft.com/office/drawing/2014/main" id="{F76AF955-36C9-4264-88A4-C49A055BEB7D}"/>
                  </a:ext>
                </a:extLst>
              </p:cNvPr>
              <p:cNvSpPr>
                <a:spLocks/>
              </p:cNvSpPr>
              <p:nvPr/>
            </p:nvSpPr>
            <p:spPr bwMode="auto">
              <a:xfrm>
                <a:off x="3743652" y="1643193"/>
                <a:ext cx="47625" cy="7938"/>
              </a:xfrm>
              <a:custGeom>
                <a:avLst/>
                <a:gdLst>
                  <a:gd name="T0" fmla="*/ 30 w 30"/>
                  <a:gd name="T1" fmla="*/ 2 h 5"/>
                  <a:gd name="T2" fmla="*/ 26 w 30"/>
                  <a:gd name="T3" fmla="*/ 0 h 5"/>
                  <a:gd name="T4" fmla="*/ 0 w 30"/>
                  <a:gd name="T5" fmla="*/ 0 h 5"/>
                  <a:gd name="T6" fmla="*/ 0 w 30"/>
                  <a:gd name="T7" fmla="*/ 5 h 5"/>
                  <a:gd name="T8" fmla="*/ 26 w 30"/>
                  <a:gd name="T9" fmla="*/ 5 h 5"/>
                  <a:gd name="T10" fmla="*/ 22 w 30"/>
                  <a:gd name="T11" fmla="*/ 2 h 5"/>
                  <a:gd name="T12" fmla="*/ 30 w 30"/>
                  <a:gd name="T13" fmla="*/ 2 h 5"/>
                  <a:gd name="T14" fmla="*/ 30 w 30"/>
                  <a:gd name="T15" fmla="*/ 0 h 5"/>
                  <a:gd name="T16" fmla="*/ 26 w 30"/>
                  <a:gd name="T17" fmla="*/ 0 h 5"/>
                  <a:gd name="T18" fmla="*/ 30 w 30"/>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5"/>
                  <a:gd name="T32" fmla="*/ 30 w 30"/>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5">
                    <a:moveTo>
                      <a:pt x="30" y="2"/>
                    </a:moveTo>
                    <a:lnTo>
                      <a:pt x="26" y="0"/>
                    </a:lnTo>
                    <a:lnTo>
                      <a:pt x="0" y="0"/>
                    </a:lnTo>
                    <a:lnTo>
                      <a:pt x="0" y="5"/>
                    </a:lnTo>
                    <a:lnTo>
                      <a:pt x="26" y="5"/>
                    </a:lnTo>
                    <a:lnTo>
                      <a:pt x="22" y="2"/>
                    </a:lnTo>
                    <a:lnTo>
                      <a:pt x="30" y="2"/>
                    </a:lnTo>
                    <a:lnTo>
                      <a:pt x="30" y="0"/>
                    </a:lnTo>
                    <a:lnTo>
                      <a:pt x="26" y="0"/>
                    </a:lnTo>
                    <a:lnTo>
                      <a:pt x="30" y="2"/>
                    </a:lnTo>
                    <a:close/>
                  </a:path>
                </a:pathLst>
              </a:custGeom>
              <a:solidFill>
                <a:srgbClr val="000000"/>
              </a:solidFill>
              <a:ln w="9525">
                <a:noFill/>
                <a:round/>
                <a:headEnd/>
                <a:tailEnd/>
              </a:ln>
            </p:spPr>
            <p:txBody>
              <a:bodyPr/>
              <a:lstStyle/>
              <a:p>
                <a:endParaRPr lang="en-US" sz="1350" dirty="0"/>
              </a:p>
            </p:txBody>
          </p:sp>
          <p:sp>
            <p:nvSpPr>
              <p:cNvPr id="368" name="Freeform 1684">
                <a:extLst>
                  <a:ext uri="{FF2B5EF4-FFF2-40B4-BE49-F238E27FC236}">
                    <a16:creationId xmlns:a16="http://schemas.microsoft.com/office/drawing/2014/main" id="{76858EAB-D7B7-4BC9-94E0-83438D332E27}"/>
                  </a:ext>
                </a:extLst>
              </p:cNvPr>
              <p:cNvSpPr>
                <a:spLocks/>
              </p:cNvSpPr>
              <p:nvPr/>
            </p:nvSpPr>
            <p:spPr bwMode="auto">
              <a:xfrm>
                <a:off x="3702377" y="1751148"/>
                <a:ext cx="130175" cy="49215"/>
              </a:xfrm>
              <a:custGeom>
                <a:avLst/>
                <a:gdLst>
                  <a:gd name="T0" fmla="*/ 70 w 82"/>
                  <a:gd name="T1" fmla="*/ 5 h 31"/>
                  <a:gd name="T2" fmla="*/ 70 w 82"/>
                  <a:gd name="T3" fmla="*/ 0 h 31"/>
                  <a:gd name="T4" fmla="*/ 0 w 82"/>
                  <a:gd name="T5" fmla="*/ 29 h 31"/>
                  <a:gd name="T6" fmla="*/ 3 w 82"/>
                  <a:gd name="T7" fmla="*/ 31 h 31"/>
                  <a:gd name="T8" fmla="*/ 73 w 82"/>
                  <a:gd name="T9" fmla="*/ 3 h 31"/>
                  <a:gd name="T10" fmla="*/ 70 w 82"/>
                  <a:gd name="T11" fmla="*/ 0 h 31"/>
                  <a:gd name="T12" fmla="*/ 73 w 82"/>
                  <a:gd name="T13" fmla="*/ 3 h 31"/>
                  <a:gd name="T14" fmla="*/ 82 w 82"/>
                  <a:gd name="T15" fmla="*/ 0 h 31"/>
                  <a:gd name="T16" fmla="*/ 70 w 82"/>
                  <a:gd name="T17" fmla="*/ 0 h 31"/>
                  <a:gd name="T18" fmla="*/ 70 w 82"/>
                  <a:gd name="T19" fmla="*/ 5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2"/>
                  <a:gd name="T31" fmla="*/ 0 h 31"/>
                  <a:gd name="T32" fmla="*/ 82 w 82"/>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2" h="31">
                    <a:moveTo>
                      <a:pt x="70" y="5"/>
                    </a:moveTo>
                    <a:lnTo>
                      <a:pt x="70" y="0"/>
                    </a:lnTo>
                    <a:lnTo>
                      <a:pt x="0" y="29"/>
                    </a:lnTo>
                    <a:lnTo>
                      <a:pt x="3" y="31"/>
                    </a:lnTo>
                    <a:lnTo>
                      <a:pt x="73" y="3"/>
                    </a:lnTo>
                    <a:lnTo>
                      <a:pt x="70" y="0"/>
                    </a:lnTo>
                    <a:lnTo>
                      <a:pt x="73" y="3"/>
                    </a:lnTo>
                    <a:lnTo>
                      <a:pt x="82" y="0"/>
                    </a:lnTo>
                    <a:lnTo>
                      <a:pt x="70" y="0"/>
                    </a:lnTo>
                    <a:lnTo>
                      <a:pt x="70" y="5"/>
                    </a:lnTo>
                    <a:close/>
                  </a:path>
                </a:pathLst>
              </a:custGeom>
              <a:solidFill>
                <a:srgbClr val="000000"/>
              </a:solidFill>
              <a:ln w="9525">
                <a:noFill/>
                <a:round/>
                <a:headEnd/>
                <a:tailEnd/>
              </a:ln>
            </p:spPr>
            <p:txBody>
              <a:bodyPr/>
              <a:lstStyle/>
              <a:p>
                <a:endParaRPr lang="en-US" sz="1350" dirty="0"/>
              </a:p>
            </p:txBody>
          </p:sp>
          <p:sp>
            <p:nvSpPr>
              <p:cNvPr id="369" name="Freeform 1685">
                <a:extLst>
                  <a:ext uri="{FF2B5EF4-FFF2-40B4-BE49-F238E27FC236}">
                    <a16:creationId xmlns:a16="http://schemas.microsoft.com/office/drawing/2014/main" id="{48738863-FA9F-456C-9FDC-3DC888E68E0D}"/>
                  </a:ext>
                </a:extLst>
              </p:cNvPr>
              <p:cNvSpPr>
                <a:spLocks/>
              </p:cNvSpPr>
              <p:nvPr/>
            </p:nvSpPr>
            <p:spPr bwMode="auto">
              <a:xfrm>
                <a:off x="3692852" y="1751148"/>
                <a:ext cx="120650" cy="7938"/>
              </a:xfrm>
              <a:custGeom>
                <a:avLst/>
                <a:gdLst>
                  <a:gd name="T0" fmla="*/ 18 w 76"/>
                  <a:gd name="T1" fmla="*/ 0 h 5"/>
                  <a:gd name="T2" fmla="*/ 15 w 76"/>
                  <a:gd name="T3" fmla="*/ 5 h 5"/>
                  <a:gd name="T4" fmla="*/ 76 w 76"/>
                  <a:gd name="T5" fmla="*/ 5 h 5"/>
                  <a:gd name="T6" fmla="*/ 76 w 76"/>
                  <a:gd name="T7" fmla="*/ 0 h 5"/>
                  <a:gd name="T8" fmla="*/ 15 w 76"/>
                  <a:gd name="T9" fmla="*/ 0 h 5"/>
                  <a:gd name="T10" fmla="*/ 15 w 76"/>
                  <a:gd name="T11" fmla="*/ 3 h 5"/>
                  <a:gd name="T12" fmla="*/ 15 w 76"/>
                  <a:gd name="T13" fmla="*/ 0 h 5"/>
                  <a:gd name="T14" fmla="*/ 0 w 76"/>
                  <a:gd name="T15" fmla="*/ 0 h 5"/>
                  <a:gd name="T16" fmla="*/ 15 w 76"/>
                  <a:gd name="T17" fmla="*/ 3 h 5"/>
                  <a:gd name="T18" fmla="*/ 18 w 76"/>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
                  <a:gd name="T31" fmla="*/ 0 h 5"/>
                  <a:gd name="T32" fmla="*/ 76 w 76"/>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 h="5">
                    <a:moveTo>
                      <a:pt x="18" y="0"/>
                    </a:moveTo>
                    <a:lnTo>
                      <a:pt x="15" y="5"/>
                    </a:lnTo>
                    <a:lnTo>
                      <a:pt x="76" y="5"/>
                    </a:lnTo>
                    <a:lnTo>
                      <a:pt x="76" y="0"/>
                    </a:lnTo>
                    <a:lnTo>
                      <a:pt x="15" y="0"/>
                    </a:lnTo>
                    <a:lnTo>
                      <a:pt x="15" y="3"/>
                    </a:lnTo>
                    <a:lnTo>
                      <a:pt x="15" y="0"/>
                    </a:lnTo>
                    <a:lnTo>
                      <a:pt x="0" y="0"/>
                    </a:lnTo>
                    <a:lnTo>
                      <a:pt x="15" y="3"/>
                    </a:lnTo>
                    <a:lnTo>
                      <a:pt x="18" y="0"/>
                    </a:lnTo>
                    <a:close/>
                  </a:path>
                </a:pathLst>
              </a:custGeom>
              <a:solidFill>
                <a:srgbClr val="000000"/>
              </a:solidFill>
              <a:ln w="9525">
                <a:noFill/>
                <a:round/>
                <a:headEnd/>
                <a:tailEnd/>
              </a:ln>
            </p:spPr>
            <p:txBody>
              <a:bodyPr/>
              <a:lstStyle/>
              <a:p>
                <a:endParaRPr lang="en-US" sz="1350" dirty="0"/>
              </a:p>
            </p:txBody>
          </p:sp>
          <p:sp>
            <p:nvSpPr>
              <p:cNvPr id="370" name="Freeform 1686">
                <a:extLst>
                  <a:ext uri="{FF2B5EF4-FFF2-40B4-BE49-F238E27FC236}">
                    <a16:creationId xmlns:a16="http://schemas.microsoft.com/office/drawing/2014/main" id="{1A24994A-8A55-4F18-92F7-CF0075233580}"/>
                  </a:ext>
                </a:extLst>
              </p:cNvPr>
              <p:cNvSpPr>
                <a:spLocks/>
              </p:cNvSpPr>
              <p:nvPr/>
            </p:nvSpPr>
            <p:spPr bwMode="auto">
              <a:xfrm>
                <a:off x="3716664" y="1751148"/>
                <a:ext cx="111125" cy="49215"/>
              </a:xfrm>
              <a:custGeom>
                <a:avLst/>
                <a:gdLst>
                  <a:gd name="T0" fmla="*/ 70 w 70"/>
                  <a:gd name="T1" fmla="*/ 31 h 31"/>
                  <a:gd name="T2" fmla="*/ 70 w 70"/>
                  <a:gd name="T3" fmla="*/ 29 h 31"/>
                  <a:gd name="T4" fmla="*/ 3 w 70"/>
                  <a:gd name="T5" fmla="*/ 0 h 31"/>
                  <a:gd name="T6" fmla="*/ 0 w 70"/>
                  <a:gd name="T7" fmla="*/ 3 h 31"/>
                  <a:gd name="T8" fmla="*/ 64 w 70"/>
                  <a:gd name="T9" fmla="*/ 31 h 31"/>
                  <a:gd name="T10" fmla="*/ 70 w 70"/>
                  <a:gd name="T11" fmla="*/ 31 h 31"/>
                  <a:gd name="T12" fmla="*/ 0 60000 65536"/>
                  <a:gd name="T13" fmla="*/ 0 60000 65536"/>
                  <a:gd name="T14" fmla="*/ 0 60000 65536"/>
                  <a:gd name="T15" fmla="*/ 0 60000 65536"/>
                  <a:gd name="T16" fmla="*/ 0 60000 65536"/>
                  <a:gd name="T17" fmla="*/ 0 60000 65536"/>
                  <a:gd name="T18" fmla="*/ 0 w 70"/>
                  <a:gd name="T19" fmla="*/ 0 h 31"/>
                  <a:gd name="T20" fmla="*/ 70 w 70"/>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0" h="31">
                    <a:moveTo>
                      <a:pt x="70" y="31"/>
                    </a:moveTo>
                    <a:lnTo>
                      <a:pt x="70" y="29"/>
                    </a:lnTo>
                    <a:lnTo>
                      <a:pt x="3" y="0"/>
                    </a:lnTo>
                    <a:lnTo>
                      <a:pt x="0" y="3"/>
                    </a:lnTo>
                    <a:lnTo>
                      <a:pt x="64" y="31"/>
                    </a:lnTo>
                    <a:lnTo>
                      <a:pt x="70" y="31"/>
                    </a:lnTo>
                    <a:close/>
                  </a:path>
                </a:pathLst>
              </a:custGeom>
              <a:solidFill>
                <a:srgbClr val="000000"/>
              </a:solidFill>
              <a:ln w="9525">
                <a:noFill/>
                <a:round/>
                <a:headEnd/>
                <a:tailEnd/>
              </a:ln>
            </p:spPr>
            <p:txBody>
              <a:bodyPr/>
              <a:lstStyle/>
              <a:p>
                <a:endParaRPr lang="en-US" sz="1350" dirty="0"/>
              </a:p>
            </p:txBody>
          </p:sp>
          <p:sp>
            <p:nvSpPr>
              <p:cNvPr id="371" name="Freeform 1687">
                <a:extLst>
                  <a:ext uri="{FF2B5EF4-FFF2-40B4-BE49-F238E27FC236}">
                    <a16:creationId xmlns:a16="http://schemas.microsoft.com/office/drawing/2014/main" id="{9D13CE05-09CF-4D47-8F8B-039E7F37CE63}"/>
                  </a:ext>
                </a:extLst>
              </p:cNvPr>
              <p:cNvSpPr>
                <a:spLocks/>
              </p:cNvSpPr>
              <p:nvPr/>
            </p:nvSpPr>
            <p:spPr bwMode="auto">
              <a:xfrm>
                <a:off x="3653164" y="1903553"/>
                <a:ext cx="215900" cy="71440"/>
              </a:xfrm>
              <a:custGeom>
                <a:avLst/>
                <a:gdLst>
                  <a:gd name="T0" fmla="*/ 17 w 136"/>
                  <a:gd name="T1" fmla="*/ 0 h 45"/>
                  <a:gd name="T2" fmla="*/ 17 w 136"/>
                  <a:gd name="T3" fmla="*/ 5 h 45"/>
                  <a:gd name="T4" fmla="*/ 131 w 136"/>
                  <a:gd name="T5" fmla="*/ 45 h 45"/>
                  <a:gd name="T6" fmla="*/ 136 w 136"/>
                  <a:gd name="T7" fmla="*/ 42 h 45"/>
                  <a:gd name="T8" fmla="*/ 17 w 136"/>
                  <a:gd name="T9" fmla="*/ 0 h 45"/>
                  <a:gd name="T10" fmla="*/ 17 w 136"/>
                  <a:gd name="T11" fmla="*/ 5 h 45"/>
                  <a:gd name="T12" fmla="*/ 17 w 136"/>
                  <a:gd name="T13" fmla="*/ 0 h 45"/>
                  <a:gd name="T14" fmla="*/ 0 w 136"/>
                  <a:gd name="T15" fmla="*/ 0 h 45"/>
                  <a:gd name="T16" fmla="*/ 17 w 136"/>
                  <a:gd name="T17" fmla="*/ 5 h 45"/>
                  <a:gd name="T18" fmla="*/ 17 w 136"/>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6"/>
                  <a:gd name="T31" fmla="*/ 0 h 45"/>
                  <a:gd name="T32" fmla="*/ 136 w 136"/>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6" h="45">
                    <a:moveTo>
                      <a:pt x="17" y="0"/>
                    </a:moveTo>
                    <a:lnTo>
                      <a:pt x="17" y="5"/>
                    </a:lnTo>
                    <a:lnTo>
                      <a:pt x="131" y="45"/>
                    </a:lnTo>
                    <a:lnTo>
                      <a:pt x="136" y="42"/>
                    </a:lnTo>
                    <a:lnTo>
                      <a:pt x="17" y="0"/>
                    </a:lnTo>
                    <a:lnTo>
                      <a:pt x="17" y="5"/>
                    </a:lnTo>
                    <a:lnTo>
                      <a:pt x="17" y="0"/>
                    </a:lnTo>
                    <a:lnTo>
                      <a:pt x="0" y="0"/>
                    </a:lnTo>
                    <a:lnTo>
                      <a:pt x="17" y="5"/>
                    </a:lnTo>
                    <a:lnTo>
                      <a:pt x="17" y="0"/>
                    </a:lnTo>
                    <a:close/>
                  </a:path>
                </a:pathLst>
              </a:custGeom>
              <a:solidFill>
                <a:srgbClr val="000000"/>
              </a:solidFill>
              <a:ln w="9525">
                <a:noFill/>
                <a:round/>
                <a:headEnd/>
                <a:tailEnd/>
              </a:ln>
            </p:spPr>
            <p:txBody>
              <a:bodyPr/>
              <a:lstStyle/>
              <a:p>
                <a:endParaRPr lang="en-US" sz="1350" dirty="0"/>
              </a:p>
            </p:txBody>
          </p:sp>
          <p:sp>
            <p:nvSpPr>
              <p:cNvPr id="372" name="Freeform 1688">
                <a:extLst>
                  <a:ext uri="{FF2B5EF4-FFF2-40B4-BE49-F238E27FC236}">
                    <a16:creationId xmlns:a16="http://schemas.microsoft.com/office/drawing/2014/main" id="{EDB3EB25-C117-4FB2-A2DC-E91C1697293E}"/>
                  </a:ext>
                </a:extLst>
              </p:cNvPr>
              <p:cNvSpPr>
                <a:spLocks/>
              </p:cNvSpPr>
              <p:nvPr/>
            </p:nvSpPr>
            <p:spPr bwMode="auto">
              <a:xfrm>
                <a:off x="3680152" y="1903553"/>
                <a:ext cx="195263" cy="7938"/>
              </a:xfrm>
              <a:custGeom>
                <a:avLst/>
                <a:gdLst>
                  <a:gd name="T0" fmla="*/ 111 w 123"/>
                  <a:gd name="T1" fmla="*/ 5 h 5"/>
                  <a:gd name="T2" fmla="*/ 111 w 123"/>
                  <a:gd name="T3" fmla="*/ 0 h 5"/>
                  <a:gd name="T4" fmla="*/ 0 w 123"/>
                  <a:gd name="T5" fmla="*/ 0 h 5"/>
                  <a:gd name="T6" fmla="*/ 0 w 123"/>
                  <a:gd name="T7" fmla="*/ 5 h 5"/>
                  <a:gd name="T8" fmla="*/ 111 w 123"/>
                  <a:gd name="T9" fmla="*/ 5 h 5"/>
                  <a:gd name="T10" fmla="*/ 105 w 123"/>
                  <a:gd name="T11" fmla="*/ 0 h 5"/>
                  <a:gd name="T12" fmla="*/ 111 w 123"/>
                  <a:gd name="T13" fmla="*/ 5 h 5"/>
                  <a:gd name="T14" fmla="*/ 123 w 123"/>
                  <a:gd name="T15" fmla="*/ 0 h 5"/>
                  <a:gd name="T16" fmla="*/ 111 w 123"/>
                  <a:gd name="T17" fmla="*/ 0 h 5"/>
                  <a:gd name="T18" fmla="*/ 111 w 123"/>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
                  <a:gd name="T31" fmla="*/ 0 h 5"/>
                  <a:gd name="T32" fmla="*/ 123 w 12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 h="5">
                    <a:moveTo>
                      <a:pt x="111" y="5"/>
                    </a:moveTo>
                    <a:lnTo>
                      <a:pt x="111" y="0"/>
                    </a:lnTo>
                    <a:lnTo>
                      <a:pt x="0" y="0"/>
                    </a:lnTo>
                    <a:lnTo>
                      <a:pt x="0" y="5"/>
                    </a:lnTo>
                    <a:lnTo>
                      <a:pt x="111" y="5"/>
                    </a:lnTo>
                    <a:lnTo>
                      <a:pt x="105" y="0"/>
                    </a:lnTo>
                    <a:lnTo>
                      <a:pt x="111" y="5"/>
                    </a:lnTo>
                    <a:lnTo>
                      <a:pt x="123" y="0"/>
                    </a:lnTo>
                    <a:lnTo>
                      <a:pt x="111" y="0"/>
                    </a:lnTo>
                    <a:lnTo>
                      <a:pt x="111" y="5"/>
                    </a:lnTo>
                    <a:close/>
                  </a:path>
                </a:pathLst>
              </a:custGeom>
              <a:solidFill>
                <a:srgbClr val="000000"/>
              </a:solidFill>
              <a:ln w="9525">
                <a:noFill/>
                <a:round/>
                <a:headEnd/>
                <a:tailEnd/>
              </a:ln>
            </p:spPr>
            <p:txBody>
              <a:bodyPr/>
              <a:lstStyle/>
              <a:p>
                <a:endParaRPr lang="en-US" sz="1350" dirty="0"/>
              </a:p>
            </p:txBody>
          </p:sp>
          <p:sp>
            <p:nvSpPr>
              <p:cNvPr id="373" name="Freeform 1689">
                <a:extLst>
                  <a:ext uri="{FF2B5EF4-FFF2-40B4-BE49-F238E27FC236}">
                    <a16:creationId xmlns:a16="http://schemas.microsoft.com/office/drawing/2014/main" id="{1BF11ECA-4A9C-4D02-8174-D757966D1B4D}"/>
                  </a:ext>
                </a:extLst>
              </p:cNvPr>
              <p:cNvSpPr>
                <a:spLocks/>
              </p:cNvSpPr>
              <p:nvPr/>
            </p:nvSpPr>
            <p:spPr bwMode="auto">
              <a:xfrm>
                <a:off x="3661101" y="1903553"/>
                <a:ext cx="195263" cy="71440"/>
              </a:xfrm>
              <a:custGeom>
                <a:avLst/>
                <a:gdLst>
                  <a:gd name="T0" fmla="*/ 3 w 123"/>
                  <a:gd name="T1" fmla="*/ 42 h 45"/>
                  <a:gd name="T2" fmla="*/ 3 w 123"/>
                  <a:gd name="T3" fmla="*/ 45 h 45"/>
                  <a:gd name="T4" fmla="*/ 123 w 123"/>
                  <a:gd name="T5" fmla="*/ 5 h 45"/>
                  <a:gd name="T6" fmla="*/ 117 w 123"/>
                  <a:gd name="T7" fmla="*/ 0 h 45"/>
                  <a:gd name="T8" fmla="*/ 0 w 123"/>
                  <a:gd name="T9" fmla="*/ 42 h 45"/>
                  <a:gd name="T10" fmla="*/ 3 w 123"/>
                  <a:gd name="T11" fmla="*/ 42 h 45"/>
                  <a:gd name="T12" fmla="*/ 0 60000 65536"/>
                  <a:gd name="T13" fmla="*/ 0 60000 65536"/>
                  <a:gd name="T14" fmla="*/ 0 60000 65536"/>
                  <a:gd name="T15" fmla="*/ 0 60000 65536"/>
                  <a:gd name="T16" fmla="*/ 0 60000 65536"/>
                  <a:gd name="T17" fmla="*/ 0 60000 65536"/>
                  <a:gd name="T18" fmla="*/ 0 w 123"/>
                  <a:gd name="T19" fmla="*/ 0 h 45"/>
                  <a:gd name="T20" fmla="*/ 123 w 123"/>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123" h="45">
                    <a:moveTo>
                      <a:pt x="3" y="42"/>
                    </a:moveTo>
                    <a:lnTo>
                      <a:pt x="3" y="45"/>
                    </a:lnTo>
                    <a:lnTo>
                      <a:pt x="123" y="5"/>
                    </a:lnTo>
                    <a:lnTo>
                      <a:pt x="117" y="0"/>
                    </a:lnTo>
                    <a:lnTo>
                      <a:pt x="0" y="42"/>
                    </a:lnTo>
                    <a:lnTo>
                      <a:pt x="3" y="42"/>
                    </a:lnTo>
                    <a:close/>
                  </a:path>
                </a:pathLst>
              </a:custGeom>
              <a:solidFill>
                <a:srgbClr val="000000"/>
              </a:solidFill>
              <a:ln w="9525">
                <a:noFill/>
                <a:round/>
                <a:headEnd/>
                <a:tailEnd/>
              </a:ln>
            </p:spPr>
            <p:txBody>
              <a:bodyPr/>
              <a:lstStyle/>
              <a:p>
                <a:endParaRPr lang="en-US" sz="1350" dirty="0"/>
              </a:p>
            </p:txBody>
          </p:sp>
          <p:sp>
            <p:nvSpPr>
              <p:cNvPr id="374" name="Freeform 1690">
                <a:extLst>
                  <a:ext uri="{FF2B5EF4-FFF2-40B4-BE49-F238E27FC236}">
                    <a16:creationId xmlns:a16="http://schemas.microsoft.com/office/drawing/2014/main" id="{27621BE1-2A29-4FEE-8E3F-F3479EC08D83}"/>
                  </a:ext>
                </a:extLst>
              </p:cNvPr>
              <p:cNvSpPr>
                <a:spLocks/>
              </p:cNvSpPr>
              <p:nvPr/>
            </p:nvSpPr>
            <p:spPr bwMode="auto">
              <a:xfrm>
                <a:off x="3680152" y="1846401"/>
                <a:ext cx="180975" cy="65090"/>
              </a:xfrm>
              <a:custGeom>
                <a:avLst/>
                <a:gdLst>
                  <a:gd name="T0" fmla="*/ 102 w 114"/>
                  <a:gd name="T1" fmla="*/ 7 h 41"/>
                  <a:gd name="T2" fmla="*/ 96 w 114"/>
                  <a:gd name="T3" fmla="*/ 2 h 41"/>
                  <a:gd name="T4" fmla="*/ 0 w 114"/>
                  <a:gd name="T5" fmla="*/ 36 h 41"/>
                  <a:gd name="T6" fmla="*/ 0 w 114"/>
                  <a:gd name="T7" fmla="*/ 41 h 41"/>
                  <a:gd name="T8" fmla="*/ 102 w 114"/>
                  <a:gd name="T9" fmla="*/ 5 h 41"/>
                  <a:gd name="T10" fmla="*/ 102 w 114"/>
                  <a:gd name="T11" fmla="*/ 0 h 41"/>
                  <a:gd name="T12" fmla="*/ 102 w 114"/>
                  <a:gd name="T13" fmla="*/ 5 h 41"/>
                  <a:gd name="T14" fmla="*/ 114 w 114"/>
                  <a:gd name="T15" fmla="*/ 0 h 41"/>
                  <a:gd name="T16" fmla="*/ 102 w 114"/>
                  <a:gd name="T17" fmla="*/ 0 h 41"/>
                  <a:gd name="T18" fmla="*/ 102 w 114"/>
                  <a:gd name="T19" fmla="*/ 7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41"/>
                  <a:gd name="T32" fmla="*/ 114 w 114"/>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41">
                    <a:moveTo>
                      <a:pt x="102" y="7"/>
                    </a:moveTo>
                    <a:lnTo>
                      <a:pt x="96" y="2"/>
                    </a:lnTo>
                    <a:lnTo>
                      <a:pt x="0" y="36"/>
                    </a:lnTo>
                    <a:lnTo>
                      <a:pt x="0" y="41"/>
                    </a:lnTo>
                    <a:lnTo>
                      <a:pt x="102" y="5"/>
                    </a:lnTo>
                    <a:lnTo>
                      <a:pt x="102" y="0"/>
                    </a:lnTo>
                    <a:lnTo>
                      <a:pt x="102" y="5"/>
                    </a:lnTo>
                    <a:lnTo>
                      <a:pt x="114" y="0"/>
                    </a:lnTo>
                    <a:lnTo>
                      <a:pt x="102" y="0"/>
                    </a:lnTo>
                    <a:lnTo>
                      <a:pt x="102" y="7"/>
                    </a:lnTo>
                    <a:close/>
                  </a:path>
                </a:pathLst>
              </a:custGeom>
              <a:solidFill>
                <a:srgbClr val="000000"/>
              </a:solidFill>
              <a:ln w="9525">
                <a:noFill/>
                <a:round/>
                <a:headEnd/>
                <a:tailEnd/>
              </a:ln>
            </p:spPr>
            <p:txBody>
              <a:bodyPr/>
              <a:lstStyle/>
              <a:p>
                <a:endParaRPr lang="en-US" sz="1350" dirty="0"/>
              </a:p>
            </p:txBody>
          </p:sp>
          <p:sp>
            <p:nvSpPr>
              <p:cNvPr id="375" name="Freeform 1691">
                <a:extLst>
                  <a:ext uri="{FF2B5EF4-FFF2-40B4-BE49-F238E27FC236}">
                    <a16:creationId xmlns:a16="http://schemas.microsoft.com/office/drawing/2014/main" id="{7D60E936-79B9-4900-AA6C-7C7EE48FA6A2}"/>
                  </a:ext>
                </a:extLst>
              </p:cNvPr>
              <p:cNvSpPr>
                <a:spLocks/>
              </p:cNvSpPr>
              <p:nvPr/>
            </p:nvSpPr>
            <p:spPr bwMode="auto">
              <a:xfrm>
                <a:off x="3665864" y="1846401"/>
                <a:ext cx="176213" cy="11113"/>
              </a:xfrm>
              <a:custGeom>
                <a:avLst/>
                <a:gdLst>
                  <a:gd name="T0" fmla="*/ 17 w 111"/>
                  <a:gd name="T1" fmla="*/ 2 h 7"/>
                  <a:gd name="T2" fmla="*/ 17 w 111"/>
                  <a:gd name="T3" fmla="*/ 7 h 7"/>
                  <a:gd name="T4" fmla="*/ 111 w 111"/>
                  <a:gd name="T5" fmla="*/ 7 h 7"/>
                  <a:gd name="T6" fmla="*/ 111 w 111"/>
                  <a:gd name="T7" fmla="*/ 0 h 7"/>
                  <a:gd name="T8" fmla="*/ 17 w 111"/>
                  <a:gd name="T9" fmla="*/ 0 h 7"/>
                  <a:gd name="T10" fmla="*/ 14 w 111"/>
                  <a:gd name="T11" fmla="*/ 5 h 7"/>
                  <a:gd name="T12" fmla="*/ 17 w 111"/>
                  <a:gd name="T13" fmla="*/ 0 h 7"/>
                  <a:gd name="T14" fmla="*/ 0 w 111"/>
                  <a:gd name="T15" fmla="*/ 0 h 7"/>
                  <a:gd name="T16" fmla="*/ 14 w 111"/>
                  <a:gd name="T17" fmla="*/ 5 h 7"/>
                  <a:gd name="T18" fmla="*/ 17 w 111"/>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7"/>
                  <a:gd name="T32" fmla="*/ 111 w 111"/>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7">
                    <a:moveTo>
                      <a:pt x="17" y="2"/>
                    </a:moveTo>
                    <a:lnTo>
                      <a:pt x="17" y="7"/>
                    </a:lnTo>
                    <a:lnTo>
                      <a:pt x="111" y="7"/>
                    </a:lnTo>
                    <a:lnTo>
                      <a:pt x="111" y="0"/>
                    </a:lnTo>
                    <a:lnTo>
                      <a:pt x="17" y="0"/>
                    </a:lnTo>
                    <a:lnTo>
                      <a:pt x="14" y="5"/>
                    </a:lnTo>
                    <a:lnTo>
                      <a:pt x="17" y="0"/>
                    </a:lnTo>
                    <a:lnTo>
                      <a:pt x="0" y="0"/>
                    </a:lnTo>
                    <a:lnTo>
                      <a:pt x="14" y="5"/>
                    </a:lnTo>
                    <a:lnTo>
                      <a:pt x="17" y="2"/>
                    </a:lnTo>
                    <a:close/>
                  </a:path>
                </a:pathLst>
              </a:custGeom>
              <a:solidFill>
                <a:srgbClr val="000000"/>
              </a:solidFill>
              <a:ln w="9525">
                <a:noFill/>
                <a:round/>
                <a:headEnd/>
                <a:tailEnd/>
              </a:ln>
            </p:spPr>
            <p:txBody>
              <a:bodyPr/>
              <a:lstStyle/>
              <a:p>
                <a:endParaRPr lang="en-US" sz="1350" dirty="0"/>
              </a:p>
            </p:txBody>
          </p:sp>
          <p:sp>
            <p:nvSpPr>
              <p:cNvPr id="376" name="Freeform 1692">
                <a:extLst>
                  <a:ext uri="{FF2B5EF4-FFF2-40B4-BE49-F238E27FC236}">
                    <a16:creationId xmlns:a16="http://schemas.microsoft.com/office/drawing/2014/main" id="{59A21EAA-BFA2-4059-AA02-0AF23281D36A}"/>
                  </a:ext>
                </a:extLst>
              </p:cNvPr>
              <p:cNvSpPr>
                <a:spLocks/>
              </p:cNvSpPr>
              <p:nvPr/>
            </p:nvSpPr>
            <p:spPr bwMode="auto">
              <a:xfrm>
                <a:off x="3688090" y="1849576"/>
                <a:ext cx="168275" cy="61915"/>
              </a:xfrm>
              <a:custGeom>
                <a:avLst/>
                <a:gdLst>
                  <a:gd name="T0" fmla="*/ 106 w 106"/>
                  <a:gd name="T1" fmla="*/ 36 h 39"/>
                  <a:gd name="T2" fmla="*/ 106 w 106"/>
                  <a:gd name="T3" fmla="*/ 34 h 39"/>
                  <a:gd name="T4" fmla="*/ 3 w 106"/>
                  <a:gd name="T5" fmla="*/ 0 h 39"/>
                  <a:gd name="T6" fmla="*/ 0 w 106"/>
                  <a:gd name="T7" fmla="*/ 3 h 39"/>
                  <a:gd name="T8" fmla="*/ 100 w 106"/>
                  <a:gd name="T9" fmla="*/ 39 h 39"/>
                  <a:gd name="T10" fmla="*/ 106 w 106"/>
                  <a:gd name="T11" fmla="*/ 36 h 39"/>
                  <a:gd name="T12" fmla="*/ 0 60000 65536"/>
                  <a:gd name="T13" fmla="*/ 0 60000 65536"/>
                  <a:gd name="T14" fmla="*/ 0 60000 65536"/>
                  <a:gd name="T15" fmla="*/ 0 60000 65536"/>
                  <a:gd name="T16" fmla="*/ 0 60000 65536"/>
                  <a:gd name="T17" fmla="*/ 0 60000 65536"/>
                  <a:gd name="T18" fmla="*/ 0 w 106"/>
                  <a:gd name="T19" fmla="*/ 0 h 39"/>
                  <a:gd name="T20" fmla="*/ 106 w 106"/>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106" h="39">
                    <a:moveTo>
                      <a:pt x="106" y="36"/>
                    </a:moveTo>
                    <a:lnTo>
                      <a:pt x="106" y="34"/>
                    </a:lnTo>
                    <a:lnTo>
                      <a:pt x="3" y="0"/>
                    </a:lnTo>
                    <a:lnTo>
                      <a:pt x="0" y="3"/>
                    </a:lnTo>
                    <a:lnTo>
                      <a:pt x="100" y="39"/>
                    </a:lnTo>
                    <a:lnTo>
                      <a:pt x="106" y="36"/>
                    </a:lnTo>
                    <a:close/>
                  </a:path>
                </a:pathLst>
              </a:custGeom>
              <a:solidFill>
                <a:srgbClr val="000000"/>
              </a:solidFill>
              <a:ln w="9525">
                <a:noFill/>
                <a:round/>
                <a:headEnd/>
                <a:tailEnd/>
              </a:ln>
            </p:spPr>
            <p:txBody>
              <a:bodyPr/>
              <a:lstStyle/>
              <a:p>
                <a:endParaRPr lang="en-US" sz="1350" dirty="0"/>
              </a:p>
            </p:txBody>
          </p:sp>
          <p:sp>
            <p:nvSpPr>
              <p:cNvPr id="377" name="Rectangle 1693">
                <a:extLst>
                  <a:ext uri="{FF2B5EF4-FFF2-40B4-BE49-F238E27FC236}">
                    <a16:creationId xmlns:a16="http://schemas.microsoft.com/office/drawing/2014/main" id="{47775889-5A6F-47EC-A7C1-6A7A937217B3}"/>
                  </a:ext>
                </a:extLst>
              </p:cNvPr>
              <p:cNvSpPr>
                <a:spLocks noChangeArrowheads="1"/>
              </p:cNvSpPr>
              <p:nvPr/>
            </p:nvSpPr>
            <p:spPr bwMode="auto">
              <a:xfrm>
                <a:off x="3683327" y="1801949"/>
                <a:ext cx="166688" cy="33339"/>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378" name="Freeform 1694">
                <a:extLst>
                  <a:ext uri="{FF2B5EF4-FFF2-40B4-BE49-F238E27FC236}">
                    <a16:creationId xmlns:a16="http://schemas.microsoft.com/office/drawing/2014/main" id="{5718369F-2E3A-41F2-8997-19B613416672}"/>
                  </a:ext>
                </a:extLst>
              </p:cNvPr>
              <p:cNvSpPr>
                <a:spLocks/>
              </p:cNvSpPr>
              <p:nvPr/>
            </p:nvSpPr>
            <p:spPr bwMode="auto">
              <a:xfrm>
                <a:off x="3842076" y="1797187"/>
                <a:ext cx="14288" cy="34926"/>
              </a:xfrm>
              <a:custGeom>
                <a:avLst/>
                <a:gdLst>
                  <a:gd name="T0" fmla="*/ 3 w 9"/>
                  <a:gd name="T1" fmla="*/ 5 h 22"/>
                  <a:gd name="T2" fmla="*/ 0 w 9"/>
                  <a:gd name="T3" fmla="*/ 2 h 22"/>
                  <a:gd name="T4" fmla="*/ 0 w 9"/>
                  <a:gd name="T5" fmla="*/ 22 h 22"/>
                  <a:gd name="T6" fmla="*/ 9 w 9"/>
                  <a:gd name="T7" fmla="*/ 22 h 22"/>
                  <a:gd name="T8" fmla="*/ 9 w 9"/>
                  <a:gd name="T9" fmla="*/ 2 h 22"/>
                  <a:gd name="T10" fmla="*/ 3 w 9"/>
                  <a:gd name="T11" fmla="*/ 0 h 22"/>
                  <a:gd name="T12" fmla="*/ 9 w 9"/>
                  <a:gd name="T13" fmla="*/ 2 h 22"/>
                  <a:gd name="T14" fmla="*/ 9 w 9"/>
                  <a:gd name="T15" fmla="*/ 0 h 22"/>
                  <a:gd name="T16" fmla="*/ 3 w 9"/>
                  <a:gd name="T17" fmla="*/ 0 h 22"/>
                  <a:gd name="T18" fmla="*/ 3 w 9"/>
                  <a:gd name="T19" fmla="*/ 5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2"/>
                  <a:gd name="T32" fmla="*/ 9 w 9"/>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2">
                    <a:moveTo>
                      <a:pt x="3" y="5"/>
                    </a:moveTo>
                    <a:lnTo>
                      <a:pt x="0" y="2"/>
                    </a:lnTo>
                    <a:lnTo>
                      <a:pt x="0" y="22"/>
                    </a:lnTo>
                    <a:lnTo>
                      <a:pt x="9" y="22"/>
                    </a:lnTo>
                    <a:lnTo>
                      <a:pt x="9" y="2"/>
                    </a:lnTo>
                    <a:lnTo>
                      <a:pt x="3" y="0"/>
                    </a:lnTo>
                    <a:lnTo>
                      <a:pt x="9" y="2"/>
                    </a:lnTo>
                    <a:lnTo>
                      <a:pt x="9" y="0"/>
                    </a:lnTo>
                    <a:lnTo>
                      <a:pt x="3" y="0"/>
                    </a:lnTo>
                    <a:lnTo>
                      <a:pt x="3" y="5"/>
                    </a:lnTo>
                    <a:close/>
                  </a:path>
                </a:pathLst>
              </a:custGeom>
              <a:solidFill>
                <a:srgbClr val="000000"/>
              </a:solidFill>
              <a:ln w="9525">
                <a:noFill/>
                <a:round/>
                <a:headEnd/>
                <a:tailEnd/>
              </a:ln>
            </p:spPr>
            <p:txBody>
              <a:bodyPr/>
              <a:lstStyle/>
              <a:p>
                <a:endParaRPr lang="en-US" sz="1350" dirty="0"/>
              </a:p>
            </p:txBody>
          </p:sp>
          <p:sp>
            <p:nvSpPr>
              <p:cNvPr id="379" name="Freeform 1695">
                <a:extLst>
                  <a:ext uri="{FF2B5EF4-FFF2-40B4-BE49-F238E27FC236}">
                    <a16:creationId xmlns:a16="http://schemas.microsoft.com/office/drawing/2014/main" id="{9495950A-DECB-4E89-89E8-1179CD7973DE}"/>
                  </a:ext>
                </a:extLst>
              </p:cNvPr>
              <p:cNvSpPr>
                <a:spLocks/>
              </p:cNvSpPr>
              <p:nvPr/>
            </p:nvSpPr>
            <p:spPr bwMode="auto">
              <a:xfrm>
                <a:off x="3673802" y="1797187"/>
                <a:ext cx="173038" cy="7938"/>
              </a:xfrm>
              <a:custGeom>
                <a:avLst/>
                <a:gdLst>
                  <a:gd name="T0" fmla="*/ 12 w 109"/>
                  <a:gd name="T1" fmla="*/ 2 h 5"/>
                  <a:gd name="T2" fmla="*/ 4 w 109"/>
                  <a:gd name="T3" fmla="*/ 5 h 5"/>
                  <a:gd name="T4" fmla="*/ 109 w 109"/>
                  <a:gd name="T5" fmla="*/ 5 h 5"/>
                  <a:gd name="T6" fmla="*/ 109 w 109"/>
                  <a:gd name="T7" fmla="*/ 0 h 5"/>
                  <a:gd name="T8" fmla="*/ 4 w 109"/>
                  <a:gd name="T9" fmla="*/ 0 h 5"/>
                  <a:gd name="T10" fmla="*/ 0 w 109"/>
                  <a:gd name="T11" fmla="*/ 2 h 5"/>
                  <a:gd name="T12" fmla="*/ 4 w 109"/>
                  <a:gd name="T13" fmla="*/ 0 h 5"/>
                  <a:gd name="T14" fmla="*/ 0 w 109"/>
                  <a:gd name="T15" fmla="*/ 0 h 5"/>
                  <a:gd name="T16" fmla="*/ 0 w 109"/>
                  <a:gd name="T17" fmla="*/ 2 h 5"/>
                  <a:gd name="T18" fmla="*/ 12 w 109"/>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9"/>
                  <a:gd name="T31" fmla="*/ 0 h 5"/>
                  <a:gd name="T32" fmla="*/ 109 w 10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9" h="5">
                    <a:moveTo>
                      <a:pt x="12" y="2"/>
                    </a:moveTo>
                    <a:lnTo>
                      <a:pt x="4" y="5"/>
                    </a:lnTo>
                    <a:lnTo>
                      <a:pt x="109" y="5"/>
                    </a:lnTo>
                    <a:lnTo>
                      <a:pt x="109" y="0"/>
                    </a:lnTo>
                    <a:lnTo>
                      <a:pt x="4" y="0"/>
                    </a:lnTo>
                    <a:lnTo>
                      <a:pt x="0" y="2"/>
                    </a:lnTo>
                    <a:lnTo>
                      <a:pt x="4" y="0"/>
                    </a:lnTo>
                    <a:lnTo>
                      <a:pt x="0" y="0"/>
                    </a:lnTo>
                    <a:lnTo>
                      <a:pt x="0" y="2"/>
                    </a:lnTo>
                    <a:lnTo>
                      <a:pt x="12" y="2"/>
                    </a:lnTo>
                    <a:close/>
                  </a:path>
                </a:pathLst>
              </a:custGeom>
              <a:solidFill>
                <a:srgbClr val="000000"/>
              </a:solidFill>
              <a:ln w="9525">
                <a:noFill/>
                <a:round/>
                <a:headEnd/>
                <a:tailEnd/>
              </a:ln>
            </p:spPr>
            <p:txBody>
              <a:bodyPr/>
              <a:lstStyle/>
              <a:p>
                <a:endParaRPr lang="en-US" sz="1350" dirty="0"/>
              </a:p>
            </p:txBody>
          </p:sp>
          <p:sp>
            <p:nvSpPr>
              <p:cNvPr id="380" name="Freeform 1696">
                <a:extLst>
                  <a:ext uri="{FF2B5EF4-FFF2-40B4-BE49-F238E27FC236}">
                    <a16:creationId xmlns:a16="http://schemas.microsoft.com/office/drawing/2014/main" id="{EC58ED20-6B2C-4695-97A4-2E1A4CEBEC8C}"/>
                  </a:ext>
                </a:extLst>
              </p:cNvPr>
              <p:cNvSpPr>
                <a:spLocks/>
              </p:cNvSpPr>
              <p:nvPr/>
            </p:nvSpPr>
            <p:spPr bwMode="auto">
              <a:xfrm>
                <a:off x="3673802" y="1800362"/>
                <a:ext cx="19050" cy="38101"/>
              </a:xfrm>
              <a:custGeom>
                <a:avLst/>
                <a:gdLst>
                  <a:gd name="T0" fmla="*/ 4 w 12"/>
                  <a:gd name="T1" fmla="*/ 19 h 24"/>
                  <a:gd name="T2" fmla="*/ 12 w 12"/>
                  <a:gd name="T3" fmla="*/ 20 h 24"/>
                  <a:gd name="T4" fmla="*/ 12 w 12"/>
                  <a:gd name="T5" fmla="*/ 0 h 24"/>
                  <a:gd name="T6" fmla="*/ 0 w 12"/>
                  <a:gd name="T7" fmla="*/ 0 h 24"/>
                  <a:gd name="T8" fmla="*/ 0 w 12"/>
                  <a:gd name="T9" fmla="*/ 20 h 24"/>
                  <a:gd name="T10" fmla="*/ 4 w 12"/>
                  <a:gd name="T11" fmla="*/ 24 h 24"/>
                  <a:gd name="T12" fmla="*/ 0 w 12"/>
                  <a:gd name="T13" fmla="*/ 20 h 24"/>
                  <a:gd name="T14" fmla="*/ 0 w 12"/>
                  <a:gd name="T15" fmla="*/ 24 h 24"/>
                  <a:gd name="T16" fmla="*/ 4 w 12"/>
                  <a:gd name="T17" fmla="*/ 24 h 24"/>
                  <a:gd name="T18" fmla="*/ 4 w 12"/>
                  <a:gd name="T19" fmla="*/ 19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24"/>
                  <a:gd name="T32" fmla="*/ 12 w 12"/>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24">
                    <a:moveTo>
                      <a:pt x="4" y="19"/>
                    </a:moveTo>
                    <a:lnTo>
                      <a:pt x="12" y="20"/>
                    </a:lnTo>
                    <a:lnTo>
                      <a:pt x="12" y="0"/>
                    </a:lnTo>
                    <a:lnTo>
                      <a:pt x="0" y="0"/>
                    </a:lnTo>
                    <a:lnTo>
                      <a:pt x="0" y="20"/>
                    </a:lnTo>
                    <a:lnTo>
                      <a:pt x="4" y="24"/>
                    </a:lnTo>
                    <a:lnTo>
                      <a:pt x="0" y="20"/>
                    </a:lnTo>
                    <a:lnTo>
                      <a:pt x="0" y="24"/>
                    </a:lnTo>
                    <a:lnTo>
                      <a:pt x="4" y="24"/>
                    </a:lnTo>
                    <a:lnTo>
                      <a:pt x="4" y="19"/>
                    </a:lnTo>
                    <a:close/>
                  </a:path>
                </a:pathLst>
              </a:custGeom>
              <a:solidFill>
                <a:srgbClr val="000000"/>
              </a:solidFill>
              <a:ln w="9525">
                <a:noFill/>
                <a:round/>
                <a:headEnd/>
                <a:tailEnd/>
              </a:ln>
            </p:spPr>
            <p:txBody>
              <a:bodyPr/>
              <a:lstStyle/>
              <a:p>
                <a:endParaRPr lang="en-US" sz="1350" dirty="0"/>
              </a:p>
            </p:txBody>
          </p:sp>
          <p:sp>
            <p:nvSpPr>
              <p:cNvPr id="381" name="Freeform 1697">
                <a:extLst>
                  <a:ext uri="{FF2B5EF4-FFF2-40B4-BE49-F238E27FC236}">
                    <a16:creationId xmlns:a16="http://schemas.microsoft.com/office/drawing/2014/main" id="{DE0E7370-9E79-49FB-85ED-15B59A2D55B5}"/>
                  </a:ext>
                </a:extLst>
              </p:cNvPr>
              <p:cNvSpPr>
                <a:spLocks/>
              </p:cNvSpPr>
              <p:nvPr/>
            </p:nvSpPr>
            <p:spPr bwMode="auto">
              <a:xfrm>
                <a:off x="3680152" y="1830525"/>
                <a:ext cx="176213" cy="7938"/>
              </a:xfrm>
              <a:custGeom>
                <a:avLst/>
                <a:gdLst>
                  <a:gd name="T0" fmla="*/ 102 w 111"/>
                  <a:gd name="T1" fmla="*/ 1 h 5"/>
                  <a:gd name="T2" fmla="*/ 105 w 111"/>
                  <a:gd name="T3" fmla="*/ 0 h 5"/>
                  <a:gd name="T4" fmla="*/ 0 w 111"/>
                  <a:gd name="T5" fmla="*/ 0 h 5"/>
                  <a:gd name="T6" fmla="*/ 0 w 111"/>
                  <a:gd name="T7" fmla="*/ 5 h 5"/>
                  <a:gd name="T8" fmla="*/ 105 w 111"/>
                  <a:gd name="T9" fmla="*/ 5 h 5"/>
                  <a:gd name="T10" fmla="*/ 111 w 111"/>
                  <a:gd name="T11" fmla="*/ 1 h 5"/>
                  <a:gd name="T12" fmla="*/ 105 w 111"/>
                  <a:gd name="T13" fmla="*/ 5 h 5"/>
                  <a:gd name="T14" fmla="*/ 111 w 111"/>
                  <a:gd name="T15" fmla="*/ 5 h 5"/>
                  <a:gd name="T16" fmla="*/ 111 w 111"/>
                  <a:gd name="T17" fmla="*/ 1 h 5"/>
                  <a:gd name="T18" fmla="*/ 102 w 111"/>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5"/>
                  <a:gd name="T32" fmla="*/ 111 w 111"/>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5">
                    <a:moveTo>
                      <a:pt x="102" y="1"/>
                    </a:moveTo>
                    <a:lnTo>
                      <a:pt x="105" y="0"/>
                    </a:lnTo>
                    <a:lnTo>
                      <a:pt x="0" y="0"/>
                    </a:lnTo>
                    <a:lnTo>
                      <a:pt x="0" y="5"/>
                    </a:lnTo>
                    <a:lnTo>
                      <a:pt x="105" y="5"/>
                    </a:lnTo>
                    <a:lnTo>
                      <a:pt x="111" y="1"/>
                    </a:lnTo>
                    <a:lnTo>
                      <a:pt x="105" y="5"/>
                    </a:lnTo>
                    <a:lnTo>
                      <a:pt x="111" y="5"/>
                    </a:lnTo>
                    <a:lnTo>
                      <a:pt x="111" y="1"/>
                    </a:lnTo>
                    <a:lnTo>
                      <a:pt x="102" y="1"/>
                    </a:lnTo>
                    <a:close/>
                  </a:path>
                </a:pathLst>
              </a:custGeom>
              <a:solidFill>
                <a:srgbClr val="000000"/>
              </a:solidFill>
              <a:ln w="9525">
                <a:noFill/>
                <a:round/>
                <a:headEnd/>
                <a:tailEnd/>
              </a:ln>
            </p:spPr>
            <p:txBody>
              <a:bodyPr/>
              <a:lstStyle/>
              <a:p>
                <a:endParaRPr lang="en-US" sz="1350" dirty="0"/>
              </a:p>
            </p:txBody>
          </p:sp>
          <p:sp>
            <p:nvSpPr>
              <p:cNvPr id="382" name="Freeform 1698">
                <a:extLst>
                  <a:ext uri="{FF2B5EF4-FFF2-40B4-BE49-F238E27FC236}">
                    <a16:creationId xmlns:a16="http://schemas.microsoft.com/office/drawing/2014/main" id="{7B1B6575-C2E2-45E5-BCD3-E83FA7CA610E}"/>
                  </a:ext>
                </a:extLst>
              </p:cNvPr>
              <p:cNvSpPr>
                <a:spLocks/>
              </p:cNvSpPr>
              <p:nvPr/>
            </p:nvSpPr>
            <p:spPr bwMode="auto">
              <a:xfrm>
                <a:off x="3680152" y="1797187"/>
                <a:ext cx="92075" cy="41276"/>
              </a:xfrm>
              <a:custGeom>
                <a:avLst/>
                <a:gdLst>
                  <a:gd name="T0" fmla="*/ 53 w 58"/>
                  <a:gd name="T1" fmla="*/ 21 h 26"/>
                  <a:gd name="T2" fmla="*/ 58 w 58"/>
                  <a:gd name="T3" fmla="*/ 21 h 26"/>
                  <a:gd name="T4" fmla="*/ 5 w 58"/>
                  <a:gd name="T5" fmla="*/ 0 h 26"/>
                  <a:gd name="T6" fmla="*/ 0 w 58"/>
                  <a:gd name="T7" fmla="*/ 2 h 26"/>
                  <a:gd name="T8" fmla="*/ 53 w 58"/>
                  <a:gd name="T9" fmla="*/ 26 h 26"/>
                  <a:gd name="T10" fmla="*/ 58 w 58"/>
                  <a:gd name="T11" fmla="*/ 26 h 26"/>
                  <a:gd name="T12" fmla="*/ 53 w 58"/>
                  <a:gd name="T13" fmla="*/ 26 h 26"/>
                  <a:gd name="T14" fmla="*/ 58 w 58"/>
                  <a:gd name="T15" fmla="*/ 26 h 26"/>
                  <a:gd name="T16" fmla="*/ 53 w 58"/>
                  <a:gd name="T17" fmla="*/ 21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
                  <a:gd name="T28" fmla="*/ 0 h 26"/>
                  <a:gd name="T29" fmla="*/ 58 w 58"/>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 h="26">
                    <a:moveTo>
                      <a:pt x="53" y="21"/>
                    </a:moveTo>
                    <a:lnTo>
                      <a:pt x="58" y="21"/>
                    </a:lnTo>
                    <a:lnTo>
                      <a:pt x="5" y="0"/>
                    </a:lnTo>
                    <a:lnTo>
                      <a:pt x="0" y="2"/>
                    </a:lnTo>
                    <a:lnTo>
                      <a:pt x="53" y="26"/>
                    </a:lnTo>
                    <a:lnTo>
                      <a:pt x="58" y="26"/>
                    </a:lnTo>
                    <a:lnTo>
                      <a:pt x="53" y="26"/>
                    </a:lnTo>
                    <a:lnTo>
                      <a:pt x="58" y="26"/>
                    </a:lnTo>
                    <a:lnTo>
                      <a:pt x="53" y="21"/>
                    </a:lnTo>
                    <a:close/>
                  </a:path>
                </a:pathLst>
              </a:custGeom>
              <a:solidFill>
                <a:srgbClr val="000000"/>
              </a:solidFill>
              <a:ln w="9525">
                <a:noFill/>
                <a:round/>
                <a:headEnd/>
                <a:tailEnd/>
              </a:ln>
            </p:spPr>
            <p:txBody>
              <a:bodyPr/>
              <a:lstStyle/>
              <a:p>
                <a:endParaRPr lang="en-US" sz="1350" dirty="0"/>
              </a:p>
            </p:txBody>
          </p:sp>
          <p:sp>
            <p:nvSpPr>
              <p:cNvPr id="383" name="Freeform 1699">
                <a:extLst>
                  <a:ext uri="{FF2B5EF4-FFF2-40B4-BE49-F238E27FC236}">
                    <a16:creationId xmlns:a16="http://schemas.microsoft.com/office/drawing/2014/main" id="{45C316BA-727C-4CC0-BE07-B7ACD5CF42F5}"/>
                  </a:ext>
                </a:extLst>
              </p:cNvPr>
              <p:cNvSpPr>
                <a:spLocks/>
              </p:cNvSpPr>
              <p:nvPr/>
            </p:nvSpPr>
            <p:spPr bwMode="auto">
              <a:xfrm>
                <a:off x="3764290" y="1797187"/>
                <a:ext cx="92075" cy="41276"/>
              </a:xfrm>
              <a:custGeom>
                <a:avLst/>
                <a:gdLst>
                  <a:gd name="T0" fmla="*/ 52 w 58"/>
                  <a:gd name="T1" fmla="*/ 2 h 26"/>
                  <a:gd name="T2" fmla="*/ 52 w 58"/>
                  <a:gd name="T3" fmla="*/ 0 h 26"/>
                  <a:gd name="T4" fmla="*/ 0 w 58"/>
                  <a:gd name="T5" fmla="*/ 21 h 26"/>
                  <a:gd name="T6" fmla="*/ 5 w 58"/>
                  <a:gd name="T7" fmla="*/ 26 h 26"/>
                  <a:gd name="T8" fmla="*/ 58 w 58"/>
                  <a:gd name="T9" fmla="*/ 2 h 26"/>
                  <a:gd name="T10" fmla="*/ 52 w 58"/>
                  <a:gd name="T11" fmla="*/ 2 h 26"/>
                  <a:gd name="T12" fmla="*/ 0 60000 65536"/>
                  <a:gd name="T13" fmla="*/ 0 60000 65536"/>
                  <a:gd name="T14" fmla="*/ 0 60000 65536"/>
                  <a:gd name="T15" fmla="*/ 0 60000 65536"/>
                  <a:gd name="T16" fmla="*/ 0 60000 65536"/>
                  <a:gd name="T17" fmla="*/ 0 60000 65536"/>
                  <a:gd name="T18" fmla="*/ 0 w 58"/>
                  <a:gd name="T19" fmla="*/ 0 h 26"/>
                  <a:gd name="T20" fmla="*/ 58 w 5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58" h="26">
                    <a:moveTo>
                      <a:pt x="52" y="2"/>
                    </a:moveTo>
                    <a:lnTo>
                      <a:pt x="52" y="0"/>
                    </a:lnTo>
                    <a:lnTo>
                      <a:pt x="0" y="21"/>
                    </a:lnTo>
                    <a:lnTo>
                      <a:pt x="5" y="26"/>
                    </a:lnTo>
                    <a:lnTo>
                      <a:pt x="58" y="2"/>
                    </a:lnTo>
                    <a:lnTo>
                      <a:pt x="52" y="2"/>
                    </a:lnTo>
                    <a:close/>
                  </a:path>
                </a:pathLst>
              </a:custGeom>
              <a:solidFill>
                <a:srgbClr val="000000"/>
              </a:solidFill>
              <a:ln w="9525">
                <a:noFill/>
                <a:round/>
                <a:headEnd/>
                <a:tailEnd/>
              </a:ln>
            </p:spPr>
            <p:txBody>
              <a:bodyPr/>
              <a:lstStyle/>
              <a:p>
                <a:endParaRPr lang="en-US" sz="1350" dirty="0"/>
              </a:p>
            </p:txBody>
          </p:sp>
          <p:sp>
            <p:nvSpPr>
              <p:cNvPr id="384" name="Freeform 1700">
                <a:extLst>
                  <a:ext uri="{FF2B5EF4-FFF2-40B4-BE49-F238E27FC236}">
                    <a16:creationId xmlns:a16="http://schemas.microsoft.com/office/drawing/2014/main" id="{3B673EC7-CA76-4131-B9DE-9C4C53A0ED7F}"/>
                  </a:ext>
                </a:extLst>
              </p:cNvPr>
              <p:cNvSpPr>
                <a:spLocks/>
              </p:cNvSpPr>
              <p:nvPr/>
            </p:nvSpPr>
            <p:spPr bwMode="auto">
              <a:xfrm>
                <a:off x="3680152" y="1797187"/>
                <a:ext cx="92075" cy="41276"/>
              </a:xfrm>
              <a:custGeom>
                <a:avLst/>
                <a:gdLst>
                  <a:gd name="T0" fmla="*/ 58 w 58"/>
                  <a:gd name="T1" fmla="*/ 0 h 26"/>
                  <a:gd name="T2" fmla="*/ 53 w 58"/>
                  <a:gd name="T3" fmla="*/ 0 h 26"/>
                  <a:gd name="T4" fmla="*/ 0 w 58"/>
                  <a:gd name="T5" fmla="*/ 21 h 26"/>
                  <a:gd name="T6" fmla="*/ 5 w 58"/>
                  <a:gd name="T7" fmla="*/ 26 h 26"/>
                  <a:gd name="T8" fmla="*/ 58 w 58"/>
                  <a:gd name="T9" fmla="*/ 5 h 26"/>
                  <a:gd name="T10" fmla="*/ 53 w 58"/>
                  <a:gd name="T11" fmla="*/ 5 h 26"/>
                  <a:gd name="T12" fmla="*/ 58 w 58"/>
                  <a:gd name="T13" fmla="*/ 0 h 26"/>
                  <a:gd name="T14" fmla="*/ 53 w 58"/>
                  <a:gd name="T15" fmla="*/ 0 h 26"/>
                  <a:gd name="T16" fmla="*/ 58 w 58"/>
                  <a:gd name="T17" fmla="*/ 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
                  <a:gd name="T28" fmla="*/ 0 h 26"/>
                  <a:gd name="T29" fmla="*/ 58 w 58"/>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 h="26">
                    <a:moveTo>
                      <a:pt x="58" y="0"/>
                    </a:moveTo>
                    <a:lnTo>
                      <a:pt x="53" y="0"/>
                    </a:lnTo>
                    <a:lnTo>
                      <a:pt x="0" y="21"/>
                    </a:lnTo>
                    <a:lnTo>
                      <a:pt x="5" y="26"/>
                    </a:lnTo>
                    <a:lnTo>
                      <a:pt x="58" y="5"/>
                    </a:lnTo>
                    <a:lnTo>
                      <a:pt x="53" y="5"/>
                    </a:lnTo>
                    <a:lnTo>
                      <a:pt x="58" y="0"/>
                    </a:lnTo>
                    <a:lnTo>
                      <a:pt x="53" y="0"/>
                    </a:lnTo>
                    <a:lnTo>
                      <a:pt x="58" y="0"/>
                    </a:lnTo>
                    <a:close/>
                  </a:path>
                </a:pathLst>
              </a:custGeom>
              <a:solidFill>
                <a:srgbClr val="000000"/>
              </a:solidFill>
              <a:ln w="9525">
                <a:noFill/>
                <a:round/>
                <a:headEnd/>
                <a:tailEnd/>
              </a:ln>
            </p:spPr>
            <p:txBody>
              <a:bodyPr/>
              <a:lstStyle/>
              <a:p>
                <a:endParaRPr lang="en-US" sz="1350" dirty="0"/>
              </a:p>
            </p:txBody>
          </p:sp>
          <p:sp>
            <p:nvSpPr>
              <p:cNvPr id="385" name="Freeform 1701">
                <a:extLst>
                  <a:ext uri="{FF2B5EF4-FFF2-40B4-BE49-F238E27FC236}">
                    <a16:creationId xmlns:a16="http://schemas.microsoft.com/office/drawing/2014/main" id="{24EC93B7-4E29-412D-B92B-275AEBEC0AE0}"/>
                  </a:ext>
                </a:extLst>
              </p:cNvPr>
              <p:cNvSpPr>
                <a:spLocks/>
              </p:cNvSpPr>
              <p:nvPr/>
            </p:nvSpPr>
            <p:spPr bwMode="auto">
              <a:xfrm>
                <a:off x="3764290" y="1797187"/>
                <a:ext cx="92075" cy="41276"/>
              </a:xfrm>
              <a:custGeom>
                <a:avLst/>
                <a:gdLst>
                  <a:gd name="T0" fmla="*/ 52 w 58"/>
                  <a:gd name="T1" fmla="*/ 22 h 26"/>
                  <a:gd name="T2" fmla="*/ 58 w 58"/>
                  <a:gd name="T3" fmla="*/ 21 h 26"/>
                  <a:gd name="T4" fmla="*/ 5 w 58"/>
                  <a:gd name="T5" fmla="*/ 0 h 26"/>
                  <a:gd name="T6" fmla="*/ 0 w 58"/>
                  <a:gd name="T7" fmla="*/ 5 h 26"/>
                  <a:gd name="T8" fmla="*/ 52 w 58"/>
                  <a:gd name="T9" fmla="*/ 26 h 26"/>
                  <a:gd name="T10" fmla="*/ 52 w 58"/>
                  <a:gd name="T11" fmla="*/ 22 h 26"/>
                  <a:gd name="T12" fmla="*/ 0 60000 65536"/>
                  <a:gd name="T13" fmla="*/ 0 60000 65536"/>
                  <a:gd name="T14" fmla="*/ 0 60000 65536"/>
                  <a:gd name="T15" fmla="*/ 0 60000 65536"/>
                  <a:gd name="T16" fmla="*/ 0 60000 65536"/>
                  <a:gd name="T17" fmla="*/ 0 60000 65536"/>
                  <a:gd name="T18" fmla="*/ 0 w 58"/>
                  <a:gd name="T19" fmla="*/ 0 h 26"/>
                  <a:gd name="T20" fmla="*/ 58 w 5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58" h="26">
                    <a:moveTo>
                      <a:pt x="52" y="22"/>
                    </a:moveTo>
                    <a:lnTo>
                      <a:pt x="58" y="21"/>
                    </a:lnTo>
                    <a:lnTo>
                      <a:pt x="5" y="0"/>
                    </a:lnTo>
                    <a:lnTo>
                      <a:pt x="0" y="5"/>
                    </a:lnTo>
                    <a:lnTo>
                      <a:pt x="52" y="26"/>
                    </a:lnTo>
                    <a:lnTo>
                      <a:pt x="52" y="22"/>
                    </a:lnTo>
                    <a:close/>
                  </a:path>
                </a:pathLst>
              </a:custGeom>
              <a:solidFill>
                <a:srgbClr val="000000"/>
              </a:solidFill>
              <a:ln w="9525">
                <a:noFill/>
                <a:round/>
                <a:headEnd/>
                <a:tailEnd/>
              </a:ln>
            </p:spPr>
            <p:txBody>
              <a:bodyPr/>
              <a:lstStyle/>
              <a:p>
                <a:endParaRPr lang="en-US" sz="1350" dirty="0"/>
              </a:p>
            </p:txBody>
          </p:sp>
          <p:sp>
            <p:nvSpPr>
              <p:cNvPr id="386" name="Freeform 1702">
                <a:extLst>
                  <a:ext uri="{FF2B5EF4-FFF2-40B4-BE49-F238E27FC236}">
                    <a16:creationId xmlns:a16="http://schemas.microsoft.com/office/drawing/2014/main" id="{D3C5EBBF-CBF4-4DB2-B2EA-8F964E730087}"/>
                  </a:ext>
                </a:extLst>
              </p:cNvPr>
              <p:cNvSpPr>
                <a:spLocks/>
              </p:cNvSpPr>
              <p:nvPr/>
            </p:nvSpPr>
            <p:spPr bwMode="auto">
              <a:xfrm>
                <a:off x="3702377" y="1716222"/>
                <a:ext cx="115888" cy="39689"/>
              </a:xfrm>
              <a:custGeom>
                <a:avLst/>
                <a:gdLst>
                  <a:gd name="T0" fmla="*/ 18 w 73"/>
                  <a:gd name="T1" fmla="*/ 0 h 25"/>
                  <a:gd name="T2" fmla="*/ 12 w 73"/>
                  <a:gd name="T3" fmla="*/ 5 h 25"/>
                  <a:gd name="T4" fmla="*/ 70 w 73"/>
                  <a:gd name="T5" fmla="*/ 25 h 25"/>
                  <a:gd name="T6" fmla="*/ 73 w 73"/>
                  <a:gd name="T7" fmla="*/ 22 h 25"/>
                  <a:gd name="T8" fmla="*/ 18 w 73"/>
                  <a:gd name="T9" fmla="*/ 2 h 25"/>
                  <a:gd name="T10" fmla="*/ 18 w 73"/>
                  <a:gd name="T11" fmla="*/ 5 h 25"/>
                  <a:gd name="T12" fmla="*/ 18 w 73"/>
                  <a:gd name="T13" fmla="*/ 0 h 25"/>
                  <a:gd name="T14" fmla="*/ 0 w 73"/>
                  <a:gd name="T15" fmla="*/ 0 h 25"/>
                  <a:gd name="T16" fmla="*/ 12 w 73"/>
                  <a:gd name="T17" fmla="*/ 5 h 25"/>
                  <a:gd name="T18" fmla="*/ 18 w 73"/>
                  <a:gd name="T19" fmla="*/ 0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25"/>
                  <a:gd name="T32" fmla="*/ 73 w 73"/>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25">
                    <a:moveTo>
                      <a:pt x="18" y="0"/>
                    </a:moveTo>
                    <a:lnTo>
                      <a:pt x="12" y="5"/>
                    </a:lnTo>
                    <a:lnTo>
                      <a:pt x="70" y="25"/>
                    </a:lnTo>
                    <a:lnTo>
                      <a:pt x="73" y="22"/>
                    </a:lnTo>
                    <a:lnTo>
                      <a:pt x="18" y="2"/>
                    </a:lnTo>
                    <a:lnTo>
                      <a:pt x="18" y="5"/>
                    </a:lnTo>
                    <a:lnTo>
                      <a:pt x="18" y="0"/>
                    </a:lnTo>
                    <a:lnTo>
                      <a:pt x="0" y="0"/>
                    </a:lnTo>
                    <a:lnTo>
                      <a:pt x="12" y="5"/>
                    </a:lnTo>
                    <a:lnTo>
                      <a:pt x="18" y="0"/>
                    </a:lnTo>
                    <a:close/>
                  </a:path>
                </a:pathLst>
              </a:custGeom>
              <a:solidFill>
                <a:srgbClr val="000000"/>
              </a:solidFill>
              <a:ln w="9525">
                <a:noFill/>
                <a:round/>
                <a:headEnd/>
                <a:tailEnd/>
              </a:ln>
            </p:spPr>
            <p:txBody>
              <a:bodyPr/>
              <a:lstStyle/>
              <a:p>
                <a:endParaRPr lang="en-US" sz="1350" dirty="0"/>
              </a:p>
            </p:txBody>
          </p:sp>
          <p:sp>
            <p:nvSpPr>
              <p:cNvPr id="387" name="Freeform 1703">
                <a:extLst>
                  <a:ext uri="{FF2B5EF4-FFF2-40B4-BE49-F238E27FC236}">
                    <a16:creationId xmlns:a16="http://schemas.microsoft.com/office/drawing/2014/main" id="{9B724D90-ECC0-4E90-BD91-A3A0BB374F47}"/>
                  </a:ext>
                </a:extLst>
              </p:cNvPr>
              <p:cNvSpPr>
                <a:spLocks/>
              </p:cNvSpPr>
              <p:nvPr/>
            </p:nvSpPr>
            <p:spPr bwMode="auto">
              <a:xfrm>
                <a:off x="3730952" y="1716222"/>
                <a:ext cx="96838" cy="7938"/>
              </a:xfrm>
              <a:custGeom>
                <a:avLst/>
                <a:gdLst>
                  <a:gd name="T0" fmla="*/ 47 w 61"/>
                  <a:gd name="T1" fmla="*/ 5 h 5"/>
                  <a:gd name="T2" fmla="*/ 47 w 61"/>
                  <a:gd name="T3" fmla="*/ 0 h 5"/>
                  <a:gd name="T4" fmla="*/ 0 w 61"/>
                  <a:gd name="T5" fmla="*/ 0 h 5"/>
                  <a:gd name="T6" fmla="*/ 0 w 61"/>
                  <a:gd name="T7" fmla="*/ 5 h 5"/>
                  <a:gd name="T8" fmla="*/ 47 w 61"/>
                  <a:gd name="T9" fmla="*/ 5 h 5"/>
                  <a:gd name="T10" fmla="*/ 43 w 61"/>
                  <a:gd name="T11" fmla="*/ 2 h 5"/>
                  <a:gd name="T12" fmla="*/ 47 w 61"/>
                  <a:gd name="T13" fmla="*/ 5 h 5"/>
                  <a:gd name="T14" fmla="*/ 61 w 61"/>
                  <a:gd name="T15" fmla="*/ 0 h 5"/>
                  <a:gd name="T16" fmla="*/ 47 w 61"/>
                  <a:gd name="T17" fmla="*/ 0 h 5"/>
                  <a:gd name="T18" fmla="*/ 47 w 61"/>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
                  <a:gd name="T32" fmla="*/ 61 w 61"/>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
                    <a:moveTo>
                      <a:pt x="47" y="5"/>
                    </a:moveTo>
                    <a:lnTo>
                      <a:pt x="47" y="0"/>
                    </a:lnTo>
                    <a:lnTo>
                      <a:pt x="0" y="0"/>
                    </a:lnTo>
                    <a:lnTo>
                      <a:pt x="0" y="5"/>
                    </a:lnTo>
                    <a:lnTo>
                      <a:pt x="47" y="5"/>
                    </a:lnTo>
                    <a:lnTo>
                      <a:pt x="43" y="2"/>
                    </a:lnTo>
                    <a:lnTo>
                      <a:pt x="47" y="5"/>
                    </a:lnTo>
                    <a:lnTo>
                      <a:pt x="61" y="0"/>
                    </a:lnTo>
                    <a:lnTo>
                      <a:pt x="47" y="0"/>
                    </a:lnTo>
                    <a:lnTo>
                      <a:pt x="47" y="5"/>
                    </a:lnTo>
                    <a:close/>
                  </a:path>
                </a:pathLst>
              </a:custGeom>
              <a:solidFill>
                <a:srgbClr val="000000"/>
              </a:solidFill>
              <a:ln w="9525">
                <a:noFill/>
                <a:round/>
                <a:headEnd/>
                <a:tailEnd/>
              </a:ln>
            </p:spPr>
            <p:txBody>
              <a:bodyPr/>
              <a:lstStyle/>
              <a:p>
                <a:endParaRPr lang="en-US" sz="1350" dirty="0"/>
              </a:p>
            </p:txBody>
          </p:sp>
          <p:sp>
            <p:nvSpPr>
              <p:cNvPr id="388" name="Freeform 1704">
                <a:extLst>
                  <a:ext uri="{FF2B5EF4-FFF2-40B4-BE49-F238E27FC236}">
                    <a16:creationId xmlns:a16="http://schemas.microsoft.com/office/drawing/2014/main" id="{45B68643-6584-4FF2-9B74-1B8A513106FB}"/>
                  </a:ext>
                </a:extLst>
              </p:cNvPr>
              <p:cNvSpPr>
                <a:spLocks/>
              </p:cNvSpPr>
              <p:nvPr/>
            </p:nvSpPr>
            <p:spPr bwMode="auto">
              <a:xfrm>
                <a:off x="3716664" y="1719397"/>
                <a:ext cx="88899" cy="36514"/>
              </a:xfrm>
              <a:custGeom>
                <a:avLst/>
                <a:gdLst>
                  <a:gd name="T0" fmla="*/ 0 w 56"/>
                  <a:gd name="T1" fmla="*/ 23 h 23"/>
                  <a:gd name="T2" fmla="*/ 3 w 56"/>
                  <a:gd name="T3" fmla="*/ 23 h 23"/>
                  <a:gd name="T4" fmla="*/ 56 w 56"/>
                  <a:gd name="T5" fmla="*/ 3 h 23"/>
                  <a:gd name="T6" fmla="*/ 52 w 56"/>
                  <a:gd name="T7" fmla="*/ 0 h 23"/>
                  <a:gd name="T8" fmla="*/ 0 w 56"/>
                  <a:gd name="T9" fmla="*/ 20 h 23"/>
                  <a:gd name="T10" fmla="*/ 0 w 56"/>
                  <a:gd name="T11" fmla="*/ 23 h 23"/>
                  <a:gd name="T12" fmla="*/ 0 60000 65536"/>
                  <a:gd name="T13" fmla="*/ 0 60000 65536"/>
                  <a:gd name="T14" fmla="*/ 0 60000 65536"/>
                  <a:gd name="T15" fmla="*/ 0 60000 65536"/>
                  <a:gd name="T16" fmla="*/ 0 60000 65536"/>
                  <a:gd name="T17" fmla="*/ 0 60000 65536"/>
                  <a:gd name="T18" fmla="*/ 0 w 56"/>
                  <a:gd name="T19" fmla="*/ 0 h 23"/>
                  <a:gd name="T20" fmla="*/ 56 w 56"/>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56" h="23">
                    <a:moveTo>
                      <a:pt x="0" y="23"/>
                    </a:moveTo>
                    <a:lnTo>
                      <a:pt x="3" y="23"/>
                    </a:lnTo>
                    <a:lnTo>
                      <a:pt x="56" y="3"/>
                    </a:lnTo>
                    <a:lnTo>
                      <a:pt x="52" y="0"/>
                    </a:lnTo>
                    <a:lnTo>
                      <a:pt x="0" y="20"/>
                    </a:lnTo>
                    <a:lnTo>
                      <a:pt x="0" y="23"/>
                    </a:lnTo>
                    <a:close/>
                  </a:path>
                </a:pathLst>
              </a:custGeom>
              <a:solidFill>
                <a:srgbClr val="000000"/>
              </a:solidFill>
              <a:ln w="9525">
                <a:noFill/>
                <a:round/>
                <a:headEnd/>
                <a:tailEnd/>
              </a:ln>
            </p:spPr>
            <p:txBody>
              <a:bodyPr/>
              <a:lstStyle/>
              <a:p>
                <a:endParaRPr lang="en-US" sz="1350" dirty="0"/>
              </a:p>
            </p:txBody>
          </p:sp>
          <p:sp>
            <p:nvSpPr>
              <p:cNvPr id="389" name="Freeform 1705">
                <a:extLst>
                  <a:ext uri="{FF2B5EF4-FFF2-40B4-BE49-F238E27FC236}">
                    <a16:creationId xmlns:a16="http://schemas.microsoft.com/office/drawing/2014/main" id="{AC6F3D6D-B6FF-4ED6-8FC2-711B0A928DF0}"/>
                  </a:ext>
                </a:extLst>
              </p:cNvPr>
              <p:cNvSpPr>
                <a:spLocks/>
              </p:cNvSpPr>
              <p:nvPr/>
            </p:nvSpPr>
            <p:spPr bwMode="auto">
              <a:xfrm>
                <a:off x="3707140" y="1687646"/>
                <a:ext cx="98425" cy="36514"/>
              </a:xfrm>
              <a:custGeom>
                <a:avLst/>
                <a:gdLst>
                  <a:gd name="T0" fmla="*/ 18 w 62"/>
                  <a:gd name="T1" fmla="*/ 0 h 23"/>
                  <a:gd name="T2" fmla="*/ 15 w 62"/>
                  <a:gd name="T3" fmla="*/ 5 h 23"/>
                  <a:gd name="T4" fmla="*/ 58 w 62"/>
                  <a:gd name="T5" fmla="*/ 23 h 23"/>
                  <a:gd name="T6" fmla="*/ 62 w 62"/>
                  <a:gd name="T7" fmla="*/ 20 h 23"/>
                  <a:gd name="T8" fmla="*/ 18 w 62"/>
                  <a:gd name="T9" fmla="*/ 0 h 23"/>
                  <a:gd name="T10" fmla="*/ 18 w 62"/>
                  <a:gd name="T11" fmla="*/ 5 h 23"/>
                  <a:gd name="T12" fmla="*/ 18 w 62"/>
                  <a:gd name="T13" fmla="*/ 0 h 23"/>
                  <a:gd name="T14" fmla="*/ 0 w 62"/>
                  <a:gd name="T15" fmla="*/ 0 h 23"/>
                  <a:gd name="T16" fmla="*/ 15 w 62"/>
                  <a:gd name="T17" fmla="*/ 5 h 23"/>
                  <a:gd name="T18" fmla="*/ 18 w 62"/>
                  <a:gd name="T19" fmla="*/ 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23"/>
                  <a:gd name="T32" fmla="*/ 62 w 62"/>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23">
                    <a:moveTo>
                      <a:pt x="18" y="0"/>
                    </a:moveTo>
                    <a:lnTo>
                      <a:pt x="15" y="5"/>
                    </a:lnTo>
                    <a:lnTo>
                      <a:pt x="58" y="23"/>
                    </a:lnTo>
                    <a:lnTo>
                      <a:pt x="62" y="20"/>
                    </a:lnTo>
                    <a:lnTo>
                      <a:pt x="18" y="0"/>
                    </a:lnTo>
                    <a:lnTo>
                      <a:pt x="18" y="5"/>
                    </a:lnTo>
                    <a:lnTo>
                      <a:pt x="18" y="0"/>
                    </a:lnTo>
                    <a:lnTo>
                      <a:pt x="0" y="0"/>
                    </a:lnTo>
                    <a:lnTo>
                      <a:pt x="15" y="5"/>
                    </a:lnTo>
                    <a:lnTo>
                      <a:pt x="18" y="0"/>
                    </a:lnTo>
                    <a:close/>
                  </a:path>
                </a:pathLst>
              </a:custGeom>
              <a:solidFill>
                <a:srgbClr val="000000"/>
              </a:solidFill>
              <a:ln w="9525">
                <a:noFill/>
                <a:round/>
                <a:headEnd/>
                <a:tailEnd/>
              </a:ln>
            </p:spPr>
            <p:txBody>
              <a:bodyPr/>
              <a:lstStyle/>
              <a:p>
                <a:endParaRPr lang="en-US" sz="1350" dirty="0"/>
              </a:p>
            </p:txBody>
          </p:sp>
          <p:sp>
            <p:nvSpPr>
              <p:cNvPr id="390" name="Freeform 1706">
                <a:extLst>
                  <a:ext uri="{FF2B5EF4-FFF2-40B4-BE49-F238E27FC236}">
                    <a16:creationId xmlns:a16="http://schemas.microsoft.com/office/drawing/2014/main" id="{FDD332B3-BF87-495F-8FB6-EF8779676612}"/>
                  </a:ext>
                </a:extLst>
              </p:cNvPr>
              <p:cNvSpPr>
                <a:spLocks/>
              </p:cNvSpPr>
              <p:nvPr/>
            </p:nvSpPr>
            <p:spPr bwMode="auto">
              <a:xfrm>
                <a:off x="3735715" y="1687646"/>
                <a:ext cx="82550" cy="7938"/>
              </a:xfrm>
              <a:custGeom>
                <a:avLst/>
                <a:gdLst>
                  <a:gd name="T0" fmla="*/ 40 w 52"/>
                  <a:gd name="T1" fmla="*/ 5 h 5"/>
                  <a:gd name="T2" fmla="*/ 40 w 52"/>
                  <a:gd name="T3" fmla="*/ 0 h 5"/>
                  <a:gd name="T4" fmla="*/ 0 w 52"/>
                  <a:gd name="T5" fmla="*/ 0 h 5"/>
                  <a:gd name="T6" fmla="*/ 0 w 52"/>
                  <a:gd name="T7" fmla="*/ 5 h 5"/>
                  <a:gd name="T8" fmla="*/ 40 w 52"/>
                  <a:gd name="T9" fmla="*/ 5 h 5"/>
                  <a:gd name="T10" fmla="*/ 35 w 52"/>
                  <a:gd name="T11" fmla="*/ 0 h 5"/>
                  <a:gd name="T12" fmla="*/ 40 w 52"/>
                  <a:gd name="T13" fmla="*/ 5 h 5"/>
                  <a:gd name="T14" fmla="*/ 52 w 52"/>
                  <a:gd name="T15" fmla="*/ 0 h 5"/>
                  <a:gd name="T16" fmla="*/ 40 w 52"/>
                  <a:gd name="T17" fmla="*/ 0 h 5"/>
                  <a:gd name="T18" fmla="*/ 40 w 52"/>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
                  <a:gd name="T32" fmla="*/ 52 w 5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
                    <a:moveTo>
                      <a:pt x="40" y="5"/>
                    </a:moveTo>
                    <a:lnTo>
                      <a:pt x="40" y="0"/>
                    </a:lnTo>
                    <a:lnTo>
                      <a:pt x="0" y="0"/>
                    </a:lnTo>
                    <a:lnTo>
                      <a:pt x="0" y="5"/>
                    </a:lnTo>
                    <a:lnTo>
                      <a:pt x="40" y="5"/>
                    </a:lnTo>
                    <a:lnTo>
                      <a:pt x="35" y="0"/>
                    </a:lnTo>
                    <a:lnTo>
                      <a:pt x="40" y="5"/>
                    </a:lnTo>
                    <a:lnTo>
                      <a:pt x="52" y="0"/>
                    </a:lnTo>
                    <a:lnTo>
                      <a:pt x="40" y="0"/>
                    </a:lnTo>
                    <a:lnTo>
                      <a:pt x="40" y="5"/>
                    </a:lnTo>
                    <a:close/>
                  </a:path>
                </a:pathLst>
              </a:custGeom>
              <a:solidFill>
                <a:srgbClr val="000000"/>
              </a:solidFill>
              <a:ln w="9525">
                <a:noFill/>
                <a:round/>
                <a:headEnd/>
                <a:tailEnd/>
              </a:ln>
            </p:spPr>
            <p:txBody>
              <a:bodyPr/>
              <a:lstStyle/>
              <a:p>
                <a:endParaRPr lang="en-US" sz="1350" dirty="0"/>
              </a:p>
            </p:txBody>
          </p:sp>
          <p:sp>
            <p:nvSpPr>
              <p:cNvPr id="391" name="Freeform 1707">
                <a:extLst>
                  <a:ext uri="{FF2B5EF4-FFF2-40B4-BE49-F238E27FC236}">
                    <a16:creationId xmlns:a16="http://schemas.microsoft.com/office/drawing/2014/main" id="{76A492F2-76B4-42B0-AF6D-4834F041711F}"/>
                  </a:ext>
                </a:extLst>
              </p:cNvPr>
              <p:cNvSpPr>
                <a:spLocks/>
              </p:cNvSpPr>
              <p:nvPr/>
            </p:nvSpPr>
            <p:spPr bwMode="auto">
              <a:xfrm>
                <a:off x="3721426" y="1687646"/>
                <a:ext cx="77788" cy="36514"/>
              </a:xfrm>
              <a:custGeom>
                <a:avLst/>
                <a:gdLst>
                  <a:gd name="T0" fmla="*/ 6 w 49"/>
                  <a:gd name="T1" fmla="*/ 20 h 23"/>
                  <a:gd name="T2" fmla="*/ 6 w 49"/>
                  <a:gd name="T3" fmla="*/ 23 h 23"/>
                  <a:gd name="T4" fmla="*/ 49 w 49"/>
                  <a:gd name="T5" fmla="*/ 5 h 23"/>
                  <a:gd name="T6" fmla="*/ 44 w 49"/>
                  <a:gd name="T7" fmla="*/ 0 h 23"/>
                  <a:gd name="T8" fmla="*/ 0 w 49"/>
                  <a:gd name="T9" fmla="*/ 20 h 23"/>
                  <a:gd name="T10" fmla="*/ 6 w 49"/>
                  <a:gd name="T11" fmla="*/ 20 h 23"/>
                  <a:gd name="T12" fmla="*/ 0 60000 65536"/>
                  <a:gd name="T13" fmla="*/ 0 60000 65536"/>
                  <a:gd name="T14" fmla="*/ 0 60000 65536"/>
                  <a:gd name="T15" fmla="*/ 0 60000 65536"/>
                  <a:gd name="T16" fmla="*/ 0 60000 65536"/>
                  <a:gd name="T17" fmla="*/ 0 60000 65536"/>
                  <a:gd name="T18" fmla="*/ 0 w 49"/>
                  <a:gd name="T19" fmla="*/ 0 h 23"/>
                  <a:gd name="T20" fmla="*/ 49 w 49"/>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49" h="23">
                    <a:moveTo>
                      <a:pt x="6" y="20"/>
                    </a:moveTo>
                    <a:lnTo>
                      <a:pt x="6" y="23"/>
                    </a:lnTo>
                    <a:lnTo>
                      <a:pt x="49" y="5"/>
                    </a:lnTo>
                    <a:lnTo>
                      <a:pt x="44" y="0"/>
                    </a:lnTo>
                    <a:lnTo>
                      <a:pt x="0" y="20"/>
                    </a:lnTo>
                    <a:lnTo>
                      <a:pt x="6" y="20"/>
                    </a:lnTo>
                    <a:close/>
                  </a:path>
                </a:pathLst>
              </a:custGeom>
              <a:solidFill>
                <a:srgbClr val="000000"/>
              </a:solidFill>
              <a:ln w="9525">
                <a:noFill/>
                <a:round/>
                <a:headEnd/>
                <a:tailEnd/>
              </a:ln>
            </p:spPr>
            <p:txBody>
              <a:bodyPr/>
              <a:lstStyle/>
              <a:p>
                <a:endParaRPr lang="en-US" sz="1350" dirty="0"/>
              </a:p>
            </p:txBody>
          </p:sp>
          <p:sp>
            <p:nvSpPr>
              <p:cNvPr id="392" name="Rectangle 1708">
                <a:extLst>
                  <a:ext uri="{FF2B5EF4-FFF2-40B4-BE49-F238E27FC236}">
                    <a16:creationId xmlns:a16="http://schemas.microsoft.com/office/drawing/2014/main" id="{DA532DF1-4DD2-4896-9D77-0B42CA6A3F59}"/>
                  </a:ext>
                </a:extLst>
              </p:cNvPr>
              <p:cNvSpPr>
                <a:spLocks noChangeArrowheads="1"/>
              </p:cNvSpPr>
              <p:nvPr/>
            </p:nvSpPr>
            <p:spPr bwMode="auto">
              <a:xfrm>
                <a:off x="3730952" y="1663833"/>
                <a:ext cx="77788" cy="793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393" name="Freeform 1709">
                <a:extLst>
                  <a:ext uri="{FF2B5EF4-FFF2-40B4-BE49-F238E27FC236}">
                    <a16:creationId xmlns:a16="http://schemas.microsoft.com/office/drawing/2014/main" id="{857A2899-3059-493C-A8BA-D296DF284F93}"/>
                  </a:ext>
                </a:extLst>
              </p:cNvPr>
              <p:cNvSpPr>
                <a:spLocks/>
              </p:cNvSpPr>
              <p:nvPr/>
            </p:nvSpPr>
            <p:spPr bwMode="auto">
              <a:xfrm>
                <a:off x="3799215" y="1659069"/>
                <a:ext cx="14288" cy="11113"/>
              </a:xfrm>
              <a:custGeom>
                <a:avLst/>
                <a:gdLst>
                  <a:gd name="T0" fmla="*/ 4 w 9"/>
                  <a:gd name="T1" fmla="*/ 5 h 7"/>
                  <a:gd name="T2" fmla="*/ 0 w 9"/>
                  <a:gd name="T3" fmla="*/ 2 h 7"/>
                  <a:gd name="T4" fmla="*/ 0 w 9"/>
                  <a:gd name="T5" fmla="*/ 7 h 7"/>
                  <a:gd name="T6" fmla="*/ 9 w 9"/>
                  <a:gd name="T7" fmla="*/ 7 h 7"/>
                  <a:gd name="T8" fmla="*/ 9 w 9"/>
                  <a:gd name="T9" fmla="*/ 2 h 7"/>
                  <a:gd name="T10" fmla="*/ 4 w 9"/>
                  <a:gd name="T11" fmla="*/ 0 h 7"/>
                  <a:gd name="T12" fmla="*/ 9 w 9"/>
                  <a:gd name="T13" fmla="*/ 2 h 7"/>
                  <a:gd name="T14" fmla="*/ 9 w 9"/>
                  <a:gd name="T15" fmla="*/ 0 h 7"/>
                  <a:gd name="T16" fmla="*/ 4 w 9"/>
                  <a:gd name="T17" fmla="*/ 0 h 7"/>
                  <a:gd name="T18" fmla="*/ 4 w 9"/>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7"/>
                  <a:gd name="T32" fmla="*/ 9 w 9"/>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7">
                    <a:moveTo>
                      <a:pt x="4" y="5"/>
                    </a:moveTo>
                    <a:lnTo>
                      <a:pt x="0" y="2"/>
                    </a:lnTo>
                    <a:lnTo>
                      <a:pt x="0" y="7"/>
                    </a:lnTo>
                    <a:lnTo>
                      <a:pt x="9" y="7"/>
                    </a:lnTo>
                    <a:lnTo>
                      <a:pt x="9" y="2"/>
                    </a:lnTo>
                    <a:lnTo>
                      <a:pt x="4" y="0"/>
                    </a:lnTo>
                    <a:lnTo>
                      <a:pt x="9" y="2"/>
                    </a:lnTo>
                    <a:lnTo>
                      <a:pt x="9" y="0"/>
                    </a:lnTo>
                    <a:lnTo>
                      <a:pt x="4" y="0"/>
                    </a:lnTo>
                    <a:lnTo>
                      <a:pt x="4" y="5"/>
                    </a:lnTo>
                    <a:close/>
                  </a:path>
                </a:pathLst>
              </a:custGeom>
              <a:solidFill>
                <a:srgbClr val="000000"/>
              </a:solidFill>
              <a:ln w="9525">
                <a:noFill/>
                <a:round/>
                <a:headEnd/>
                <a:tailEnd/>
              </a:ln>
            </p:spPr>
            <p:txBody>
              <a:bodyPr/>
              <a:lstStyle/>
              <a:p>
                <a:endParaRPr lang="en-US" sz="1350" dirty="0"/>
              </a:p>
            </p:txBody>
          </p:sp>
          <p:sp>
            <p:nvSpPr>
              <p:cNvPr id="394" name="Freeform 1710">
                <a:extLst>
                  <a:ext uri="{FF2B5EF4-FFF2-40B4-BE49-F238E27FC236}">
                    <a16:creationId xmlns:a16="http://schemas.microsoft.com/office/drawing/2014/main" id="{651C8536-FB53-4EE4-B063-24EEECBDD51A}"/>
                  </a:ext>
                </a:extLst>
              </p:cNvPr>
              <p:cNvSpPr>
                <a:spLocks/>
              </p:cNvSpPr>
              <p:nvPr/>
            </p:nvSpPr>
            <p:spPr bwMode="auto">
              <a:xfrm>
                <a:off x="3721426" y="1659069"/>
                <a:ext cx="84138" cy="7938"/>
              </a:xfrm>
              <a:custGeom>
                <a:avLst/>
                <a:gdLst>
                  <a:gd name="T0" fmla="*/ 9 w 53"/>
                  <a:gd name="T1" fmla="*/ 2 h 5"/>
                  <a:gd name="T2" fmla="*/ 6 w 53"/>
                  <a:gd name="T3" fmla="*/ 5 h 5"/>
                  <a:gd name="T4" fmla="*/ 53 w 53"/>
                  <a:gd name="T5" fmla="*/ 5 h 5"/>
                  <a:gd name="T6" fmla="*/ 53 w 53"/>
                  <a:gd name="T7" fmla="*/ 0 h 5"/>
                  <a:gd name="T8" fmla="*/ 6 w 53"/>
                  <a:gd name="T9" fmla="*/ 0 h 5"/>
                  <a:gd name="T10" fmla="*/ 0 w 53"/>
                  <a:gd name="T11" fmla="*/ 2 h 5"/>
                  <a:gd name="T12" fmla="*/ 6 w 53"/>
                  <a:gd name="T13" fmla="*/ 0 h 5"/>
                  <a:gd name="T14" fmla="*/ 0 w 53"/>
                  <a:gd name="T15" fmla="*/ 0 h 5"/>
                  <a:gd name="T16" fmla="*/ 0 w 53"/>
                  <a:gd name="T17" fmla="*/ 2 h 5"/>
                  <a:gd name="T18" fmla="*/ 9 w 53"/>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
                  <a:gd name="T32" fmla="*/ 53 w 5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
                    <a:moveTo>
                      <a:pt x="9" y="2"/>
                    </a:moveTo>
                    <a:lnTo>
                      <a:pt x="6" y="5"/>
                    </a:lnTo>
                    <a:lnTo>
                      <a:pt x="53" y="5"/>
                    </a:lnTo>
                    <a:lnTo>
                      <a:pt x="53" y="0"/>
                    </a:lnTo>
                    <a:lnTo>
                      <a:pt x="6" y="0"/>
                    </a:lnTo>
                    <a:lnTo>
                      <a:pt x="0" y="2"/>
                    </a:lnTo>
                    <a:lnTo>
                      <a:pt x="6" y="0"/>
                    </a:lnTo>
                    <a:lnTo>
                      <a:pt x="0" y="0"/>
                    </a:lnTo>
                    <a:lnTo>
                      <a:pt x="0" y="2"/>
                    </a:lnTo>
                    <a:lnTo>
                      <a:pt x="9" y="2"/>
                    </a:lnTo>
                    <a:close/>
                  </a:path>
                </a:pathLst>
              </a:custGeom>
              <a:solidFill>
                <a:srgbClr val="000000"/>
              </a:solidFill>
              <a:ln w="9525">
                <a:noFill/>
                <a:round/>
                <a:headEnd/>
                <a:tailEnd/>
              </a:ln>
            </p:spPr>
            <p:txBody>
              <a:bodyPr/>
              <a:lstStyle/>
              <a:p>
                <a:endParaRPr lang="en-US" sz="1350" dirty="0"/>
              </a:p>
            </p:txBody>
          </p:sp>
          <p:sp>
            <p:nvSpPr>
              <p:cNvPr id="395" name="Freeform 1711">
                <a:extLst>
                  <a:ext uri="{FF2B5EF4-FFF2-40B4-BE49-F238E27FC236}">
                    <a16:creationId xmlns:a16="http://schemas.microsoft.com/office/drawing/2014/main" id="{1F360D28-870E-45EC-B680-3594249286D7}"/>
                  </a:ext>
                </a:extLst>
              </p:cNvPr>
              <p:cNvSpPr>
                <a:spLocks/>
              </p:cNvSpPr>
              <p:nvPr/>
            </p:nvSpPr>
            <p:spPr bwMode="auto">
              <a:xfrm>
                <a:off x="3721426" y="1662244"/>
                <a:ext cx="14288" cy="12700"/>
              </a:xfrm>
              <a:custGeom>
                <a:avLst/>
                <a:gdLst>
                  <a:gd name="T0" fmla="*/ 6 w 9"/>
                  <a:gd name="T1" fmla="*/ 3 h 8"/>
                  <a:gd name="T2" fmla="*/ 9 w 9"/>
                  <a:gd name="T3" fmla="*/ 5 h 8"/>
                  <a:gd name="T4" fmla="*/ 9 w 9"/>
                  <a:gd name="T5" fmla="*/ 0 h 8"/>
                  <a:gd name="T6" fmla="*/ 0 w 9"/>
                  <a:gd name="T7" fmla="*/ 0 h 8"/>
                  <a:gd name="T8" fmla="*/ 0 w 9"/>
                  <a:gd name="T9" fmla="*/ 5 h 8"/>
                  <a:gd name="T10" fmla="*/ 6 w 9"/>
                  <a:gd name="T11" fmla="*/ 8 h 8"/>
                  <a:gd name="T12" fmla="*/ 0 w 9"/>
                  <a:gd name="T13" fmla="*/ 5 h 8"/>
                  <a:gd name="T14" fmla="*/ 0 w 9"/>
                  <a:gd name="T15" fmla="*/ 8 h 8"/>
                  <a:gd name="T16" fmla="*/ 6 w 9"/>
                  <a:gd name="T17" fmla="*/ 8 h 8"/>
                  <a:gd name="T18" fmla="*/ 6 w 9"/>
                  <a:gd name="T19" fmla="*/ 3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8"/>
                  <a:gd name="T32" fmla="*/ 9 w 9"/>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8">
                    <a:moveTo>
                      <a:pt x="6" y="3"/>
                    </a:moveTo>
                    <a:lnTo>
                      <a:pt x="9" y="5"/>
                    </a:lnTo>
                    <a:lnTo>
                      <a:pt x="9" y="0"/>
                    </a:lnTo>
                    <a:lnTo>
                      <a:pt x="0" y="0"/>
                    </a:lnTo>
                    <a:lnTo>
                      <a:pt x="0" y="5"/>
                    </a:lnTo>
                    <a:lnTo>
                      <a:pt x="6" y="8"/>
                    </a:lnTo>
                    <a:lnTo>
                      <a:pt x="0" y="5"/>
                    </a:lnTo>
                    <a:lnTo>
                      <a:pt x="0" y="8"/>
                    </a:lnTo>
                    <a:lnTo>
                      <a:pt x="6" y="8"/>
                    </a:lnTo>
                    <a:lnTo>
                      <a:pt x="6" y="3"/>
                    </a:lnTo>
                    <a:close/>
                  </a:path>
                </a:pathLst>
              </a:custGeom>
              <a:solidFill>
                <a:srgbClr val="000000"/>
              </a:solidFill>
              <a:ln w="9525">
                <a:noFill/>
                <a:round/>
                <a:headEnd/>
                <a:tailEnd/>
              </a:ln>
            </p:spPr>
            <p:txBody>
              <a:bodyPr/>
              <a:lstStyle/>
              <a:p>
                <a:endParaRPr lang="en-US" sz="1350" dirty="0"/>
              </a:p>
            </p:txBody>
          </p:sp>
          <p:sp>
            <p:nvSpPr>
              <p:cNvPr id="396" name="Freeform 1712">
                <a:extLst>
                  <a:ext uri="{FF2B5EF4-FFF2-40B4-BE49-F238E27FC236}">
                    <a16:creationId xmlns:a16="http://schemas.microsoft.com/office/drawing/2014/main" id="{C2625052-1A54-40EF-8199-2116D392763E}"/>
                  </a:ext>
                </a:extLst>
              </p:cNvPr>
              <p:cNvSpPr>
                <a:spLocks/>
              </p:cNvSpPr>
              <p:nvPr/>
            </p:nvSpPr>
            <p:spPr bwMode="auto">
              <a:xfrm>
                <a:off x="3730952" y="1667008"/>
                <a:ext cx="82550" cy="7938"/>
              </a:xfrm>
              <a:custGeom>
                <a:avLst/>
                <a:gdLst>
                  <a:gd name="T0" fmla="*/ 43 w 52"/>
                  <a:gd name="T1" fmla="*/ 2 h 5"/>
                  <a:gd name="T2" fmla="*/ 47 w 52"/>
                  <a:gd name="T3" fmla="*/ 0 h 5"/>
                  <a:gd name="T4" fmla="*/ 0 w 52"/>
                  <a:gd name="T5" fmla="*/ 0 h 5"/>
                  <a:gd name="T6" fmla="*/ 0 w 52"/>
                  <a:gd name="T7" fmla="*/ 5 h 5"/>
                  <a:gd name="T8" fmla="*/ 47 w 52"/>
                  <a:gd name="T9" fmla="*/ 5 h 5"/>
                  <a:gd name="T10" fmla="*/ 52 w 52"/>
                  <a:gd name="T11" fmla="*/ 2 h 5"/>
                  <a:gd name="T12" fmla="*/ 47 w 52"/>
                  <a:gd name="T13" fmla="*/ 5 h 5"/>
                  <a:gd name="T14" fmla="*/ 52 w 52"/>
                  <a:gd name="T15" fmla="*/ 5 h 5"/>
                  <a:gd name="T16" fmla="*/ 52 w 52"/>
                  <a:gd name="T17" fmla="*/ 2 h 5"/>
                  <a:gd name="T18" fmla="*/ 43 w 52"/>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
                  <a:gd name="T32" fmla="*/ 52 w 5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
                    <a:moveTo>
                      <a:pt x="43" y="2"/>
                    </a:moveTo>
                    <a:lnTo>
                      <a:pt x="47" y="0"/>
                    </a:lnTo>
                    <a:lnTo>
                      <a:pt x="0" y="0"/>
                    </a:lnTo>
                    <a:lnTo>
                      <a:pt x="0" y="5"/>
                    </a:lnTo>
                    <a:lnTo>
                      <a:pt x="47" y="5"/>
                    </a:lnTo>
                    <a:lnTo>
                      <a:pt x="52" y="2"/>
                    </a:lnTo>
                    <a:lnTo>
                      <a:pt x="47" y="5"/>
                    </a:lnTo>
                    <a:lnTo>
                      <a:pt x="52" y="5"/>
                    </a:lnTo>
                    <a:lnTo>
                      <a:pt x="52" y="2"/>
                    </a:lnTo>
                    <a:lnTo>
                      <a:pt x="43" y="2"/>
                    </a:lnTo>
                    <a:close/>
                  </a:path>
                </a:pathLst>
              </a:custGeom>
              <a:solidFill>
                <a:srgbClr val="000000"/>
              </a:solidFill>
              <a:ln w="9525">
                <a:noFill/>
                <a:round/>
                <a:headEnd/>
                <a:tailEnd/>
              </a:ln>
            </p:spPr>
            <p:txBody>
              <a:bodyPr/>
              <a:lstStyle/>
              <a:p>
                <a:endParaRPr lang="en-US" sz="1350" dirty="0"/>
              </a:p>
            </p:txBody>
          </p:sp>
          <p:sp>
            <p:nvSpPr>
              <p:cNvPr id="397" name="Freeform 1713">
                <a:extLst>
                  <a:ext uri="{FF2B5EF4-FFF2-40B4-BE49-F238E27FC236}">
                    <a16:creationId xmlns:a16="http://schemas.microsoft.com/office/drawing/2014/main" id="{272EA8CA-7B0C-44F8-A343-124DF63DA88C}"/>
                  </a:ext>
                </a:extLst>
              </p:cNvPr>
              <p:cNvSpPr>
                <a:spLocks/>
              </p:cNvSpPr>
              <p:nvPr/>
            </p:nvSpPr>
            <p:spPr bwMode="auto">
              <a:xfrm>
                <a:off x="3632526" y="2057546"/>
                <a:ext cx="20638" cy="26989"/>
              </a:xfrm>
              <a:custGeom>
                <a:avLst/>
                <a:gdLst>
                  <a:gd name="T0" fmla="*/ 4 w 13"/>
                  <a:gd name="T1" fmla="*/ 17 h 17"/>
                  <a:gd name="T2" fmla="*/ 13 w 13"/>
                  <a:gd name="T3" fmla="*/ 17 h 17"/>
                  <a:gd name="T4" fmla="*/ 13 w 13"/>
                  <a:gd name="T5" fmla="*/ 0 h 17"/>
                  <a:gd name="T6" fmla="*/ 0 w 13"/>
                  <a:gd name="T7" fmla="*/ 0 h 17"/>
                  <a:gd name="T8" fmla="*/ 0 w 13"/>
                  <a:gd name="T9" fmla="*/ 17 h 17"/>
                  <a:gd name="T10" fmla="*/ 4 w 13"/>
                  <a:gd name="T11" fmla="*/ 17 h 17"/>
                  <a:gd name="T12" fmla="*/ 0 60000 65536"/>
                  <a:gd name="T13" fmla="*/ 0 60000 65536"/>
                  <a:gd name="T14" fmla="*/ 0 60000 65536"/>
                  <a:gd name="T15" fmla="*/ 0 60000 65536"/>
                  <a:gd name="T16" fmla="*/ 0 60000 65536"/>
                  <a:gd name="T17" fmla="*/ 0 60000 65536"/>
                  <a:gd name="T18" fmla="*/ 0 w 13"/>
                  <a:gd name="T19" fmla="*/ 0 h 17"/>
                  <a:gd name="T20" fmla="*/ 13 w 13"/>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3" h="17">
                    <a:moveTo>
                      <a:pt x="4" y="17"/>
                    </a:moveTo>
                    <a:lnTo>
                      <a:pt x="13" y="17"/>
                    </a:lnTo>
                    <a:lnTo>
                      <a:pt x="13" y="0"/>
                    </a:lnTo>
                    <a:lnTo>
                      <a:pt x="0" y="0"/>
                    </a:lnTo>
                    <a:lnTo>
                      <a:pt x="0" y="17"/>
                    </a:lnTo>
                    <a:lnTo>
                      <a:pt x="4" y="17"/>
                    </a:lnTo>
                    <a:close/>
                  </a:path>
                </a:pathLst>
              </a:custGeom>
              <a:solidFill>
                <a:srgbClr val="000000"/>
              </a:solidFill>
              <a:ln w="9525">
                <a:noFill/>
                <a:round/>
                <a:headEnd/>
                <a:tailEnd/>
              </a:ln>
            </p:spPr>
            <p:txBody>
              <a:bodyPr/>
              <a:lstStyle/>
              <a:p>
                <a:endParaRPr lang="en-US" sz="1350" dirty="0"/>
              </a:p>
            </p:txBody>
          </p:sp>
          <p:sp>
            <p:nvSpPr>
              <p:cNvPr id="398" name="Freeform 1714">
                <a:extLst>
                  <a:ext uri="{FF2B5EF4-FFF2-40B4-BE49-F238E27FC236}">
                    <a16:creationId xmlns:a16="http://schemas.microsoft.com/office/drawing/2014/main" id="{D36B45AE-8557-4C8C-BA68-E522C233A0D0}"/>
                  </a:ext>
                </a:extLst>
              </p:cNvPr>
              <p:cNvSpPr>
                <a:spLocks/>
              </p:cNvSpPr>
              <p:nvPr/>
            </p:nvSpPr>
            <p:spPr bwMode="auto">
              <a:xfrm>
                <a:off x="3883351" y="2057546"/>
                <a:ext cx="14288" cy="26989"/>
              </a:xfrm>
              <a:custGeom>
                <a:avLst/>
                <a:gdLst>
                  <a:gd name="T0" fmla="*/ 4 w 9"/>
                  <a:gd name="T1" fmla="*/ 17 h 17"/>
                  <a:gd name="T2" fmla="*/ 9 w 9"/>
                  <a:gd name="T3" fmla="*/ 17 h 17"/>
                  <a:gd name="T4" fmla="*/ 9 w 9"/>
                  <a:gd name="T5" fmla="*/ 0 h 17"/>
                  <a:gd name="T6" fmla="*/ 0 w 9"/>
                  <a:gd name="T7" fmla="*/ 0 h 17"/>
                  <a:gd name="T8" fmla="*/ 0 w 9"/>
                  <a:gd name="T9" fmla="*/ 17 h 17"/>
                  <a:gd name="T10" fmla="*/ 4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4" y="17"/>
                    </a:moveTo>
                    <a:lnTo>
                      <a:pt x="9" y="17"/>
                    </a:lnTo>
                    <a:lnTo>
                      <a:pt x="9" y="0"/>
                    </a:lnTo>
                    <a:lnTo>
                      <a:pt x="0" y="0"/>
                    </a:lnTo>
                    <a:lnTo>
                      <a:pt x="0" y="17"/>
                    </a:lnTo>
                    <a:lnTo>
                      <a:pt x="4" y="17"/>
                    </a:lnTo>
                    <a:close/>
                  </a:path>
                </a:pathLst>
              </a:custGeom>
              <a:solidFill>
                <a:srgbClr val="000000"/>
              </a:solidFill>
              <a:ln w="9525">
                <a:noFill/>
                <a:round/>
                <a:headEnd/>
                <a:tailEnd/>
              </a:ln>
            </p:spPr>
            <p:txBody>
              <a:bodyPr/>
              <a:lstStyle/>
              <a:p>
                <a:endParaRPr lang="en-US" sz="1350" dirty="0"/>
              </a:p>
            </p:txBody>
          </p:sp>
          <p:sp>
            <p:nvSpPr>
              <p:cNvPr id="399" name="Freeform 1715">
                <a:extLst>
                  <a:ext uri="{FF2B5EF4-FFF2-40B4-BE49-F238E27FC236}">
                    <a16:creationId xmlns:a16="http://schemas.microsoft.com/office/drawing/2014/main" id="{525F021A-186F-4A62-A869-97D7A99C02D8}"/>
                  </a:ext>
                </a:extLst>
              </p:cNvPr>
              <p:cNvSpPr>
                <a:spLocks/>
              </p:cNvSpPr>
              <p:nvPr/>
            </p:nvSpPr>
            <p:spPr bwMode="auto">
              <a:xfrm>
                <a:off x="3846839" y="2057546"/>
                <a:ext cx="14288" cy="26989"/>
              </a:xfrm>
              <a:custGeom>
                <a:avLst/>
                <a:gdLst>
                  <a:gd name="T0" fmla="*/ 6 w 9"/>
                  <a:gd name="T1" fmla="*/ 17 h 17"/>
                  <a:gd name="T2" fmla="*/ 9 w 9"/>
                  <a:gd name="T3" fmla="*/ 17 h 17"/>
                  <a:gd name="T4" fmla="*/ 9 w 9"/>
                  <a:gd name="T5" fmla="*/ 0 h 17"/>
                  <a:gd name="T6" fmla="*/ 0 w 9"/>
                  <a:gd name="T7" fmla="*/ 0 h 17"/>
                  <a:gd name="T8" fmla="*/ 0 w 9"/>
                  <a:gd name="T9" fmla="*/ 17 h 17"/>
                  <a:gd name="T10" fmla="*/ 6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6" y="17"/>
                    </a:moveTo>
                    <a:lnTo>
                      <a:pt x="9" y="17"/>
                    </a:lnTo>
                    <a:lnTo>
                      <a:pt x="9" y="0"/>
                    </a:lnTo>
                    <a:lnTo>
                      <a:pt x="0" y="0"/>
                    </a:lnTo>
                    <a:lnTo>
                      <a:pt x="0" y="17"/>
                    </a:lnTo>
                    <a:lnTo>
                      <a:pt x="6" y="17"/>
                    </a:lnTo>
                    <a:close/>
                  </a:path>
                </a:pathLst>
              </a:custGeom>
              <a:solidFill>
                <a:srgbClr val="000000"/>
              </a:solidFill>
              <a:ln w="9525">
                <a:noFill/>
                <a:round/>
                <a:headEnd/>
                <a:tailEnd/>
              </a:ln>
            </p:spPr>
            <p:txBody>
              <a:bodyPr/>
              <a:lstStyle/>
              <a:p>
                <a:endParaRPr lang="en-US" sz="1350" dirty="0"/>
              </a:p>
            </p:txBody>
          </p:sp>
          <p:sp>
            <p:nvSpPr>
              <p:cNvPr id="400" name="Freeform 1716">
                <a:extLst>
                  <a:ext uri="{FF2B5EF4-FFF2-40B4-BE49-F238E27FC236}">
                    <a16:creationId xmlns:a16="http://schemas.microsoft.com/office/drawing/2014/main" id="{C6A83240-EDD0-40DF-8F60-774290FC33F5}"/>
                  </a:ext>
                </a:extLst>
              </p:cNvPr>
              <p:cNvSpPr>
                <a:spLocks/>
              </p:cNvSpPr>
              <p:nvPr/>
            </p:nvSpPr>
            <p:spPr bwMode="auto">
              <a:xfrm>
                <a:off x="3827789" y="2057546"/>
                <a:ext cx="14288" cy="26989"/>
              </a:xfrm>
              <a:custGeom>
                <a:avLst/>
                <a:gdLst>
                  <a:gd name="T0" fmla="*/ 3 w 9"/>
                  <a:gd name="T1" fmla="*/ 17 h 17"/>
                  <a:gd name="T2" fmla="*/ 9 w 9"/>
                  <a:gd name="T3" fmla="*/ 17 h 17"/>
                  <a:gd name="T4" fmla="*/ 9 w 9"/>
                  <a:gd name="T5" fmla="*/ 0 h 17"/>
                  <a:gd name="T6" fmla="*/ 0 w 9"/>
                  <a:gd name="T7" fmla="*/ 0 h 17"/>
                  <a:gd name="T8" fmla="*/ 0 w 9"/>
                  <a:gd name="T9" fmla="*/ 17 h 17"/>
                  <a:gd name="T10" fmla="*/ 3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3" y="17"/>
                    </a:moveTo>
                    <a:lnTo>
                      <a:pt x="9" y="17"/>
                    </a:lnTo>
                    <a:lnTo>
                      <a:pt x="9" y="0"/>
                    </a:lnTo>
                    <a:lnTo>
                      <a:pt x="0" y="0"/>
                    </a:lnTo>
                    <a:lnTo>
                      <a:pt x="0" y="17"/>
                    </a:lnTo>
                    <a:lnTo>
                      <a:pt x="3" y="17"/>
                    </a:lnTo>
                    <a:close/>
                  </a:path>
                </a:pathLst>
              </a:custGeom>
              <a:solidFill>
                <a:srgbClr val="000000"/>
              </a:solidFill>
              <a:ln w="9525">
                <a:noFill/>
                <a:round/>
                <a:headEnd/>
                <a:tailEnd/>
              </a:ln>
            </p:spPr>
            <p:txBody>
              <a:bodyPr/>
              <a:lstStyle/>
              <a:p>
                <a:endParaRPr lang="en-US" sz="1350" dirty="0"/>
              </a:p>
            </p:txBody>
          </p:sp>
          <p:sp>
            <p:nvSpPr>
              <p:cNvPr id="401" name="Freeform 1717">
                <a:extLst>
                  <a:ext uri="{FF2B5EF4-FFF2-40B4-BE49-F238E27FC236}">
                    <a16:creationId xmlns:a16="http://schemas.microsoft.com/office/drawing/2014/main" id="{1983E87D-3050-493D-9E51-7B33910E12F1}"/>
                  </a:ext>
                </a:extLst>
              </p:cNvPr>
              <p:cNvSpPr>
                <a:spLocks/>
              </p:cNvSpPr>
              <p:nvPr/>
            </p:nvSpPr>
            <p:spPr bwMode="auto">
              <a:xfrm>
                <a:off x="3665863" y="2057546"/>
                <a:ext cx="14288" cy="26989"/>
              </a:xfrm>
              <a:custGeom>
                <a:avLst/>
                <a:gdLst>
                  <a:gd name="T0" fmla="*/ 5 w 9"/>
                  <a:gd name="T1" fmla="*/ 17 h 17"/>
                  <a:gd name="T2" fmla="*/ 9 w 9"/>
                  <a:gd name="T3" fmla="*/ 17 h 17"/>
                  <a:gd name="T4" fmla="*/ 9 w 9"/>
                  <a:gd name="T5" fmla="*/ 0 h 17"/>
                  <a:gd name="T6" fmla="*/ 0 w 9"/>
                  <a:gd name="T7" fmla="*/ 0 h 17"/>
                  <a:gd name="T8" fmla="*/ 0 w 9"/>
                  <a:gd name="T9" fmla="*/ 17 h 17"/>
                  <a:gd name="T10" fmla="*/ 5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5" y="17"/>
                    </a:moveTo>
                    <a:lnTo>
                      <a:pt x="9" y="17"/>
                    </a:lnTo>
                    <a:lnTo>
                      <a:pt x="9" y="0"/>
                    </a:lnTo>
                    <a:lnTo>
                      <a:pt x="0" y="0"/>
                    </a:lnTo>
                    <a:lnTo>
                      <a:pt x="0" y="17"/>
                    </a:lnTo>
                    <a:lnTo>
                      <a:pt x="5" y="17"/>
                    </a:lnTo>
                    <a:close/>
                  </a:path>
                </a:pathLst>
              </a:custGeom>
              <a:solidFill>
                <a:srgbClr val="000000"/>
              </a:solidFill>
              <a:ln w="9525">
                <a:noFill/>
                <a:round/>
                <a:headEnd/>
                <a:tailEnd/>
              </a:ln>
            </p:spPr>
            <p:txBody>
              <a:bodyPr/>
              <a:lstStyle/>
              <a:p>
                <a:endParaRPr lang="en-US" sz="1350" dirty="0"/>
              </a:p>
            </p:txBody>
          </p:sp>
          <p:sp>
            <p:nvSpPr>
              <p:cNvPr id="402" name="Freeform 1718">
                <a:extLst>
                  <a:ext uri="{FF2B5EF4-FFF2-40B4-BE49-F238E27FC236}">
                    <a16:creationId xmlns:a16="http://schemas.microsoft.com/office/drawing/2014/main" id="{D7F77D03-D4AA-4407-9734-6600166C38AD}"/>
                  </a:ext>
                </a:extLst>
              </p:cNvPr>
              <p:cNvSpPr>
                <a:spLocks/>
              </p:cNvSpPr>
              <p:nvPr/>
            </p:nvSpPr>
            <p:spPr bwMode="auto">
              <a:xfrm>
                <a:off x="4886649" y="1687646"/>
                <a:ext cx="14288" cy="31751"/>
              </a:xfrm>
              <a:custGeom>
                <a:avLst/>
                <a:gdLst>
                  <a:gd name="T0" fmla="*/ 3 w 9"/>
                  <a:gd name="T1" fmla="*/ 5 h 20"/>
                  <a:gd name="T2" fmla="*/ 0 w 9"/>
                  <a:gd name="T3" fmla="*/ 3 h 20"/>
                  <a:gd name="T4" fmla="*/ 0 w 9"/>
                  <a:gd name="T5" fmla="*/ 20 h 20"/>
                  <a:gd name="T6" fmla="*/ 9 w 9"/>
                  <a:gd name="T7" fmla="*/ 20 h 20"/>
                  <a:gd name="T8" fmla="*/ 9 w 9"/>
                  <a:gd name="T9" fmla="*/ 3 h 20"/>
                  <a:gd name="T10" fmla="*/ 3 w 9"/>
                  <a:gd name="T11" fmla="*/ 0 h 20"/>
                  <a:gd name="T12" fmla="*/ 9 w 9"/>
                  <a:gd name="T13" fmla="*/ 3 h 20"/>
                  <a:gd name="T14" fmla="*/ 9 w 9"/>
                  <a:gd name="T15" fmla="*/ 0 h 20"/>
                  <a:gd name="T16" fmla="*/ 3 w 9"/>
                  <a:gd name="T17" fmla="*/ 0 h 20"/>
                  <a:gd name="T18" fmla="*/ 3 w 9"/>
                  <a:gd name="T19" fmla="*/ 5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0"/>
                  <a:gd name="T32" fmla="*/ 9 w 9"/>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0">
                    <a:moveTo>
                      <a:pt x="3" y="5"/>
                    </a:moveTo>
                    <a:lnTo>
                      <a:pt x="0" y="3"/>
                    </a:lnTo>
                    <a:lnTo>
                      <a:pt x="0" y="20"/>
                    </a:lnTo>
                    <a:lnTo>
                      <a:pt x="9" y="20"/>
                    </a:lnTo>
                    <a:lnTo>
                      <a:pt x="9" y="3"/>
                    </a:lnTo>
                    <a:lnTo>
                      <a:pt x="3" y="0"/>
                    </a:lnTo>
                    <a:lnTo>
                      <a:pt x="9" y="3"/>
                    </a:lnTo>
                    <a:lnTo>
                      <a:pt x="9" y="0"/>
                    </a:lnTo>
                    <a:lnTo>
                      <a:pt x="3" y="0"/>
                    </a:lnTo>
                    <a:lnTo>
                      <a:pt x="3" y="5"/>
                    </a:lnTo>
                    <a:close/>
                  </a:path>
                </a:pathLst>
              </a:custGeom>
              <a:solidFill>
                <a:srgbClr val="000000"/>
              </a:solidFill>
              <a:ln w="9525">
                <a:noFill/>
                <a:round/>
                <a:headEnd/>
                <a:tailEnd/>
              </a:ln>
            </p:spPr>
            <p:txBody>
              <a:bodyPr/>
              <a:lstStyle/>
              <a:p>
                <a:endParaRPr lang="en-US" sz="1350" dirty="0"/>
              </a:p>
            </p:txBody>
          </p:sp>
          <p:sp>
            <p:nvSpPr>
              <p:cNvPr id="403" name="Freeform 1719">
                <a:extLst>
                  <a:ext uri="{FF2B5EF4-FFF2-40B4-BE49-F238E27FC236}">
                    <a16:creationId xmlns:a16="http://schemas.microsoft.com/office/drawing/2014/main" id="{C22FF493-0E14-475B-B6E4-34BBF320E466}"/>
                  </a:ext>
                </a:extLst>
              </p:cNvPr>
              <p:cNvSpPr>
                <a:spLocks/>
              </p:cNvSpPr>
              <p:nvPr/>
            </p:nvSpPr>
            <p:spPr bwMode="auto">
              <a:xfrm>
                <a:off x="4565974" y="1687646"/>
                <a:ext cx="325437" cy="7938"/>
              </a:xfrm>
              <a:custGeom>
                <a:avLst/>
                <a:gdLst>
                  <a:gd name="T0" fmla="*/ 9 w 205"/>
                  <a:gd name="T1" fmla="*/ 3 h 5"/>
                  <a:gd name="T2" fmla="*/ 4 w 205"/>
                  <a:gd name="T3" fmla="*/ 5 h 5"/>
                  <a:gd name="T4" fmla="*/ 205 w 205"/>
                  <a:gd name="T5" fmla="*/ 5 h 5"/>
                  <a:gd name="T6" fmla="*/ 205 w 205"/>
                  <a:gd name="T7" fmla="*/ 0 h 5"/>
                  <a:gd name="T8" fmla="*/ 4 w 205"/>
                  <a:gd name="T9" fmla="*/ 0 h 5"/>
                  <a:gd name="T10" fmla="*/ 0 w 205"/>
                  <a:gd name="T11" fmla="*/ 3 h 5"/>
                  <a:gd name="T12" fmla="*/ 4 w 205"/>
                  <a:gd name="T13" fmla="*/ 0 h 5"/>
                  <a:gd name="T14" fmla="*/ 0 w 205"/>
                  <a:gd name="T15" fmla="*/ 0 h 5"/>
                  <a:gd name="T16" fmla="*/ 0 w 205"/>
                  <a:gd name="T17" fmla="*/ 3 h 5"/>
                  <a:gd name="T18" fmla="*/ 9 w 205"/>
                  <a:gd name="T19" fmla="*/ 3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5"/>
                  <a:gd name="T31" fmla="*/ 0 h 5"/>
                  <a:gd name="T32" fmla="*/ 205 w 20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5" h="5">
                    <a:moveTo>
                      <a:pt x="9" y="3"/>
                    </a:moveTo>
                    <a:lnTo>
                      <a:pt x="4" y="5"/>
                    </a:lnTo>
                    <a:lnTo>
                      <a:pt x="205" y="5"/>
                    </a:lnTo>
                    <a:lnTo>
                      <a:pt x="205" y="0"/>
                    </a:lnTo>
                    <a:lnTo>
                      <a:pt x="4" y="0"/>
                    </a:lnTo>
                    <a:lnTo>
                      <a:pt x="0" y="3"/>
                    </a:lnTo>
                    <a:lnTo>
                      <a:pt x="4" y="0"/>
                    </a:lnTo>
                    <a:lnTo>
                      <a:pt x="0" y="0"/>
                    </a:lnTo>
                    <a:lnTo>
                      <a:pt x="0" y="3"/>
                    </a:lnTo>
                    <a:lnTo>
                      <a:pt x="9" y="3"/>
                    </a:lnTo>
                    <a:close/>
                  </a:path>
                </a:pathLst>
              </a:custGeom>
              <a:solidFill>
                <a:srgbClr val="000000"/>
              </a:solidFill>
              <a:ln w="9525">
                <a:noFill/>
                <a:round/>
                <a:headEnd/>
                <a:tailEnd/>
              </a:ln>
            </p:spPr>
            <p:txBody>
              <a:bodyPr/>
              <a:lstStyle/>
              <a:p>
                <a:endParaRPr lang="en-US" sz="1350" dirty="0"/>
              </a:p>
            </p:txBody>
          </p:sp>
          <p:sp>
            <p:nvSpPr>
              <p:cNvPr id="404" name="Freeform 1720">
                <a:extLst>
                  <a:ext uri="{FF2B5EF4-FFF2-40B4-BE49-F238E27FC236}">
                    <a16:creationId xmlns:a16="http://schemas.microsoft.com/office/drawing/2014/main" id="{FEEE5C86-7E07-4333-8F90-FF709611F481}"/>
                  </a:ext>
                </a:extLst>
              </p:cNvPr>
              <p:cNvSpPr>
                <a:spLocks/>
              </p:cNvSpPr>
              <p:nvPr/>
            </p:nvSpPr>
            <p:spPr bwMode="auto">
              <a:xfrm>
                <a:off x="4565974" y="1692409"/>
                <a:ext cx="14288" cy="31751"/>
              </a:xfrm>
              <a:custGeom>
                <a:avLst/>
                <a:gdLst>
                  <a:gd name="T0" fmla="*/ 4 w 9"/>
                  <a:gd name="T1" fmla="*/ 15 h 20"/>
                  <a:gd name="T2" fmla="*/ 9 w 9"/>
                  <a:gd name="T3" fmla="*/ 17 h 20"/>
                  <a:gd name="T4" fmla="*/ 9 w 9"/>
                  <a:gd name="T5" fmla="*/ 0 h 20"/>
                  <a:gd name="T6" fmla="*/ 0 w 9"/>
                  <a:gd name="T7" fmla="*/ 0 h 20"/>
                  <a:gd name="T8" fmla="*/ 0 w 9"/>
                  <a:gd name="T9" fmla="*/ 17 h 20"/>
                  <a:gd name="T10" fmla="*/ 4 w 9"/>
                  <a:gd name="T11" fmla="*/ 20 h 20"/>
                  <a:gd name="T12" fmla="*/ 0 w 9"/>
                  <a:gd name="T13" fmla="*/ 17 h 20"/>
                  <a:gd name="T14" fmla="*/ 0 w 9"/>
                  <a:gd name="T15" fmla="*/ 20 h 20"/>
                  <a:gd name="T16" fmla="*/ 4 w 9"/>
                  <a:gd name="T17" fmla="*/ 20 h 20"/>
                  <a:gd name="T18" fmla="*/ 4 w 9"/>
                  <a:gd name="T19" fmla="*/ 15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0"/>
                  <a:gd name="T32" fmla="*/ 9 w 9"/>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0">
                    <a:moveTo>
                      <a:pt x="4" y="15"/>
                    </a:moveTo>
                    <a:lnTo>
                      <a:pt x="9" y="17"/>
                    </a:lnTo>
                    <a:lnTo>
                      <a:pt x="9" y="0"/>
                    </a:lnTo>
                    <a:lnTo>
                      <a:pt x="0" y="0"/>
                    </a:lnTo>
                    <a:lnTo>
                      <a:pt x="0" y="17"/>
                    </a:lnTo>
                    <a:lnTo>
                      <a:pt x="4" y="20"/>
                    </a:lnTo>
                    <a:lnTo>
                      <a:pt x="0" y="17"/>
                    </a:lnTo>
                    <a:lnTo>
                      <a:pt x="0" y="20"/>
                    </a:lnTo>
                    <a:lnTo>
                      <a:pt x="4" y="20"/>
                    </a:lnTo>
                    <a:lnTo>
                      <a:pt x="4" y="15"/>
                    </a:lnTo>
                    <a:close/>
                  </a:path>
                </a:pathLst>
              </a:custGeom>
              <a:solidFill>
                <a:srgbClr val="000000"/>
              </a:solidFill>
              <a:ln w="9525">
                <a:noFill/>
                <a:round/>
                <a:headEnd/>
                <a:tailEnd/>
              </a:ln>
            </p:spPr>
            <p:txBody>
              <a:bodyPr/>
              <a:lstStyle/>
              <a:p>
                <a:endParaRPr lang="en-US" sz="1350" dirty="0"/>
              </a:p>
            </p:txBody>
          </p:sp>
          <p:sp>
            <p:nvSpPr>
              <p:cNvPr id="405" name="Freeform 1721">
                <a:extLst>
                  <a:ext uri="{FF2B5EF4-FFF2-40B4-BE49-F238E27FC236}">
                    <a16:creationId xmlns:a16="http://schemas.microsoft.com/office/drawing/2014/main" id="{EDCF0D96-BE76-4AE2-9BE5-567FE4AFFC68}"/>
                  </a:ext>
                </a:extLst>
              </p:cNvPr>
              <p:cNvSpPr>
                <a:spLocks/>
              </p:cNvSpPr>
              <p:nvPr/>
            </p:nvSpPr>
            <p:spPr bwMode="auto">
              <a:xfrm>
                <a:off x="4572324" y="1716222"/>
                <a:ext cx="328612" cy="7938"/>
              </a:xfrm>
              <a:custGeom>
                <a:avLst/>
                <a:gdLst>
                  <a:gd name="T0" fmla="*/ 198 w 207"/>
                  <a:gd name="T1" fmla="*/ 2 h 5"/>
                  <a:gd name="T2" fmla="*/ 201 w 207"/>
                  <a:gd name="T3" fmla="*/ 0 h 5"/>
                  <a:gd name="T4" fmla="*/ 0 w 207"/>
                  <a:gd name="T5" fmla="*/ 0 h 5"/>
                  <a:gd name="T6" fmla="*/ 0 w 207"/>
                  <a:gd name="T7" fmla="*/ 5 h 5"/>
                  <a:gd name="T8" fmla="*/ 201 w 207"/>
                  <a:gd name="T9" fmla="*/ 5 h 5"/>
                  <a:gd name="T10" fmla="*/ 207 w 207"/>
                  <a:gd name="T11" fmla="*/ 2 h 5"/>
                  <a:gd name="T12" fmla="*/ 201 w 207"/>
                  <a:gd name="T13" fmla="*/ 5 h 5"/>
                  <a:gd name="T14" fmla="*/ 207 w 207"/>
                  <a:gd name="T15" fmla="*/ 5 h 5"/>
                  <a:gd name="T16" fmla="*/ 207 w 207"/>
                  <a:gd name="T17" fmla="*/ 2 h 5"/>
                  <a:gd name="T18" fmla="*/ 198 w 207"/>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7"/>
                  <a:gd name="T31" fmla="*/ 0 h 5"/>
                  <a:gd name="T32" fmla="*/ 207 w 207"/>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7" h="5">
                    <a:moveTo>
                      <a:pt x="198" y="2"/>
                    </a:moveTo>
                    <a:lnTo>
                      <a:pt x="201" y="0"/>
                    </a:lnTo>
                    <a:lnTo>
                      <a:pt x="0" y="0"/>
                    </a:lnTo>
                    <a:lnTo>
                      <a:pt x="0" y="5"/>
                    </a:lnTo>
                    <a:lnTo>
                      <a:pt x="201" y="5"/>
                    </a:lnTo>
                    <a:lnTo>
                      <a:pt x="207" y="2"/>
                    </a:lnTo>
                    <a:lnTo>
                      <a:pt x="201" y="5"/>
                    </a:lnTo>
                    <a:lnTo>
                      <a:pt x="207" y="5"/>
                    </a:lnTo>
                    <a:lnTo>
                      <a:pt x="207" y="2"/>
                    </a:lnTo>
                    <a:lnTo>
                      <a:pt x="198" y="2"/>
                    </a:lnTo>
                    <a:close/>
                  </a:path>
                </a:pathLst>
              </a:custGeom>
              <a:solidFill>
                <a:srgbClr val="000000"/>
              </a:solidFill>
              <a:ln w="9525">
                <a:noFill/>
                <a:round/>
                <a:headEnd/>
                <a:tailEnd/>
              </a:ln>
            </p:spPr>
            <p:txBody>
              <a:bodyPr/>
              <a:lstStyle/>
              <a:p>
                <a:endParaRPr lang="en-US" sz="1350" dirty="0"/>
              </a:p>
            </p:txBody>
          </p:sp>
          <p:sp>
            <p:nvSpPr>
              <p:cNvPr id="406" name="Freeform 1722">
                <a:extLst>
                  <a:ext uri="{FF2B5EF4-FFF2-40B4-BE49-F238E27FC236}">
                    <a16:creationId xmlns:a16="http://schemas.microsoft.com/office/drawing/2014/main" id="{39167739-30C1-478F-A089-EDB3B20E3877}"/>
                  </a:ext>
                </a:extLst>
              </p:cNvPr>
              <p:cNvSpPr>
                <a:spLocks/>
              </p:cNvSpPr>
              <p:nvPr/>
            </p:nvSpPr>
            <p:spPr bwMode="auto">
              <a:xfrm>
                <a:off x="4696149" y="1279644"/>
                <a:ext cx="14288" cy="439754"/>
              </a:xfrm>
              <a:custGeom>
                <a:avLst/>
                <a:gdLst>
                  <a:gd name="T0" fmla="*/ 6 w 9"/>
                  <a:gd name="T1" fmla="*/ 277 h 277"/>
                  <a:gd name="T2" fmla="*/ 9 w 9"/>
                  <a:gd name="T3" fmla="*/ 277 h 277"/>
                  <a:gd name="T4" fmla="*/ 9 w 9"/>
                  <a:gd name="T5" fmla="*/ 0 h 277"/>
                  <a:gd name="T6" fmla="*/ 0 w 9"/>
                  <a:gd name="T7" fmla="*/ 0 h 277"/>
                  <a:gd name="T8" fmla="*/ 0 w 9"/>
                  <a:gd name="T9" fmla="*/ 277 h 277"/>
                  <a:gd name="T10" fmla="*/ 6 w 9"/>
                  <a:gd name="T11" fmla="*/ 277 h 277"/>
                  <a:gd name="T12" fmla="*/ 0 60000 65536"/>
                  <a:gd name="T13" fmla="*/ 0 60000 65536"/>
                  <a:gd name="T14" fmla="*/ 0 60000 65536"/>
                  <a:gd name="T15" fmla="*/ 0 60000 65536"/>
                  <a:gd name="T16" fmla="*/ 0 60000 65536"/>
                  <a:gd name="T17" fmla="*/ 0 60000 65536"/>
                  <a:gd name="T18" fmla="*/ 0 w 9"/>
                  <a:gd name="T19" fmla="*/ 0 h 277"/>
                  <a:gd name="T20" fmla="*/ 9 w 9"/>
                  <a:gd name="T21" fmla="*/ 277 h 277"/>
                </a:gdLst>
                <a:ahLst/>
                <a:cxnLst>
                  <a:cxn ang="T12">
                    <a:pos x="T0" y="T1"/>
                  </a:cxn>
                  <a:cxn ang="T13">
                    <a:pos x="T2" y="T3"/>
                  </a:cxn>
                  <a:cxn ang="T14">
                    <a:pos x="T4" y="T5"/>
                  </a:cxn>
                  <a:cxn ang="T15">
                    <a:pos x="T6" y="T7"/>
                  </a:cxn>
                  <a:cxn ang="T16">
                    <a:pos x="T8" y="T9"/>
                  </a:cxn>
                  <a:cxn ang="T17">
                    <a:pos x="T10" y="T11"/>
                  </a:cxn>
                </a:cxnLst>
                <a:rect l="T18" t="T19" r="T20" b="T21"/>
                <a:pathLst>
                  <a:path w="9" h="277">
                    <a:moveTo>
                      <a:pt x="6" y="277"/>
                    </a:moveTo>
                    <a:lnTo>
                      <a:pt x="9" y="277"/>
                    </a:lnTo>
                    <a:lnTo>
                      <a:pt x="9" y="0"/>
                    </a:lnTo>
                    <a:lnTo>
                      <a:pt x="0" y="0"/>
                    </a:lnTo>
                    <a:lnTo>
                      <a:pt x="0" y="277"/>
                    </a:lnTo>
                    <a:lnTo>
                      <a:pt x="6" y="277"/>
                    </a:lnTo>
                    <a:close/>
                  </a:path>
                </a:pathLst>
              </a:custGeom>
              <a:solidFill>
                <a:srgbClr val="000000"/>
              </a:solidFill>
              <a:ln w="9525">
                <a:noFill/>
                <a:round/>
                <a:headEnd/>
                <a:tailEnd/>
              </a:ln>
            </p:spPr>
            <p:txBody>
              <a:bodyPr/>
              <a:lstStyle/>
              <a:p>
                <a:endParaRPr lang="en-US" sz="1350" dirty="0"/>
              </a:p>
            </p:txBody>
          </p:sp>
          <p:sp>
            <p:nvSpPr>
              <p:cNvPr id="407" name="Freeform 1723">
                <a:extLst>
                  <a:ext uri="{FF2B5EF4-FFF2-40B4-BE49-F238E27FC236}">
                    <a16:creationId xmlns:a16="http://schemas.microsoft.com/office/drawing/2014/main" id="{8B387634-DBB0-462C-A375-14DEA35EF331}"/>
                  </a:ext>
                </a:extLst>
              </p:cNvPr>
              <p:cNvSpPr>
                <a:spLocks/>
              </p:cNvSpPr>
              <p:nvPr/>
            </p:nvSpPr>
            <p:spPr bwMode="auto">
              <a:xfrm>
                <a:off x="4719962" y="1279644"/>
                <a:ext cx="115888" cy="420703"/>
              </a:xfrm>
              <a:custGeom>
                <a:avLst/>
                <a:gdLst>
                  <a:gd name="T0" fmla="*/ 64 w 73"/>
                  <a:gd name="T1" fmla="*/ 262 h 265"/>
                  <a:gd name="T2" fmla="*/ 73 w 73"/>
                  <a:gd name="T3" fmla="*/ 260 h 265"/>
                  <a:gd name="T4" fmla="*/ 9 w 73"/>
                  <a:gd name="T5" fmla="*/ 0 h 265"/>
                  <a:gd name="T6" fmla="*/ 0 w 73"/>
                  <a:gd name="T7" fmla="*/ 0 h 265"/>
                  <a:gd name="T8" fmla="*/ 64 w 73"/>
                  <a:gd name="T9" fmla="*/ 260 h 265"/>
                  <a:gd name="T10" fmla="*/ 70 w 73"/>
                  <a:gd name="T11" fmla="*/ 257 h 265"/>
                  <a:gd name="T12" fmla="*/ 64 w 73"/>
                  <a:gd name="T13" fmla="*/ 262 h 265"/>
                  <a:gd name="T14" fmla="*/ 73 w 73"/>
                  <a:gd name="T15" fmla="*/ 265 h 265"/>
                  <a:gd name="T16" fmla="*/ 73 w 73"/>
                  <a:gd name="T17" fmla="*/ 260 h 265"/>
                  <a:gd name="T18" fmla="*/ 64 w 73"/>
                  <a:gd name="T19" fmla="*/ 262 h 2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265"/>
                  <a:gd name="T32" fmla="*/ 73 w 73"/>
                  <a:gd name="T33" fmla="*/ 265 h 2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265">
                    <a:moveTo>
                      <a:pt x="64" y="262"/>
                    </a:moveTo>
                    <a:lnTo>
                      <a:pt x="73" y="260"/>
                    </a:lnTo>
                    <a:lnTo>
                      <a:pt x="9" y="0"/>
                    </a:lnTo>
                    <a:lnTo>
                      <a:pt x="0" y="0"/>
                    </a:lnTo>
                    <a:lnTo>
                      <a:pt x="64" y="260"/>
                    </a:lnTo>
                    <a:lnTo>
                      <a:pt x="70" y="257"/>
                    </a:lnTo>
                    <a:lnTo>
                      <a:pt x="64" y="262"/>
                    </a:lnTo>
                    <a:lnTo>
                      <a:pt x="73" y="265"/>
                    </a:lnTo>
                    <a:lnTo>
                      <a:pt x="73" y="260"/>
                    </a:lnTo>
                    <a:lnTo>
                      <a:pt x="64" y="262"/>
                    </a:lnTo>
                    <a:close/>
                  </a:path>
                </a:pathLst>
              </a:custGeom>
              <a:solidFill>
                <a:srgbClr val="000000"/>
              </a:solidFill>
              <a:ln w="9525">
                <a:noFill/>
                <a:round/>
                <a:headEnd/>
                <a:tailEnd/>
              </a:ln>
            </p:spPr>
            <p:txBody>
              <a:bodyPr/>
              <a:lstStyle/>
              <a:p>
                <a:endParaRPr lang="en-US" sz="1350" dirty="0"/>
              </a:p>
            </p:txBody>
          </p:sp>
          <p:sp>
            <p:nvSpPr>
              <p:cNvPr id="408" name="Freeform 1724">
                <a:extLst>
                  <a:ext uri="{FF2B5EF4-FFF2-40B4-BE49-F238E27FC236}">
                    <a16:creationId xmlns:a16="http://schemas.microsoft.com/office/drawing/2014/main" id="{60A98CF9-49A1-4280-AE46-E6F788BB5EA7}"/>
                  </a:ext>
                </a:extLst>
              </p:cNvPr>
              <p:cNvSpPr>
                <a:spLocks/>
              </p:cNvSpPr>
              <p:nvPr/>
            </p:nvSpPr>
            <p:spPr bwMode="auto">
              <a:xfrm>
                <a:off x="4580262" y="1601917"/>
                <a:ext cx="250825" cy="93666"/>
              </a:xfrm>
              <a:custGeom>
                <a:avLst/>
                <a:gdLst>
                  <a:gd name="T0" fmla="*/ 18 w 158"/>
                  <a:gd name="T1" fmla="*/ 0 h 59"/>
                  <a:gd name="T2" fmla="*/ 12 w 158"/>
                  <a:gd name="T3" fmla="*/ 6 h 59"/>
                  <a:gd name="T4" fmla="*/ 152 w 158"/>
                  <a:gd name="T5" fmla="*/ 59 h 59"/>
                  <a:gd name="T6" fmla="*/ 158 w 158"/>
                  <a:gd name="T7" fmla="*/ 54 h 59"/>
                  <a:gd name="T8" fmla="*/ 18 w 158"/>
                  <a:gd name="T9" fmla="*/ 2 h 59"/>
                  <a:gd name="T10" fmla="*/ 18 w 158"/>
                  <a:gd name="T11" fmla="*/ 6 h 59"/>
                  <a:gd name="T12" fmla="*/ 18 w 158"/>
                  <a:gd name="T13" fmla="*/ 0 h 59"/>
                  <a:gd name="T14" fmla="*/ 0 w 158"/>
                  <a:gd name="T15" fmla="*/ 0 h 59"/>
                  <a:gd name="T16" fmla="*/ 12 w 158"/>
                  <a:gd name="T17" fmla="*/ 6 h 59"/>
                  <a:gd name="T18" fmla="*/ 18 w 158"/>
                  <a:gd name="T19" fmla="*/ 0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
                  <a:gd name="T31" fmla="*/ 0 h 59"/>
                  <a:gd name="T32" fmla="*/ 158 w 158"/>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 h="59">
                    <a:moveTo>
                      <a:pt x="18" y="0"/>
                    </a:moveTo>
                    <a:lnTo>
                      <a:pt x="12" y="6"/>
                    </a:lnTo>
                    <a:lnTo>
                      <a:pt x="152" y="59"/>
                    </a:lnTo>
                    <a:lnTo>
                      <a:pt x="158" y="54"/>
                    </a:lnTo>
                    <a:lnTo>
                      <a:pt x="18" y="2"/>
                    </a:lnTo>
                    <a:lnTo>
                      <a:pt x="18" y="6"/>
                    </a:lnTo>
                    <a:lnTo>
                      <a:pt x="18" y="0"/>
                    </a:lnTo>
                    <a:lnTo>
                      <a:pt x="0" y="0"/>
                    </a:lnTo>
                    <a:lnTo>
                      <a:pt x="12" y="6"/>
                    </a:lnTo>
                    <a:lnTo>
                      <a:pt x="18" y="0"/>
                    </a:lnTo>
                    <a:close/>
                  </a:path>
                </a:pathLst>
              </a:custGeom>
              <a:solidFill>
                <a:srgbClr val="000000"/>
              </a:solidFill>
              <a:ln w="9525">
                <a:noFill/>
                <a:round/>
                <a:headEnd/>
                <a:tailEnd/>
              </a:ln>
            </p:spPr>
            <p:txBody>
              <a:bodyPr/>
              <a:lstStyle/>
              <a:p>
                <a:endParaRPr lang="en-US" sz="1350" dirty="0"/>
              </a:p>
            </p:txBody>
          </p:sp>
          <p:sp>
            <p:nvSpPr>
              <p:cNvPr id="409" name="Freeform 1725">
                <a:extLst>
                  <a:ext uri="{FF2B5EF4-FFF2-40B4-BE49-F238E27FC236}">
                    <a16:creationId xmlns:a16="http://schemas.microsoft.com/office/drawing/2014/main" id="{82380574-A886-491E-83A2-50ED18375258}"/>
                  </a:ext>
                </a:extLst>
              </p:cNvPr>
              <p:cNvSpPr>
                <a:spLocks/>
              </p:cNvSpPr>
              <p:nvPr/>
            </p:nvSpPr>
            <p:spPr bwMode="auto">
              <a:xfrm>
                <a:off x="4608838" y="1601917"/>
                <a:ext cx="227013" cy="9525"/>
              </a:xfrm>
              <a:custGeom>
                <a:avLst/>
                <a:gdLst>
                  <a:gd name="T0" fmla="*/ 126 w 143"/>
                  <a:gd name="T1" fmla="*/ 6 h 6"/>
                  <a:gd name="T2" fmla="*/ 126 w 143"/>
                  <a:gd name="T3" fmla="*/ 0 h 6"/>
                  <a:gd name="T4" fmla="*/ 0 w 143"/>
                  <a:gd name="T5" fmla="*/ 0 h 6"/>
                  <a:gd name="T6" fmla="*/ 0 w 143"/>
                  <a:gd name="T7" fmla="*/ 6 h 6"/>
                  <a:gd name="T8" fmla="*/ 126 w 143"/>
                  <a:gd name="T9" fmla="*/ 6 h 6"/>
                  <a:gd name="T10" fmla="*/ 122 w 143"/>
                  <a:gd name="T11" fmla="*/ 2 h 6"/>
                  <a:gd name="T12" fmla="*/ 126 w 143"/>
                  <a:gd name="T13" fmla="*/ 6 h 6"/>
                  <a:gd name="T14" fmla="*/ 143 w 143"/>
                  <a:gd name="T15" fmla="*/ 0 h 6"/>
                  <a:gd name="T16" fmla="*/ 126 w 143"/>
                  <a:gd name="T17" fmla="*/ 0 h 6"/>
                  <a:gd name="T18" fmla="*/ 126 w 143"/>
                  <a:gd name="T19" fmla="*/ 6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3"/>
                  <a:gd name="T31" fmla="*/ 0 h 6"/>
                  <a:gd name="T32" fmla="*/ 143 w 143"/>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3" h="6">
                    <a:moveTo>
                      <a:pt x="126" y="6"/>
                    </a:moveTo>
                    <a:lnTo>
                      <a:pt x="126" y="0"/>
                    </a:lnTo>
                    <a:lnTo>
                      <a:pt x="0" y="0"/>
                    </a:lnTo>
                    <a:lnTo>
                      <a:pt x="0" y="6"/>
                    </a:lnTo>
                    <a:lnTo>
                      <a:pt x="126" y="6"/>
                    </a:lnTo>
                    <a:lnTo>
                      <a:pt x="122" y="2"/>
                    </a:lnTo>
                    <a:lnTo>
                      <a:pt x="126" y="6"/>
                    </a:lnTo>
                    <a:lnTo>
                      <a:pt x="143" y="0"/>
                    </a:lnTo>
                    <a:lnTo>
                      <a:pt x="126" y="0"/>
                    </a:lnTo>
                    <a:lnTo>
                      <a:pt x="126" y="6"/>
                    </a:lnTo>
                    <a:close/>
                  </a:path>
                </a:pathLst>
              </a:custGeom>
              <a:solidFill>
                <a:srgbClr val="000000"/>
              </a:solidFill>
              <a:ln w="9525">
                <a:noFill/>
                <a:round/>
                <a:headEnd/>
                <a:tailEnd/>
              </a:ln>
            </p:spPr>
            <p:txBody>
              <a:bodyPr/>
              <a:lstStyle/>
              <a:p>
                <a:endParaRPr lang="en-US" sz="1350" dirty="0"/>
              </a:p>
            </p:txBody>
          </p:sp>
          <p:sp>
            <p:nvSpPr>
              <p:cNvPr id="410" name="Freeform 1726">
                <a:extLst>
                  <a:ext uri="{FF2B5EF4-FFF2-40B4-BE49-F238E27FC236}">
                    <a16:creationId xmlns:a16="http://schemas.microsoft.com/office/drawing/2014/main" id="{14738826-A951-4830-8810-C7E73137BFE3}"/>
                  </a:ext>
                </a:extLst>
              </p:cNvPr>
              <p:cNvSpPr>
                <a:spLocks/>
              </p:cNvSpPr>
              <p:nvPr/>
            </p:nvSpPr>
            <p:spPr bwMode="auto">
              <a:xfrm>
                <a:off x="4572324" y="1605092"/>
                <a:ext cx="236538" cy="95253"/>
              </a:xfrm>
              <a:custGeom>
                <a:avLst/>
                <a:gdLst>
                  <a:gd name="T0" fmla="*/ 5 w 149"/>
                  <a:gd name="T1" fmla="*/ 55 h 60"/>
                  <a:gd name="T2" fmla="*/ 8 w 149"/>
                  <a:gd name="T3" fmla="*/ 57 h 60"/>
                  <a:gd name="T4" fmla="*/ 149 w 149"/>
                  <a:gd name="T5" fmla="*/ 4 h 60"/>
                  <a:gd name="T6" fmla="*/ 145 w 149"/>
                  <a:gd name="T7" fmla="*/ 0 h 60"/>
                  <a:gd name="T8" fmla="*/ 5 w 149"/>
                  <a:gd name="T9" fmla="*/ 52 h 60"/>
                  <a:gd name="T10" fmla="*/ 8 w 149"/>
                  <a:gd name="T11" fmla="*/ 55 h 60"/>
                  <a:gd name="T12" fmla="*/ 5 w 149"/>
                  <a:gd name="T13" fmla="*/ 55 h 60"/>
                  <a:gd name="T14" fmla="*/ 0 w 149"/>
                  <a:gd name="T15" fmla="*/ 60 h 60"/>
                  <a:gd name="T16" fmla="*/ 8 w 149"/>
                  <a:gd name="T17" fmla="*/ 57 h 60"/>
                  <a:gd name="T18" fmla="*/ 5 w 149"/>
                  <a:gd name="T19" fmla="*/ 55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9"/>
                  <a:gd name="T31" fmla="*/ 0 h 60"/>
                  <a:gd name="T32" fmla="*/ 149 w 149"/>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9" h="60">
                    <a:moveTo>
                      <a:pt x="5" y="55"/>
                    </a:moveTo>
                    <a:lnTo>
                      <a:pt x="8" y="57"/>
                    </a:lnTo>
                    <a:lnTo>
                      <a:pt x="149" y="4"/>
                    </a:lnTo>
                    <a:lnTo>
                      <a:pt x="145" y="0"/>
                    </a:lnTo>
                    <a:lnTo>
                      <a:pt x="5" y="52"/>
                    </a:lnTo>
                    <a:lnTo>
                      <a:pt x="8" y="55"/>
                    </a:lnTo>
                    <a:lnTo>
                      <a:pt x="5" y="55"/>
                    </a:lnTo>
                    <a:lnTo>
                      <a:pt x="0" y="60"/>
                    </a:lnTo>
                    <a:lnTo>
                      <a:pt x="8" y="57"/>
                    </a:lnTo>
                    <a:lnTo>
                      <a:pt x="5" y="55"/>
                    </a:lnTo>
                    <a:close/>
                  </a:path>
                </a:pathLst>
              </a:custGeom>
              <a:solidFill>
                <a:srgbClr val="000000"/>
              </a:solidFill>
              <a:ln w="9525">
                <a:noFill/>
                <a:round/>
                <a:headEnd/>
                <a:tailEnd/>
              </a:ln>
            </p:spPr>
            <p:txBody>
              <a:bodyPr/>
              <a:lstStyle/>
              <a:p>
                <a:endParaRPr lang="en-US" sz="1350" dirty="0"/>
              </a:p>
            </p:txBody>
          </p:sp>
          <p:sp>
            <p:nvSpPr>
              <p:cNvPr id="411" name="Freeform 1727">
                <a:extLst>
                  <a:ext uri="{FF2B5EF4-FFF2-40B4-BE49-F238E27FC236}">
                    <a16:creationId xmlns:a16="http://schemas.microsoft.com/office/drawing/2014/main" id="{68158EA5-FDBD-4619-B429-4F64C57F2C86}"/>
                  </a:ext>
                </a:extLst>
              </p:cNvPr>
              <p:cNvSpPr>
                <a:spLocks/>
              </p:cNvSpPr>
              <p:nvPr/>
            </p:nvSpPr>
            <p:spPr bwMode="auto">
              <a:xfrm>
                <a:off x="4580262" y="1278056"/>
                <a:ext cx="111125" cy="414353"/>
              </a:xfrm>
              <a:custGeom>
                <a:avLst/>
                <a:gdLst>
                  <a:gd name="T0" fmla="*/ 65 w 70"/>
                  <a:gd name="T1" fmla="*/ 0 h 261"/>
                  <a:gd name="T2" fmla="*/ 61 w 70"/>
                  <a:gd name="T3" fmla="*/ 1 h 261"/>
                  <a:gd name="T4" fmla="*/ 0 w 70"/>
                  <a:gd name="T5" fmla="*/ 261 h 261"/>
                  <a:gd name="T6" fmla="*/ 3 w 70"/>
                  <a:gd name="T7" fmla="*/ 261 h 261"/>
                  <a:gd name="T8" fmla="*/ 70 w 70"/>
                  <a:gd name="T9" fmla="*/ 1 h 261"/>
                  <a:gd name="T10" fmla="*/ 65 w 70"/>
                  <a:gd name="T11" fmla="*/ 4 h 261"/>
                  <a:gd name="T12" fmla="*/ 65 w 70"/>
                  <a:gd name="T13" fmla="*/ 0 h 261"/>
                  <a:gd name="T14" fmla="*/ 61 w 70"/>
                  <a:gd name="T15" fmla="*/ 1 h 261"/>
                  <a:gd name="T16" fmla="*/ 65 w 70"/>
                  <a:gd name="T17" fmla="*/ 0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0"/>
                  <a:gd name="T28" fmla="*/ 0 h 261"/>
                  <a:gd name="T29" fmla="*/ 70 w 70"/>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0" h="261">
                    <a:moveTo>
                      <a:pt x="65" y="0"/>
                    </a:moveTo>
                    <a:lnTo>
                      <a:pt x="61" y="1"/>
                    </a:lnTo>
                    <a:lnTo>
                      <a:pt x="0" y="261"/>
                    </a:lnTo>
                    <a:lnTo>
                      <a:pt x="3" y="261"/>
                    </a:lnTo>
                    <a:lnTo>
                      <a:pt x="70" y="1"/>
                    </a:lnTo>
                    <a:lnTo>
                      <a:pt x="65" y="4"/>
                    </a:lnTo>
                    <a:lnTo>
                      <a:pt x="65" y="0"/>
                    </a:lnTo>
                    <a:lnTo>
                      <a:pt x="61" y="1"/>
                    </a:lnTo>
                    <a:lnTo>
                      <a:pt x="65" y="0"/>
                    </a:lnTo>
                    <a:close/>
                  </a:path>
                </a:pathLst>
              </a:custGeom>
              <a:solidFill>
                <a:srgbClr val="000000"/>
              </a:solidFill>
              <a:ln w="9525">
                <a:noFill/>
                <a:round/>
                <a:headEnd/>
                <a:tailEnd/>
              </a:ln>
            </p:spPr>
            <p:txBody>
              <a:bodyPr/>
              <a:lstStyle/>
              <a:p>
                <a:endParaRPr lang="en-US" sz="1350" dirty="0"/>
              </a:p>
            </p:txBody>
          </p:sp>
          <p:sp>
            <p:nvSpPr>
              <p:cNvPr id="412" name="Freeform 1728">
                <a:extLst>
                  <a:ext uri="{FF2B5EF4-FFF2-40B4-BE49-F238E27FC236}">
                    <a16:creationId xmlns:a16="http://schemas.microsoft.com/office/drawing/2014/main" id="{F3FCADD9-4B05-435F-B703-8F50798B2100}"/>
                  </a:ext>
                </a:extLst>
              </p:cNvPr>
              <p:cNvSpPr>
                <a:spLocks/>
              </p:cNvSpPr>
              <p:nvPr/>
            </p:nvSpPr>
            <p:spPr bwMode="auto">
              <a:xfrm>
                <a:off x="4683449" y="1278057"/>
                <a:ext cx="50800" cy="6350"/>
              </a:xfrm>
              <a:custGeom>
                <a:avLst/>
                <a:gdLst>
                  <a:gd name="T0" fmla="*/ 32 w 32"/>
                  <a:gd name="T1" fmla="*/ 1 h 4"/>
                  <a:gd name="T2" fmla="*/ 26 w 32"/>
                  <a:gd name="T3" fmla="*/ 0 h 4"/>
                  <a:gd name="T4" fmla="*/ 0 w 32"/>
                  <a:gd name="T5" fmla="*/ 0 h 4"/>
                  <a:gd name="T6" fmla="*/ 0 w 32"/>
                  <a:gd name="T7" fmla="*/ 4 h 4"/>
                  <a:gd name="T8" fmla="*/ 26 w 32"/>
                  <a:gd name="T9" fmla="*/ 4 h 4"/>
                  <a:gd name="T10" fmla="*/ 23 w 32"/>
                  <a:gd name="T11" fmla="*/ 1 h 4"/>
                  <a:gd name="T12" fmla="*/ 32 w 32"/>
                  <a:gd name="T13" fmla="*/ 1 h 4"/>
                  <a:gd name="T14" fmla="*/ 32 w 32"/>
                  <a:gd name="T15" fmla="*/ 0 h 4"/>
                  <a:gd name="T16" fmla="*/ 26 w 32"/>
                  <a:gd name="T17" fmla="*/ 0 h 4"/>
                  <a:gd name="T18" fmla="*/ 32 w 32"/>
                  <a:gd name="T19" fmla="*/ 1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
                  <a:gd name="T31" fmla="*/ 0 h 4"/>
                  <a:gd name="T32" fmla="*/ 32 w 32"/>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 h="4">
                    <a:moveTo>
                      <a:pt x="32" y="1"/>
                    </a:moveTo>
                    <a:lnTo>
                      <a:pt x="26" y="0"/>
                    </a:lnTo>
                    <a:lnTo>
                      <a:pt x="0" y="0"/>
                    </a:lnTo>
                    <a:lnTo>
                      <a:pt x="0" y="4"/>
                    </a:lnTo>
                    <a:lnTo>
                      <a:pt x="26" y="4"/>
                    </a:lnTo>
                    <a:lnTo>
                      <a:pt x="23" y="1"/>
                    </a:lnTo>
                    <a:lnTo>
                      <a:pt x="32" y="1"/>
                    </a:lnTo>
                    <a:lnTo>
                      <a:pt x="32" y="0"/>
                    </a:lnTo>
                    <a:lnTo>
                      <a:pt x="26" y="0"/>
                    </a:lnTo>
                    <a:lnTo>
                      <a:pt x="32" y="1"/>
                    </a:lnTo>
                    <a:close/>
                  </a:path>
                </a:pathLst>
              </a:custGeom>
              <a:solidFill>
                <a:srgbClr val="000000"/>
              </a:solidFill>
              <a:ln w="9525">
                <a:noFill/>
                <a:round/>
                <a:headEnd/>
                <a:tailEnd/>
              </a:ln>
            </p:spPr>
            <p:txBody>
              <a:bodyPr/>
              <a:lstStyle/>
              <a:p>
                <a:endParaRPr lang="en-US" sz="1350" dirty="0"/>
              </a:p>
            </p:txBody>
          </p:sp>
          <p:sp>
            <p:nvSpPr>
              <p:cNvPr id="413" name="Freeform 1729">
                <a:extLst>
                  <a:ext uri="{FF2B5EF4-FFF2-40B4-BE49-F238E27FC236}">
                    <a16:creationId xmlns:a16="http://schemas.microsoft.com/office/drawing/2014/main" id="{1B3CE4C5-ED63-412B-86F3-E58BD556C2EA}"/>
                  </a:ext>
                </a:extLst>
              </p:cNvPr>
              <p:cNvSpPr>
                <a:spLocks/>
              </p:cNvSpPr>
              <p:nvPr/>
            </p:nvSpPr>
            <p:spPr bwMode="auto">
              <a:xfrm>
                <a:off x="4642174" y="1386010"/>
                <a:ext cx="133350" cy="49215"/>
              </a:xfrm>
              <a:custGeom>
                <a:avLst/>
                <a:gdLst>
                  <a:gd name="T0" fmla="*/ 70 w 84"/>
                  <a:gd name="T1" fmla="*/ 5 h 31"/>
                  <a:gd name="T2" fmla="*/ 70 w 84"/>
                  <a:gd name="T3" fmla="*/ 0 h 31"/>
                  <a:gd name="T4" fmla="*/ 0 w 84"/>
                  <a:gd name="T5" fmla="*/ 29 h 31"/>
                  <a:gd name="T6" fmla="*/ 5 w 84"/>
                  <a:gd name="T7" fmla="*/ 31 h 31"/>
                  <a:gd name="T8" fmla="*/ 75 w 84"/>
                  <a:gd name="T9" fmla="*/ 4 h 31"/>
                  <a:gd name="T10" fmla="*/ 70 w 84"/>
                  <a:gd name="T11" fmla="*/ 0 h 31"/>
                  <a:gd name="T12" fmla="*/ 75 w 84"/>
                  <a:gd name="T13" fmla="*/ 4 h 31"/>
                  <a:gd name="T14" fmla="*/ 84 w 84"/>
                  <a:gd name="T15" fmla="*/ 0 h 31"/>
                  <a:gd name="T16" fmla="*/ 70 w 84"/>
                  <a:gd name="T17" fmla="*/ 0 h 31"/>
                  <a:gd name="T18" fmla="*/ 70 w 84"/>
                  <a:gd name="T19" fmla="*/ 5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4"/>
                  <a:gd name="T31" fmla="*/ 0 h 31"/>
                  <a:gd name="T32" fmla="*/ 84 w 84"/>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4" h="31">
                    <a:moveTo>
                      <a:pt x="70" y="5"/>
                    </a:moveTo>
                    <a:lnTo>
                      <a:pt x="70" y="0"/>
                    </a:lnTo>
                    <a:lnTo>
                      <a:pt x="0" y="29"/>
                    </a:lnTo>
                    <a:lnTo>
                      <a:pt x="5" y="31"/>
                    </a:lnTo>
                    <a:lnTo>
                      <a:pt x="75" y="4"/>
                    </a:lnTo>
                    <a:lnTo>
                      <a:pt x="70" y="0"/>
                    </a:lnTo>
                    <a:lnTo>
                      <a:pt x="75" y="4"/>
                    </a:lnTo>
                    <a:lnTo>
                      <a:pt x="84" y="0"/>
                    </a:lnTo>
                    <a:lnTo>
                      <a:pt x="70" y="0"/>
                    </a:lnTo>
                    <a:lnTo>
                      <a:pt x="70" y="5"/>
                    </a:lnTo>
                    <a:close/>
                  </a:path>
                </a:pathLst>
              </a:custGeom>
              <a:solidFill>
                <a:srgbClr val="000000"/>
              </a:solidFill>
              <a:ln w="9525">
                <a:noFill/>
                <a:round/>
                <a:headEnd/>
                <a:tailEnd/>
              </a:ln>
            </p:spPr>
            <p:txBody>
              <a:bodyPr/>
              <a:lstStyle/>
              <a:p>
                <a:endParaRPr lang="en-US" sz="1350" dirty="0"/>
              </a:p>
            </p:txBody>
          </p:sp>
          <p:sp>
            <p:nvSpPr>
              <p:cNvPr id="414" name="Freeform 1730">
                <a:extLst>
                  <a:ext uri="{FF2B5EF4-FFF2-40B4-BE49-F238E27FC236}">
                    <a16:creationId xmlns:a16="http://schemas.microsoft.com/office/drawing/2014/main" id="{6FE0C846-798D-438A-BF50-965945555D0B}"/>
                  </a:ext>
                </a:extLst>
              </p:cNvPr>
              <p:cNvSpPr>
                <a:spLocks/>
              </p:cNvSpPr>
              <p:nvPr/>
            </p:nvSpPr>
            <p:spPr bwMode="auto">
              <a:xfrm>
                <a:off x="4635824" y="1386010"/>
                <a:ext cx="117475" cy="7938"/>
              </a:xfrm>
              <a:custGeom>
                <a:avLst/>
                <a:gdLst>
                  <a:gd name="T0" fmla="*/ 17 w 74"/>
                  <a:gd name="T1" fmla="*/ 0 h 5"/>
                  <a:gd name="T2" fmla="*/ 12 w 74"/>
                  <a:gd name="T3" fmla="*/ 5 h 5"/>
                  <a:gd name="T4" fmla="*/ 74 w 74"/>
                  <a:gd name="T5" fmla="*/ 5 h 5"/>
                  <a:gd name="T6" fmla="*/ 74 w 74"/>
                  <a:gd name="T7" fmla="*/ 0 h 5"/>
                  <a:gd name="T8" fmla="*/ 12 w 74"/>
                  <a:gd name="T9" fmla="*/ 0 h 5"/>
                  <a:gd name="T10" fmla="*/ 12 w 74"/>
                  <a:gd name="T11" fmla="*/ 4 h 5"/>
                  <a:gd name="T12" fmla="*/ 12 w 74"/>
                  <a:gd name="T13" fmla="*/ 0 h 5"/>
                  <a:gd name="T14" fmla="*/ 0 w 74"/>
                  <a:gd name="T15" fmla="*/ 0 h 5"/>
                  <a:gd name="T16" fmla="*/ 12 w 74"/>
                  <a:gd name="T17" fmla="*/ 4 h 5"/>
                  <a:gd name="T18" fmla="*/ 17 w 74"/>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4"/>
                  <a:gd name="T31" fmla="*/ 0 h 5"/>
                  <a:gd name="T32" fmla="*/ 74 w 7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4" h="5">
                    <a:moveTo>
                      <a:pt x="17" y="0"/>
                    </a:moveTo>
                    <a:lnTo>
                      <a:pt x="12" y="5"/>
                    </a:lnTo>
                    <a:lnTo>
                      <a:pt x="74" y="5"/>
                    </a:lnTo>
                    <a:lnTo>
                      <a:pt x="74" y="0"/>
                    </a:lnTo>
                    <a:lnTo>
                      <a:pt x="12" y="0"/>
                    </a:lnTo>
                    <a:lnTo>
                      <a:pt x="12" y="4"/>
                    </a:lnTo>
                    <a:lnTo>
                      <a:pt x="12" y="0"/>
                    </a:lnTo>
                    <a:lnTo>
                      <a:pt x="0" y="0"/>
                    </a:lnTo>
                    <a:lnTo>
                      <a:pt x="12" y="4"/>
                    </a:lnTo>
                    <a:lnTo>
                      <a:pt x="17" y="0"/>
                    </a:lnTo>
                    <a:close/>
                  </a:path>
                </a:pathLst>
              </a:custGeom>
              <a:solidFill>
                <a:srgbClr val="000000"/>
              </a:solidFill>
              <a:ln w="9525">
                <a:noFill/>
                <a:round/>
                <a:headEnd/>
                <a:tailEnd/>
              </a:ln>
            </p:spPr>
            <p:txBody>
              <a:bodyPr/>
              <a:lstStyle/>
              <a:p>
                <a:endParaRPr lang="en-US" sz="1350" dirty="0"/>
              </a:p>
            </p:txBody>
          </p:sp>
          <p:sp>
            <p:nvSpPr>
              <p:cNvPr id="415" name="Freeform 1731">
                <a:extLst>
                  <a:ext uri="{FF2B5EF4-FFF2-40B4-BE49-F238E27FC236}">
                    <a16:creationId xmlns:a16="http://schemas.microsoft.com/office/drawing/2014/main" id="{A586ABD5-97B3-4C78-A68B-080741349BC3}"/>
                  </a:ext>
                </a:extLst>
              </p:cNvPr>
              <p:cNvSpPr>
                <a:spLocks/>
              </p:cNvSpPr>
              <p:nvPr/>
            </p:nvSpPr>
            <p:spPr bwMode="auto">
              <a:xfrm>
                <a:off x="4654874" y="1386010"/>
                <a:ext cx="111125" cy="49215"/>
              </a:xfrm>
              <a:custGeom>
                <a:avLst/>
                <a:gdLst>
                  <a:gd name="T0" fmla="*/ 70 w 70"/>
                  <a:gd name="T1" fmla="*/ 31 h 31"/>
                  <a:gd name="T2" fmla="*/ 70 w 70"/>
                  <a:gd name="T3" fmla="*/ 29 h 31"/>
                  <a:gd name="T4" fmla="*/ 5 w 70"/>
                  <a:gd name="T5" fmla="*/ 0 h 31"/>
                  <a:gd name="T6" fmla="*/ 0 w 70"/>
                  <a:gd name="T7" fmla="*/ 4 h 31"/>
                  <a:gd name="T8" fmla="*/ 67 w 70"/>
                  <a:gd name="T9" fmla="*/ 31 h 31"/>
                  <a:gd name="T10" fmla="*/ 70 w 70"/>
                  <a:gd name="T11" fmla="*/ 31 h 31"/>
                  <a:gd name="T12" fmla="*/ 0 60000 65536"/>
                  <a:gd name="T13" fmla="*/ 0 60000 65536"/>
                  <a:gd name="T14" fmla="*/ 0 60000 65536"/>
                  <a:gd name="T15" fmla="*/ 0 60000 65536"/>
                  <a:gd name="T16" fmla="*/ 0 60000 65536"/>
                  <a:gd name="T17" fmla="*/ 0 60000 65536"/>
                  <a:gd name="T18" fmla="*/ 0 w 70"/>
                  <a:gd name="T19" fmla="*/ 0 h 31"/>
                  <a:gd name="T20" fmla="*/ 70 w 70"/>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0" h="31">
                    <a:moveTo>
                      <a:pt x="70" y="31"/>
                    </a:moveTo>
                    <a:lnTo>
                      <a:pt x="70" y="29"/>
                    </a:lnTo>
                    <a:lnTo>
                      <a:pt x="5" y="0"/>
                    </a:lnTo>
                    <a:lnTo>
                      <a:pt x="0" y="4"/>
                    </a:lnTo>
                    <a:lnTo>
                      <a:pt x="67" y="31"/>
                    </a:lnTo>
                    <a:lnTo>
                      <a:pt x="70" y="31"/>
                    </a:lnTo>
                    <a:close/>
                  </a:path>
                </a:pathLst>
              </a:custGeom>
              <a:solidFill>
                <a:srgbClr val="000000"/>
              </a:solidFill>
              <a:ln w="9525">
                <a:noFill/>
                <a:round/>
                <a:headEnd/>
                <a:tailEnd/>
              </a:ln>
            </p:spPr>
            <p:txBody>
              <a:bodyPr/>
              <a:lstStyle/>
              <a:p>
                <a:endParaRPr lang="en-US" sz="1350" dirty="0"/>
              </a:p>
            </p:txBody>
          </p:sp>
          <p:sp>
            <p:nvSpPr>
              <p:cNvPr id="416" name="Freeform 1732">
                <a:extLst>
                  <a:ext uri="{FF2B5EF4-FFF2-40B4-BE49-F238E27FC236}">
                    <a16:creationId xmlns:a16="http://schemas.microsoft.com/office/drawing/2014/main" id="{45F80BB4-4531-4ABB-AC15-F7C83C0D3117}"/>
                  </a:ext>
                </a:extLst>
              </p:cNvPr>
              <p:cNvSpPr>
                <a:spLocks/>
              </p:cNvSpPr>
              <p:nvPr/>
            </p:nvSpPr>
            <p:spPr bwMode="auto">
              <a:xfrm>
                <a:off x="4594549" y="1536829"/>
                <a:ext cx="214312" cy="74615"/>
              </a:xfrm>
              <a:custGeom>
                <a:avLst/>
                <a:gdLst>
                  <a:gd name="T0" fmla="*/ 17 w 135"/>
                  <a:gd name="T1" fmla="*/ 0 h 47"/>
                  <a:gd name="T2" fmla="*/ 17 w 135"/>
                  <a:gd name="T3" fmla="*/ 5 h 47"/>
                  <a:gd name="T4" fmla="*/ 131 w 135"/>
                  <a:gd name="T5" fmla="*/ 47 h 47"/>
                  <a:gd name="T6" fmla="*/ 135 w 135"/>
                  <a:gd name="T7" fmla="*/ 43 h 47"/>
                  <a:gd name="T8" fmla="*/ 17 w 135"/>
                  <a:gd name="T9" fmla="*/ 0 h 47"/>
                  <a:gd name="T10" fmla="*/ 17 w 135"/>
                  <a:gd name="T11" fmla="*/ 5 h 47"/>
                  <a:gd name="T12" fmla="*/ 17 w 135"/>
                  <a:gd name="T13" fmla="*/ 0 h 47"/>
                  <a:gd name="T14" fmla="*/ 0 w 135"/>
                  <a:gd name="T15" fmla="*/ 0 h 47"/>
                  <a:gd name="T16" fmla="*/ 17 w 135"/>
                  <a:gd name="T17" fmla="*/ 5 h 47"/>
                  <a:gd name="T18" fmla="*/ 17 w 135"/>
                  <a:gd name="T19" fmla="*/ 0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5"/>
                  <a:gd name="T31" fmla="*/ 0 h 47"/>
                  <a:gd name="T32" fmla="*/ 135 w 135"/>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5" h="47">
                    <a:moveTo>
                      <a:pt x="17" y="0"/>
                    </a:moveTo>
                    <a:lnTo>
                      <a:pt x="17" y="5"/>
                    </a:lnTo>
                    <a:lnTo>
                      <a:pt x="131" y="47"/>
                    </a:lnTo>
                    <a:lnTo>
                      <a:pt x="135" y="43"/>
                    </a:lnTo>
                    <a:lnTo>
                      <a:pt x="17" y="0"/>
                    </a:lnTo>
                    <a:lnTo>
                      <a:pt x="17" y="5"/>
                    </a:lnTo>
                    <a:lnTo>
                      <a:pt x="17" y="0"/>
                    </a:lnTo>
                    <a:lnTo>
                      <a:pt x="0" y="0"/>
                    </a:lnTo>
                    <a:lnTo>
                      <a:pt x="17" y="5"/>
                    </a:lnTo>
                    <a:lnTo>
                      <a:pt x="17" y="0"/>
                    </a:lnTo>
                    <a:close/>
                  </a:path>
                </a:pathLst>
              </a:custGeom>
              <a:solidFill>
                <a:srgbClr val="000000"/>
              </a:solidFill>
              <a:ln w="9525">
                <a:noFill/>
                <a:round/>
                <a:headEnd/>
                <a:tailEnd/>
              </a:ln>
            </p:spPr>
            <p:txBody>
              <a:bodyPr/>
              <a:lstStyle/>
              <a:p>
                <a:endParaRPr lang="en-US" sz="1350" dirty="0"/>
              </a:p>
            </p:txBody>
          </p:sp>
          <p:sp>
            <p:nvSpPr>
              <p:cNvPr id="417" name="Freeform 1733">
                <a:extLst>
                  <a:ext uri="{FF2B5EF4-FFF2-40B4-BE49-F238E27FC236}">
                    <a16:creationId xmlns:a16="http://schemas.microsoft.com/office/drawing/2014/main" id="{7974D39C-1A6B-4049-BAA3-20ED0CCD3D4C}"/>
                  </a:ext>
                </a:extLst>
              </p:cNvPr>
              <p:cNvSpPr>
                <a:spLocks/>
              </p:cNvSpPr>
              <p:nvPr/>
            </p:nvSpPr>
            <p:spPr bwMode="auto">
              <a:xfrm>
                <a:off x="4621537" y="1536829"/>
                <a:ext cx="195263" cy="7938"/>
              </a:xfrm>
              <a:custGeom>
                <a:avLst/>
                <a:gdLst>
                  <a:gd name="T0" fmla="*/ 109 w 123"/>
                  <a:gd name="T1" fmla="*/ 5 h 5"/>
                  <a:gd name="T2" fmla="*/ 109 w 123"/>
                  <a:gd name="T3" fmla="*/ 0 h 5"/>
                  <a:gd name="T4" fmla="*/ 0 w 123"/>
                  <a:gd name="T5" fmla="*/ 0 h 5"/>
                  <a:gd name="T6" fmla="*/ 0 w 123"/>
                  <a:gd name="T7" fmla="*/ 5 h 5"/>
                  <a:gd name="T8" fmla="*/ 109 w 123"/>
                  <a:gd name="T9" fmla="*/ 5 h 5"/>
                  <a:gd name="T10" fmla="*/ 105 w 123"/>
                  <a:gd name="T11" fmla="*/ 0 h 5"/>
                  <a:gd name="T12" fmla="*/ 109 w 123"/>
                  <a:gd name="T13" fmla="*/ 5 h 5"/>
                  <a:gd name="T14" fmla="*/ 123 w 123"/>
                  <a:gd name="T15" fmla="*/ 0 h 5"/>
                  <a:gd name="T16" fmla="*/ 109 w 123"/>
                  <a:gd name="T17" fmla="*/ 0 h 5"/>
                  <a:gd name="T18" fmla="*/ 109 w 123"/>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
                  <a:gd name="T31" fmla="*/ 0 h 5"/>
                  <a:gd name="T32" fmla="*/ 123 w 12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 h="5">
                    <a:moveTo>
                      <a:pt x="109" y="5"/>
                    </a:moveTo>
                    <a:lnTo>
                      <a:pt x="109" y="0"/>
                    </a:lnTo>
                    <a:lnTo>
                      <a:pt x="0" y="0"/>
                    </a:lnTo>
                    <a:lnTo>
                      <a:pt x="0" y="5"/>
                    </a:lnTo>
                    <a:lnTo>
                      <a:pt x="109" y="5"/>
                    </a:lnTo>
                    <a:lnTo>
                      <a:pt x="105" y="0"/>
                    </a:lnTo>
                    <a:lnTo>
                      <a:pt x="109" y="5"/>
                    </a:lnTo>
                    <a:lnTo>
                      <a:pt x="123" y="0"/>
                    </a:lnTo>
                    <a:lnTo>
                      <a:pt x="109" y="0"/>
                    </a:lnTo>
                    <a:lnTo>
                      <a:pt x="109" y="5"/>
                    </a:lnTo>
                    <a:close/>
                  </a:path>
                </a:pathLst>
              </a:custGeom>
              <a:solidFill>
                <a:srgbClr val="000000"/>
              </a:solidFill>
              <a:ln w="9525">
                <a:noFill/>
                <a:round/>
                <a:headEnd/>
                <a:tailEnd/>
              </a:ln>
            </p:spPr>
            <p:txBody>
              <a:bodyPr/>
              <a:lstStyle/>
              <a:p>
                <a:endParaRPr lang="en-US" sz="1350" dirty="0"/>
              </a:p>
            </p:txBody>
          </p:sp>
          <p:sp>
            <p:nvSpPr>
              <p:cNvPr id="418" name="Freeform 1734">
                <a:extLst>
                  <a:ext uri="{FF2B5EF4-FFF2-40B4-BE49-F238E27FC236}">
                    <a16:creationId xmlns:a16="http://schemas.microsoft.com/office/drawing/2014/main" id="{61C52CDD-90E0-473B-A1D6-7633A35550F7}"/>
                  </a:ext>
                </a:extLst>
              </p:cNvPr>
              <p:cNvSpPr>
                <a:spLocks/>
              </p:cNvSpPr>
              <p:nvPr/>
            </p:nvSpPr>
            <p:spPr bwMode="auto">
              <a:xfrm>
                <a:off x="4599312" y="1536829"/>
                <a:ext cx="195263" cy="74615"/>
              </a:xfrm>
              <a:custGeom>
                <a:avLst/>
                <a:gdLst>
                  <a:gd name="T0" fmla="*/ 6 w 123"/>
                  <a:gd name="T1" fmla="*/ 43 h 47"/>
                  <a:gd name="T2" fmla="*/ 6 w 123"/>
                  <a:gd name="T3" fmla="*/ 47 h 47"/>
                  <a:gd name="T4" fmla="*/ 123 w 123"/>
                  <a:gd name="T5" fmla="*/ 5 h 47"/>
                  <a:gd name="T6" fmla="*/ 119 w 123"/>
                  <a:gd name="T7" fmla="*/ 0 h 47"/>
                  <a:gd name="T8" fmla="*/ 0 w 123"/>
                  <a:gd name="T9" fmla="*/ 43 h 47"/>
                  <a:gd name="T10" fmla="*/ 6 w 123"/>
                  <a:gd name="T11" fmla="*/ 43 h 47"/>
                  <a:gd name="T12" fmla="*/ 0 60000 65536"/>
                  <a:gd name="T13" fmla="*/ 0 60000 65536"/>
                  <a:gd name="T14" fmla="*/ 0 60000 65536"/>
                  <a:gd name="T15" fmla="*/ 0 60000 65536"/>
                  <a:gd name="T16" fmla="*/ 0 60000 65536"/>
                  <a:gd name="T17" fmla="*/ 0 60000 65536"/>
                  <a:gd name="T18" fmla="*/ 0 w 123"/>
                  <a:gd name="T19" fmla="*/ 0 h 47"/>
                  <a:gd name="T20" fmla="*/ 123 w 123"/>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123" h="47">
                    <a:moveTo>
                      <a:pt x="6" y="43"/>
                    </a:moveTo>
                    <a:lnTo>
                      <a:pt x="6" y="47"/>
                    </a:lnTo>
                    <a:lnTo>
                      <a:pt x="123" y="5"/>
                    </a:lnTo>
                    <a:lnTo>
                      <a:pt x="119" y="0"/>
                    </a:lnTo>
                    <a:lnTo>
                      <a:pt x="0" y="43"/>
                    </a:lnTo>
                    <a:lnTo>
                      <a:pt x="6" y="43"/>
                    </a:lnTo>
                    <a:close/>
                  </a:path>
                </a:pathLst>
              </a:custGeom>
              <a:solidFill>
                <a:srgbClr val="000000"/>
              </a:solidFill>
              <a:ln w="9525">
                <a:noFill/>
                <a:round/>
                <a:headEnd/>
                <a:tailEnd/>
              </a:ln>
            </p:spPr>
            <p:txBody>
              <a:bodyPr/>
              <a:lstStyle/>
              <a:p>
                <a:endParaRPr lang="en-US" sz="1350" dirty="0"/>
              </a:p>
            </p:txBody>
          </p:sp>
          <p:sp>
            <p:nvSpPr>
              <p:cNvPr id="419" name="Freeform 1735">
                <a:extLst>
                  <a:ext uri="{FF2B5EF4-FFF2-40B4-BE49-F238E27FC236}">
                    <a16:creationId xmlns:a16="http://schemas.microsoft.com/office/drawing/2014/main" id="{F506657B-6C1A-411E-AA65-E64BC705A031}"/>
                  </a:ext>
                </a:extLst>
              </p:cNvPr>
              <p:cNvSpPr>
                <a:spLocks/>
              </p:cNvSpPr>
              <p:nvPr/>
            </p:nvSpPr>
            <p:spPr bwMode="auto">
              <a:xfrm>
                <a:off x="4621537" y="1481264"/>
                <a:ext cx="180975" cy="63502"/>
              </a:xfrm>
              <a:custGeom>
                <a:avLst/>
                <a:gdLst>
                  <a:gd name="T0" fmla="*/ 100 w 114"/>
                  <a:gd name="T1" fmla="*/ 6 h 40"/>
                  <a:gd name="T2" fmla="*/ 97 w 114"/>
                  <a:gd name="T3" fmla="*/ 1 h 40"/>
                  <a:gd name="T4" fmla="*/ 0 w 114"/>
                  <a:gd name="T5" fmla="*/ 35 h 40"/>
                  <a:gd name="T6" fmla="*/ 0 w 114"/>
                  <a:gd name="T7" fmla="*/ 40 h 40"/>
                  <a:gd name="T8" fmla="*/ 100 w 114"/>
                  <a:gd name="T9" fmla="*/ 5 h 40"/>
                  <a:gd name="T10" fmla="*/ 100 w 114"/>
                  <a:gd name="T11" fmla="*/ 0 h 40"/>
                  <a:gd name="T12" fmla="*/ 100 w 114"/>
                  <a:gd name="T13" fmla="*/ 5 h 40"/>
                  <a:gd name="T14" fmla="*/ 114 w 114"/>
                  <a:gd name="T15" fmla="*/ 0 h 40"/>
                  <a:gd name="T16" fmla="*/ 100 w 114"/>
                  <a:gd name="T17" fmla="*/ 0 h 40"/>
                  <a:gd name="T18" fmla="*/ 100 w 114"/>
                  <a:gd name="T19" fmla="*/ 6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40"/>
                  <a:gd name="T32" fmla="*/ 114 w 114"/>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40">
                    <a:moveTo>
                      <a:pt x="100" y="6"/>
                    </a:moveTo>
                    <a:lnTo>
                      <a:pt x="97" y="1"/>
                    </a:lnTo>
                    <a:lnTo>
                      <a:pt x="0" y="35"/>
                    </a:lnTo>
                    <a:lnTo>
                      <a:pt x="0" y="40"/>
                    </a:lnTo>
                    <a:lnTo>
                      <a:pt x="100" y="5"/>
                    </a:lnTo>
                    <a:lnTo>
                      <a:pt x="100" y="0"/>
                    </a:lnTo>
                    <a:lnTo>
                      <a:pt x="100" y="5"/>
                    </a:lnTo>
                    <a:lnTo>
                      <a:pt x="114" y="0"/>
                    </a:lnTo>
                    <a:lnTo>
                      <a:pt x="100" y="0"/>
                    </a:lnTo>
                    <a:lnTo>
                      <a:pt x="100" y="6"/>
                    </a:lnTo>
                    <a:close/>
                  </a:path>
                </a:pathLst>
              </a:custGeom>
              <a:solidFill>
                <a:srgbClr val="000000"/>
              </a:solidFill>
              <a:ln w="9525">
                <a:noFill/>
                <a:round/>
                <a:headEnd/>
                <a:tailEnd/>
              </a:ln>
            </p:spPr>
            <p:txBody>
              <a:bodyPr/>
              <a:lstStyle/>
              <a:p>
                <a:endParaRPr lang="en-US" sz="1350" dirty="0"/>
              </a:p>
            </p:txBody>
          </p:sp>
          <p:sp>
            <p:nvSpPr>
              <p:cNvPr id="420" name="Freeform 1736">
                <a:extLst>
                  <a:ext uri="{FF2B5EF4-FFF2-40B4-BE49-F238E27FC236}">
                    <a16:creationId xmlns:a16="http://schemas.microsoft.com/office/drawing/2014/main" id="{6EFF4907-F832-4BCC-8761-BAAA69EDDACD}"/>
                  </a:ext>
                </a:extLst>
              </p:cNvPr>
              <p:cNvSpPr>
                <a:spLocks/>
              </p:cNvSpPr>
              <p:nvPr/>
            </p:nvSpPr>
            <p:spPr bwMode="auto">
              <a:xfrm>
                <a:off x="4608838" y="1481264"/>
                <a:ext cx="171450" cy="9525"/>
              </a:xfrm>
              <a:custGeom>
                <a:avLst/>
                <a:gdLst>
                  <a:gd name="T0" fmla="*/ 17 w 108"/>
                  <a:gd name="T1" fmla="*/ 1 h 6"/>
                  <a:gd name="T2" fmla="*/ 17 w 108"/>
                  <a:gd name="T3" fmla="*/ 6 h 6"/>
                  <a:gd name="T4" fmla="*/ 108 w 108"/>
                  <a:gd name="T5" fmla="*/ 6 h 6"/>
                  <a:gd name="T6" fmla="*/ 108 w 108"/>
                  <a:gd name="T7" fmla="*/ 0 h 6"/>
                  <a:gd name="T8" fmla="*/ 17 w 108"/>
                  <a:gd name="T9" fmla="*/ 0 h 6"/>
                  <a:gd name="T10" fmla="*/ 12 w 108"/>
                  <a:gd name="T11" fmla="*/ 5 h 6"/>
                  <a:gd name="T12" fmla="*/ 17 w 108"/>
                  <a:gd name="T13" fmla="*/ 0 h 6"/>
                  <a:gd name="T14" fmla="*/ 0 w 108"/>
                  <a:gd name="T15" fmla="*/ 0 h 6"/>
                  <a:gd name="T16" fmla="*/ 12 w 108"/>
                  <a:gd name="T17" fmla="*/ 5 h 6"/>
                  <a:gd name="T18" fmla="*/ 17 w 108"/>
                  <a:gd name="T19" fmla="*/ 1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6"/>
                  <a:gd name="T32" fmla="*/ 108 w 108"/>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6">
                    <a:moveTo>
                      <a:pt x="17" y="1"/>
                    </a:moveTo>
                    <a:lnTo>
                      <a:pt x="17" y="6"/>
                    </a:lnTo>
                    <a:lnTo>
                      <a:pt x="108" y="6"/>
                    </a:lnTo>
                    <a:lnTo>
                      <a:pt x="108" y="0"/>
                    </a:lnTo>
                    <a:lnTo>
                      <a:pt x="17" y="0"/>
                    </a:lnTo>
                    <a:lnTo>
                      <a:pt x="12" y="5"/>
                    </a:lnTo>
                    <a:lnTo>
                      <a:pt x="17" y="0"/>
                    </a:lnTo>
                    <a:lnTo>
                      <a:pt x="0" y="0"/>
                    </a:lnTo>
                    <a:lnTo>
                      <a:pt x="12" y="5"/>
                    </a:lnTo>
                    <a:lnTo>
                      <a:pt x="17" y="1"/>
                    </a:lnTo>
                    <a:close/>
                  </a:path>
                </a:pathLst>
              </a:custGeom>
              <a:solidFill>
                <a:srgbClr val="000000"/>
              </a:solidFill>
              <a:ln w="9525">
                <a:noFill/>
                <a:round/>
                <a:headEnd/>
                <a:tailEnd/>
              </a:ln>
            </p:spPr>
            <p:txBody>
              <a:bodyPr/>
              <a:lstStyle/>
              <a:p>
                <a:endParaRPr lang="en-US" sz="1350" dirty="0"/>
              </a:p>
            </p:txBody>
          </p:sp>
          <p:sp>
            <p:nvSpPr>
              <p:cNvPr id="421" name="Freeform 1737">
                <a:extLst>
                  <a:ext uri="{FF2B5EF4-FFF2-40B4-BE49-F238E27FC236}">
                    <a16:creationId xmlns:a16="http://schemas.microsoft.com/office/drawing/2014/main" id="{78A4351A-8230-477A-8F07-0ED6A348586D}"/>
                  </a:ext>
                </a:extLst>
              </p:cNvPr>
              <p:cNvSpPr>
                <a:spLocks/>
              </p:cNvSpPr>
              <p:nvPr/>
            </p:nvSpPr>
            <p:spPr bwMode="auto">
              <a:xfrm>
                <a:off x="4627887" y="1482852"/>
                <a:ext cx="166688" cy="61915"/>
              </a:xfrm>
              <a:custGeom>
                <a:avLst/>
                <a:gdLst>
                  <a:gd name="T0" fmla="*/ 105 w 105"/>
                  <a:gd name="T1" fmla="*/ 36 h 39"/>
                  <a:gd name="T2" fmla="*/ 105 w 105"/>
                  <a:gd name="T3" fmla="*/ 34 h 39"/>
                  <a:gd name="T4" fmla="*/ 5 w 105"/>
                  <a:gd name="T5" fmla="*/ 0 h 39"/>
                  <a:gd name="T6" fmla="*/ 0 w 105"/>
                  <a:gd name="T7" fmla="*/ 4 h 39"/>
                  <a:gd name="T8" fmla="*/ 101 w 105"/>
                  <a:gd name="T9" fmla="*/ 39 h 39"/>
                  <a:gd name="T10" fmla="*/ 105 w 105"/>
                  <a:gd name="T11" fmla="*/ 36 h 39"/>
                  <a:gd name="T12" fmla="*/ 0 60000 65536"/>
                  <a:gd name="T13" fmla="*/ 0 60000 65536"/>
                  <a:gd name="T14" fmla="*/ 0 60000 65536"/>
                  <a:gd name="T15" fmla="*/ 0 60000 65536"/>
                  <a:gd name="T16" fmla="*/ 0 60000 65536"/>
                  <a:gd name="T17" fmla="*/ 0 60000 65536"/>
                  <a:gd name="T18" fmla="*/ 0 w 105"/>
                  <a:gd name="T19" fmla="*/ 0 h 39"/>
                  <a:gd name="T20" fmla="*/ 105 w 105"/>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105" h="39">
                    <a:moveTo>
                      <a:pt x="105" y="36"/>
                    </a:moveTo>
                    <a:lnTo>
                      <a:pt x="105" y="34"/>
                    </a:lnTo>
                    <a:lnTo>
                      <a:pt x="5" y="0"/>
                    </a:lnTo>
                    <a:lnTo>
                      <a:pt x="0" y="4"/>
                    </a:lnTo>
                    <a:lnTo>
                      <a:pt x="101" y="39"/>
                    </a:lnTo>
                    <a:lnTo>
                      <a:pt x="105" y="36"/>
                    </a:lnTo>
                    <a:close/>
                  </a:path>
                </a:pathLst>
              </a:custGeom>
              <a:solidFill>
                <a:srgbClr val="000000"/>
              </a:solidFill>
              <a:ln w="9525">
                <a:noFill/>
                <a:round/>
                <a:headEnd/>
                <a:tailEnd/>
              </a:ln>
            </p:spPr>
            <p:txBody>
              <a:bodyPr/>
              <a:lstStyle/>
              <a:p>
                <a:endParaRPr lang="en-US" sz="1350" dirty="0"/>
              </a:p>
            </p:txBody>
          </p:sp>
          <p:sp>
            <p:nvSpPr>
              <p:cNvPr id="422" name="Rectangle 1738">
                <a:extLst>
                  <a:ext uri="{FF2B5EF4-FFF2-40B4-BE49-F238E27FC236}">
                    <a16:creationId xmlns:a16="http://schemas.microsoft.com/office/drawing/2014/main" id="{9C0449ED-B61C-47F6-B67D-98C795763159}"/>
                  </a:ext>
                </a:extLst>
              </p:cNvPr>
              <p:cNvSpPr>
                <a:spLocks noChangeArrowheads="1"/>
              </p:cNvSpPr>
              <p:nvPr/>
            </p:nvSpPr>
            <p:spPr bwMode="auto">
              <a:xfrm>
                <a:off x="4621537" y="1436813"/>
                <a:ext cx="166688" cy="3175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23" name="Freeform 1739">
                <a:extLst>
                  <a:ext uri="{FF2B5EF4-FFF2-40B4-BE49-F238E27FC236}">
                    <a16:creationId xmlns:a16="http://schemas.microsoft.com/office/drawing/2014/main" id="{620500E9-2E74-4615-B2E4-D291703C523F}"/>
                  </a:ext>
                </a:extLst>
              </p:cNvPr>
              <p:cNvSpPr>
                <a:spLocks/>
              </p:cNvSpPr>
              <p:nvPr/>
            </p:nvSpPr>
            <p:spPr bwMode="auto">
              <a:xfrm>
                <a:off x="4780286" y="1432050"/>
                <a:ext cx="14288" cy="36514"/>
              </a:xfrm>
              <a:custGeom>
                <a:avLst/>
                <a:gdLst>
                  <a:gd name="T0" fmla="*/ 5 w 9"/>
                  <a:gd name="T1" fmla="*/ 5 h 23"/>
                  <a:gd name="T2" fmla="*/ 0 w 9"/>
                  <a:gd name="T3" fmla="*/ 2 h 23"/>
                  <a:gd name="T4" fmla="*/ 0 w 9"/>
                  <a:gd name="T5" fmla="*/ 23 h 23"/>
                  <a:gd name="T6" fmla="*/ 9 w 9"/>
                  <a:gd name="T7" fmla="*/ 23 h 23"/>
                  <a:gd name="T8" fmla="*/ 9 w 9"/>
                  <a:gd name="T9" fmla="*/ 2 h 23"/>
                  <a:gd name="T10" fmla="*/ 5 w 9"/>
                  <a:gd name="T11" fmla="*/ 0 h 23"/>
                  <a:gd name="T12" fmla="*/ 9 w 9"/>
                  <a:gd name="T13" fmla="*/ 2 h 23"/>
                  <a:gd name="T14" fmla="*/ 9 w 9"/>
                  <a:gd name="T15" fmla="*/ 0 h 23"/>
                  <a:gd name="T16" fmla="*/ 5 w 9"/>
                  <a:gd name="T17" fmla="*/ 0 h 23"/>
                  <a:gd name="T18" fmla="*/ 5 w 9"/>
                  <a:gd name="T19" fmla="*/ 5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3"/>
                  <a:gd name="T32" fmla="*/ 9 w 9"/>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3">
                    <a:moveTo>
                      <a:pt x="5" y="5"/>
                    </a:moveTo>
                    <a:lnTo>
                      <a:pt x="0" y="2"/>
                    </a:lnTo>
                    <a:lnTo>
                      <a:pt x="0" y="23"/>
                    </a:lnTo>
                    <a:lnTo>
                      <a:pt x="9" y="23"/>
                    </a:lnTo>
                    <a:lnTo>
                      <a:pt x="9" y="2"/>
                    </a:lnTo>
                    <a:lnTo>
                      <a:pt x="5" y="0"/>
                    </a:lnTo>
                    <a:lnTo>
                      <a:pt x="9" y="2"/>
                    </a:lnTo>
                    <a:lnTo>
                      <a:pt x="9" y="0"/>
                    </a:lnTo>
                    <a:lnTo>
                      <a:pt x="5" y="0"/>
                    </a:lnTo>
                    <a:lnTo>
                      <a:pt x="5" y="5"/>
                    </a:lnTo>
                    <a:close/>
                  </a:path>
                </a:pathLst>
              </a:custGeom>
              <a:solidFill>
                <a:srgbClr val="000000"/>
              </a:solidFill>
              <a:ln w="9525">
                <a:noFill/>
                <a:round/>
                <a:headEnd/>
                <a:tailEnd/>
              </a:ln>
            </p:spPr>
            <p:txBody>
              <a:bodyPr/>
              <a:lstStyle/>
              <a:p>
                <a:endParaRPr lang="en-US" sz="1350" dirty="0"/>
              </a:p>
            </p:txBody>
          </p:sp>
          <p:sp>
            <p:nvSpPr>
              <p:cNvPr id="424" name="Freeform 1740">
                <a:extLst>
                  <a:ext uri="{FF2B5EF4-FFF2-40B4-BE49-F238E27FC236}">
                    <a16:creationId xmlns:a16="http://schemas.microsoft.com/office/drawing/2014/main" id="{D3914358-A9C1-4302-B382-349ACA73BCC2}"/>
                  </a:ext>
                </a:extLst>
              </p:cNvPr>
              <p:cNvSpPr>
                <a:spLocks/>
              </p:cNvSpPr>
              <p:nvPr/>
            </p:nvSpPr>
            <p:spPr bwMode="auto">
              <a:xfrm>
                <a:off x="4613599" y="1432050"/>
                <a:ext cx="174625" cy="7938"/>
              </a:xfrm>
              <a:custGeom>
                <a:avLst/>
                <a:gdLst>
                  <a:gd name="T0" fmla="*/ 14 w 110"/>
                  <a:gd name="T1" fmla="*/ 2 h 5"/>
                  <a:gd name="T2" fmla="*/ 5 w 110"/>
                  <a:gd name="T3" fmla="*/ 5 h 5"/>
                  <a:gd name="T4" fmla="*/ 110 w 110"/>
                  <a:gd name="T5" fmla="*/ 5 h 5"/>
                  <a:gd name="T6" fmla="*/ 110 w 110"/>
                  <a:gd name="T7" fmla="*/ 0 h 5"/>
                  <a:gd name="T8" fmla="*/ 5 w 110"/>
                  <a:gd name="T9" fmla="*/ 0 h 5"/>
                  <a:gd name="T10" fmla="*/ 0 w 110"/>
                  <a:gd name="T11" fmla="*/ 2 h 5"/>
                  <a:gd name="T12" fmla="*/ 5 w 110"/>
                  <a:gd name="T13" fmla="*/ 0 h 5"/>
                  <a:gd name="T14" fmla="*/ 0 w 110"/>
                  <a:gd name="T15" fmla="*/ 0 h 5"/>
                  <a:gd name="T16" fmla="*/ 0 w 110"/>
                  <a:gd name="T17" fmla="*/ 2 h 5"/>
                  <a:gd name="T18" fmla="*/ 14 w 110"/>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5"/>
                  <a:gd name="T32" fmla="*/ 110 w 110"/>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5">
                    <a:moveTo>
                      <a:pt x="14" y="2"/>
                    </a:moveTo>
                    <a:lnTo>
                      <a:pt x="5" y="5"/>
                    </a:lnTo>
                    <a:lnTo>
                      <a:pt x="110" y="5"/>
                    </a:lnTo>
                    <a:lnTo>
                      <a:pt x="110" y="0"/>
                    </a:lnTo>
                    <a:lnTo>
                      <a:pt x="5" y="0"/>
                    </a:lnTo>
                    <a:lnTo>
                      <a:pt x="0" y="2"/>
                    </a:lnTo>
                    <a:lnTo>
                      <a:pt x="5" y="0"/>
                    </a:lnTo>
                    <a:lnTo>
                      <a:pt x="0" y="0"/>
                    </a:lnTo>
                    <a:lnTo>
                      <a:pt x="0" y="2"/>
                    </a:lnTo>
                    <a:lnTo>
                      <a:pt x="14" y="2"/>
                    </a:lnTo>
                    <a:close/>
                  </a:path>
                </a:pathLst>
              </a:custGeom>
              <a:solidFill>
                <a:srgbClr val="000000"/>
              </a:solidFill>
              <a:ln w="9525">
                <a:noFill/>
                <a:round/>
                <a:headEnd/>
                <a:tailEnd/>
              </a:ln>
            </p:spPr>
            <p:txBody>
              <a:bodyPr/>
              <a:lstStyle/>
              <a:p>
                <a:endParaRPr lang="en-US" sz="1350" dirty="0"/>
              </a:p>
            </p:txBody>
          </p:sp>
          <p:sp>
            <p:nvSpPr>
              <p:cNvPr id="425" name="Freeform 1741">
                <a:extLst>
                  <a:ext uri="{FF2B5EF4-FFF2-40B4-BE49-F238E27FC236}">
                    <a16:creationId xmlns:a16="http://schemas.microsoft.com/office/drawing/2014/main" id="{C74C765C-8255-40C1-9ECF-D653878A0EB3}"/>
                  </a:ext>
                </a:extLst>
              </p:cNvPr>
              <p:cNvSpPr>
                <a:spLocks/>
              </p:cNvSpPr>
              <p:nvPr/>
            </p:nvSpPr>
            <p:spPr bwMode="auto">
              <a:xfrm>
                <a:off x="4613599" y="1435225"/>
                <a:ext cx="22225" cy="36514"/>
              </a:xfrm>
              <a:custGeom>
                <a:avLst/>
                <a:gdLst>
                  <a:gd name="T0" fmla="*/ 5 w 14"/>
                  <a:gd name="T1" fmla="*/ 18 h 23"/>
                  <a:gd name="T2" fmla="*/ 14 w 14"/>
                  <a:gd name="T3" fmla="*/ 21 h 23"/>
                  <a:gd name="T4" fmla="*/ 14 w 14"/>
                  <a:gd name="T5" fmla="*/ 0 h 23"/>
                  <a:gd name="T6" fmla="*/ 0 w 14"/>
                  <a:gd name="T7" fmla="*/ 0 h 23"/>
                  <a:gd name="T8" fmla="*/ 0 w 14"/>
                  <a:gd name="T9" fmla="*/ 21 h 23"/>
                  <a:gd name="T10" fmla="*/ 5 w 14"/>
                  <a:gd name="T11" fmla="*/ 23 h 23"/>
                  <a:gd name="T12" fmla="*/ 0 w 14"/>
                  <a:gd name="T13" fmla="*/ 21 h 23"/>
                  <a:gd name="T14" fmla="*/ 0 w 14"/>
                  <a:gd name="T15" fmla="*/ 23 h 23"/>
                  <a:gd name="T16" fmla="*/ 5 w 14"/>
                  <a:gd name="T17" fmla="*/ 23 h 23"/>
                  <a:gd name="T18" fmla="*/ 5 w 14"/>
                  <a:gd name="T19" fmla="*/ 18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
                  <a:gd name="T32" fmla="*/ 14 w 14"/>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
                    <a:moveTo>
                      <a:pt x="5" y="18"/>
                    </a:moveTo>
                    <a:lnTo>
                      <a:pt x="14" y="21"/>
                    </a:lnTo>
                    <a:lnTo>
                      <a:pt x="14" y="0"/>
                    </a:lnTo>
                    <a:lnTo>
                      <a:pt x="0" y="0"/>
                    </a:lnTo>
                    <a:lnTo>
                      <a:pt x="0" y="21"/>
                    </a:lnTo>
                    <a:lnTo>
                      <a:pt x="5" y="23"/>
                    </a:lnTo>
                    <a:lnTo>
                      <a:pt x="0" y="21"/>
                    </a:lnTo>
                    <a:lnTo>
                      <a:pt x="0" y="23"/>
                    </a:lnTo>
                    <a:lnTo>
                      <a:pt x="5" y="23"/>
                    </a:lnTo>
                    <a:lnTo>
                      <a:pt x="5" y="18"/>
                    </a:lnTo>
                    <a:close/>
                  </a:path>
                </a:pathLst>
              </a:custGeom>
              <a:solidFill>
                <a:srgbClr val="000000"/>
              </a:solidFill>
              <a:ln w="9525">
                <a:noFill/>
                <a:round/>
                <a:headEnd/>
                <a:tailEnd/>
              </a:ln>
            </p:spPr>
            <p:txBody>
              <a:bodyPr/>
              <a:lstStyle/>
              <a:p>
                <a:endParaRPr lang="en-US" sz="1350" dirty="0"/>
              </a:p>
            </p:txBody>
          </p:sp>
          <p:sp>
            <p:nvSpPr>
              <p:cNvPr id="426" name="Freeform 1742">
                <a:extLst>
                  <a:ext uri="{FF2B5EF4-FFF2-40B4-BE49-F238E27FC236}">
                    <a16:creationId xmlns:a16="http://schemas.microsoft.com/office/drawing/2014/main" id="{28AEBDF7-1682-44B6-B0B1-B99D87FD03E9}"/>
                  </a:ext>
                </a:extLst>
              </p:cNvPr>
              <p:cNvSpPr>
                <a:spLocks/>
              </p:cNvSpPr>
              <p:nvPr/>
            </p:nvSpPr>
            <p:spPr bwMode="auto">
              <a:xfrm>
                <a:off x="4621537" y="1463801"/>
                <a:ext cx="173038" cy="7938"/>
              </a:xfrm>
              <a:custGeom>
                <a:avLst/>
                <a:gdLst>
                  <a:gd name="T0" fmla="*/ 100 w 109"/>
                  <a:gd name="T1" fmla="*/ 3 h 5"/>
                  <a:gd name="T2" fmla="*/ 105 w 109"/>
                  <a:gd name="T3" fmla="*/ 0 h 5"/>
                  <a:gd name="T4" fmla="*/ 0 w 109"/>
                  <a:gd name="T5" fmla="*/ 0 h 5"/>
                  <a:gd name="T6" fmla="*/ 0 w 109"/>
                  <a:gd name="T7" fmla="*/ 5 h 5"/>
                  <a:gd name="T8" fmla="*/ 105 w 109"/>
                  <a:gd name="T9" fmla="*/ 5 h 5"/>
                  <a:gd name="T10" fmla="*/ 109 w 109"/>
                  <a:gd name="T11" fmla="*/ 3 h 5"/>
                  <a:gd name="T12" fmla="*/ 105 w 109"/>
                  <a:gd name="T13" fmla="*/ 5 h 5"/>
                  <a:gd name="T14" fmla="*/ 109 w 109"/>
                  <a:gd name="T15" fmla="*/ 5 h 5"/>
                  <a:gd name="T16" fmla="*/ 109 w 109"/>
                  <a:gd name="T17" fmla="*/ 3 h 5"/>
                  <a:gd name="T18" fmla="*/ 100 w 109"/>
                  <a:gd name="T19" fmla="*/ 3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9"/>
                  <a:gd name="T31" fmla="*/ 0 h 5"/>
                  <a:gd name="T32" fmla="*/ 109 w 10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9" h="5">
                    <a:moveTo>
                      <a:pt x="100" y="3"/>
                    </a:moveTo>
                    <a:lnTo>
                      <a:pt x="105" y="0"/>
                    </a:lnTo>
                    <a:lnTo>
                      <a:pt x="0" y="0"/>
                    </a:lnTo>
                    <a:lnTo>
                      <a:pt x="0" y="5"/>
                    </a:lnTo>
                    <a:lnTo>
                      <a:pt x="105" y="5"/>
                    </a:lnTo>
                    <a:lnTo>
                      <a:pt x="109" y="3"/>
                    </a:lnTo>
                    <a:lnTo>
                      <a:pt x="105" y="5"/>
                    </a:lnTo>
                    <a:lnTo>
                      <a:pt x="109" y="5"/>
                    </a:lnTo>
                    <a:lnTo>
                      <a:pt x="109" y="3"/>
                    </a:lnTo>
                    <a:lnTo>
                      <a:pt x="100" y="3"/>
                    </a:lnTo>
                    <a:close/>
                  </a:path>
                </a:pathLst>
              </a:custGeom>
              <a:solidFill>
                <a:srgbClr val="000000"/>
              </a:solidFill>
              <a:ln w="9525">
                <a:noFill/>
                <a:round/>
                <a:headEnd/>
                <a:tailEnd/>
              </a:ln>
            </p:spPr>
            <p:txBody>
              <a:bodyPr/>
              <a:lstStyle/>
              <a:p>
                <a:endParaRPr lang="en-US" sz="1350" dirty="0"/>
              </a:p>
            </p:txBody>
          </p:sp>
          <p:sp>
            <p:nvSpPr>
              <p:cNvPr id="427" name="Freeform 1743">
                <a:extLst>
                  <a:ext uri="{FF2B5EF4-FFF2-40B4-BE49-F238E27FC236}">
                    <a16:creationId xmlns:a16="http://schemas.microsoft.com/office/drawing/2014/main" id="{75603D24-DED2-4E06-A286-A7045A683374}"/>
                  </a:ext>
                </a:extLst>
              </p:cNvPr>
              <p:cNvSpPr>
                <a:spLocks/>
              </p:cNvSpPr>
              <p:nvPr/>
            </p:nvSpPr>
            <p:spPr bwMode="auto">
              <a:xfrm>
                <a:off x="4621537" y="1432050"/>
                <a:ext cx="88899" cy="39689"/>
              </a:xfrm>
              <a:custGeom>
                <a:avLst/>
                <a:gdLst>
                  <a:gd name="T0" fmla="*/ 53 w 56"/>
                  <a:gd name="T1" fmla="*/ 20 h 25"/>
                  <a:gd name="T2" fmla="*/ 56 w 56"/>
                  <a:gd name="T3" fmla="*/ 20 h 25"/>
                  <a:gd name="T4" fmla="*/ 4 w 56"/>
                  <a:gd name="T5" fmla="*/ 0 h 25"/>
                  <a:gd name="T6" fmla="*/ 0 w 56"/>
                  <a:gd name="T7" fmla="*/ 2 h 25"/>
                  <a:gd name="T8" fmla="*/ 53 w 56"/>
                  <a:gd name="T9" fmla="*/ 25 h 25"/>
                  <a:gd name="T10" fmla="*/ 56 w 56"/>
                  <a:gd name="T11" fmla="*/ 25 h 25"/>
                  <a:gd name="T12" fmla="*/ 53 w 56"/>
                  <a:gd name="T13" fmla="*/ 25 h 25"/>
                  <a:gd name="T14" fmla="*/ 56 w 56"/>
                  <a:gd name="T15" fmla="*/ 25 h 25"/>
                  <a:gd name="T16" fmla="*/ 53 w 56"/>
                  <a:gd name="T17" fmla="*/ 2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25"/>
                  <a:gd name="T29" fmla="*/ 56 w 56"/>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25">
                    <a:moveTo>
                      <a:pt x="53" y="20"/>
                    </a:moveTo>
                    <a:lnTo>
                      <a:pt x="56" y="20"/>
                    </a:lnTo>
                    <a:lnTo>
                      <a:pt x="4" y="0"/>
                    </a:lnTo>
                    <a:lnTo>
                      <a:pt x="0" y="2"/>
                    </a:lnTo>
                    <a:lnTo>
                      <a:pt x="53" y="25"/>
                    </a:lnTo>
                    <a:lnTo>
                      <a:pt x="56" y="25"/>
                    </a:lnTo>
                    <a:lnTo>
                      <a:pt x="53" y="25"/>
                    </a:lnTo>
                    <a:lnTo>
                      <a:pt x="56" y="25"/>
                    </a:lnTo>
                    <a:lnTo>
                      <a:pt x="53" y="20"/>
                    </a:lnTo>
                    <a:close/>
                  </a:path>
                </a:pathLst>
              </a:custGeom>
              <a:solidFill>
                <a:srgbClr val="000000"/>
              </a:solidFill>
              <a:ln w="9525">
                <a:noFill/>
                <a:round/>
                <a:headEnd/>
                <a:tailEnd/>
              </a:ln>
            </p:spPr>
            <p:txBody>
              <a:bodyPr/>
              <a:lstStyle/>
              <a:p>
                <a:endParaRPr lang="en-US" sz="1350" dirty="0"/>
              </a:p>
            </p:txBody>
          </p:sp>
          <p:sp>
            <p:nvSpPr>
              <p:cNvPr id="428" name="Freeform 1744">
                <a:extLst>
                  <a:ext uri="{FF2B5EF4-FFF2-40B4-BE49-F238E27FC236}">
                    <a16:creationId xmlns:a16="http://schemas.microsoft.com/office/drawing/2014/main" id="{2099DE8E-9350-48C8-A5C4-6F329AC5A13F}"/>
                  </a:ext>
                </a:extLst>
              </p:cNvPr>
              <p:cNvSpPr>
                <a:spLocks/>
              </p:cNvSpPr>
              <p:nvPr/>
            </p:nvSpPr>
            <p:spPr bwMode="auto">
              <a:xfrm>
                <a:off x="4705674" y="1432050"/>
                <a:ext cx="88899" cy="39689"/>
              </a:xfrm>
              <a:custGeom>
                <a:avLst/>
                <a:gdLst>
                  <a:gd name="T0" fmla="*/ 52 w 56"/>
                  <a:gd name="T1" fmla="*/ 2 h 25"/>
                  <a:gd name="T2" fmla="*/ 52 w 56"/>
                  <a:gd name="T3" fmla="*/ 0 h 25"/>
                  <a:gd name="T4" fmla="*/ 0 w 56"/>
                  <a:gd name="T5" fmla="*/ 20 h 25"/>
                  <a:gd name="T6" fmla="*/ 3 w 56"/>
                  <a:gd name="T7" fmla="*/ 25 h 25"/>
                  <a:gd name="T8" fmla="*/ 56 w 56"/>
                  <a:gd name="T9" fmla="*/ 2 h 25"/>
                  <a:gd name="T10" fmla="*/ 52 w 56"/>
                  <a:gd name="T11" fmla="*/ 2 h 25"/>
                  <a:gd name="T12" fmla="*/ 0 60000 65536"/>
                  <a:gd name="T13" fmla="*/ 0 60000 65536"/>
                  <a:gd name="T14" fmla="*/ 0 60000 65536"/>
                  <a:gd name="T15" fmla="*/ 0 60000 65536"/>
                  <a:gd name="T16" fmla="*/ 0 60000 65536"/>
                  <a:gd name="T17" fmla="*/ 0 60000 65536"/>
                  <a:gd name="T18" fmla="*/ 0 w 56"/>
                  <a:gd name="T19" fmla="*/ 0 h 25"/>
                  <a:gd name="T20" fmla="*/ 56 w 5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56" h="25">
                    <a:moveTo>
                      <a:pt x="52" y="2"/>
                    </a:moveTo>
                    <a:lnTo>
                      <a:pt x="52" y="0"/>
                    </a:lnTo>
                    <a:lnTo>
                      <a:pt x="0" y="20"/>
                    </a:lnTo>
                    <a:lnTo>
                      <a:pt x="3" y="25"/>
                    </a:lnTo>
                    <a:lnTo>
                      <a:pt x="56" y="2"/>
                    </a:lnTo>
                    <a:lnTo>
                      <a:pt x="52" y="2"/>
                    </a:lnTo>
                    <a:close/>
                  </a:path>
                </a:pathLst>
              </a:custGeom>
              <a:solidFill>
                <a:srgbClr val="000000"/>
              </a:solidFill>
              <a:ln w="9525">
                <a:noFill/>
                <a:round/>
                <a:headEnd/>
                <a:tailEnd/>
              </a:ln>
            </p:spPr>
            <p:txBody>
              <a:bodyPr/>
              <a:lstStyle/>
              <a:p>
                <a:endParaRPr lang="en-US" sz="1350" dirty="0"/>
              </a:p>
            </p:txBody>
          </p:sp>
          <p:sp>
            <p:nvSpPr>
              <p:cNvPr id="429" name="Freeform 1745">
                <a:extLst>
                  <a:ext uri="{FF2B5EF4-FFF2-40B4-BE49-F238E27FC236}">
                    <a16:creationId xmlns:a16="http://schemas.microsoft.com/office/drawing/2014/main" id="{33C6EF11-354B-4E34-8AAB-17F7FD4C7F1D}"/>
                  </a:ext>
                </a:extLst>
              </p:cNvPr>
              <p:cNvSpPr>
                <a:spLocks/>
              </p:cNvSpPr>
              <p:nvPr/>
            </p:nvSpPr>
            <p:spPr bwMode="auto">
              <a:xfrm>
                <a:off x="4621537" y="1432050"/>
                <a:ext cx="88899" cy="39689"/>
              </a:xfrm>
              <a:custGeom>
                <a:avLst/>
                <a:gdLst>
                  <a:gd name="T0" fmla="*/ 56 w 56"/>
                  <a:gd name="T1" fmla="*/ 0 h 25"/>
                  <a:gd name="T2" fmla="*/ 53 w 56"/>
                  <a:gd name="T3" fmla="*/ 0 h 25"/>
                  <a:gd name="T4" fmla="*/ 0 w 56"/>
                  <a:gd name="T5" fmla="*/ 20 h 25"/>
                  <a:gd name="T6" fmla="*/ 4 w 56"/>
                  <a:gd name="T7" fmla="*/ 25 h 25"/>
                  <a:gd name="T8" fmla="*/ 56 w 56"/>
                  <a:gd name="T9" fmla="*/ 5 h 25"/>
                  <a:gd name="T10" fmla="*/ 53 w 56"/>
                  <a:gd name="T11" fmla="*/ 5 h 25"/>
                  <a:gd name="T12" fmla="*/ 56 w 56"/>
                  <a:gd name="T13" fmla="*/ 0 h 25"/>
                  <a:gd name="T14" fmla="*/ 53 w 56"/>
                  <a:gd name="T15" fmla="*/ 0 h 25"/>
                  <a:gd name="T16" fmla="*/ 56 w 56"/>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25"/>
                  <a:gd name="T29" fmla="*/ 56 w 56"/>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25">
                    <a:moveTo>
                      <a:pt x="56" y="0"/>
                    </a:moveTo>
                    <a:lnTo>
                      <a:pt x="53" y="0"/>
                    </a:lnTo>
                    <a:lnTo>
                      <a:pt x="0" y="20"/>
                    </a:lnTo>
                    <a:lnTo>
                      <a:pt x="4" y="25"/>
                    </a:lnTo>
                    <a:lnTo>
                      <a:pt x="56" y="5"/>
                    </a:lnTo>
                    <a:lnTo>
                      <a:pt x="53" y="5"/>
                    </a:lnTo>
                    <a:lnTo>
                      <a:pt x="56" y="0"/>
                    </a:lnTo>
                    <a:lnTo>
                      <a:pt x="53" y="0"/>
                    </a:lnTo>
                    <a:lnTo>
                      <a:pt x="56" y="0"/>
                    </a:lnTo>
                    <a:close/>
                  </a:path>
                </a:pathLst>
              </a:custGeom>
              <a:solidFill>
                <a:srgbClr val="000000"/>
              </a:solidFill>
              <a:ln w="9525">
                <a:noFill/>
                <a:round/>
                <a:headEnd/>
                <a:tailEnd/>
              </a:ln>
            </p:spPr>
            <p:txBody>
              <a:bodyPr/>
              <a:lstStyle/>
              <a:p>
                <a:endParaRPr lang="en-US" sz="1350" dirty="0"/>
              </a:p>
            </p:txBody>
          </p:sp>
          <p:sp>
            <p:nvSpPr>
              <p:cNvPr id="430" name="Freeform 1746">
                <a:extLst>
                  <a:ext uri="{FF2B5EF4-FFF2-40B4-BE49-F238E27FC236}">
                    <a16:creationId xmlns:a16="http://schemas.microsoft.com/office/drawing/2014/main" id="{6D09D7F9-57F9-4B40-899B-0DFD692CAADB}"/>
                  </a:ext>
                </a:extLst>
              </p:cNvPr>
              <p:cNvSpPr>
                <a:spLocks/>
              </p:cNvSpPr>
              <p:nvPr/>
            </p:nvSpPr>
            <p:spPr bwMode="auto">
              <a:xfrm>
                <a:off x="4705674" y="1432050"/>
                <a:ext cx="88899" cy="39689"/>
              </a:xfrm>
              <a:custGeom>
                <a:avLst/>
                <a:gdLst>
                  <a:gd name="T0" fmla="*/ 52 w 56"/>
                  <a:gd name="T1" fmla="*/ 23 h 25"/>
                  <a:gd name="T2" fmla="*/ 56 w 56"/>
                  <a:gd name="T3" fmla="*/ 20 h 25"/>
                  <a:gd name="T4" fmla="*/ 3 w 56"/>
                  <a:gd name="T5" fmla="*/ 0 h 25"/>
                  <a:gd name="T6" fmla="*/ 0 w 56"/>
                  <a:gd name="T7" fmla="*/ 5 h 25"/>
                  <a:gd name="T8" fmla="*/ 52 w 56"/>
                  <a:gd name="T9" fmla="*/ 25 h 25"/>
                  <a:gd name="T10" fmla="*/ 52 w 56"/>
                  <a:gd name="T11" fmla="*/ 23 h 25"/>
                  <a:gd name="T12" fmla="*/ 0 60000 65536"/>
                  <a:gd name="T13" fmla="*/ 0 60000 65536"/>
                  <a:gd name="T14" fmla="*/ 0 60000 65536"/>
                  <a:gd name="T15" fmla="*/ 0 60000 65536"/>
                  <a:gd name="T16" fmla="*/ 0 60000 65536"/>
                  <a:gd name="T17" fmla="*/ 0 60000 65536"/>
                  <a:gd name="T18" fmla="*/ 0 w 56"/>
                  <a:gd name="T19" fmla="*/ 0 h 25"/>
                  <a:gd name="T20" fmla="*/ 56 w 5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56" h="25">
                    <a:moveTo>
                      <a:pt x="52" y="23"/>
                    </a:moveTo>
                    <a:lnTo>
                      <a:pt x="56" y="20"/>
                    </a:lnTo>
                    <a:lnTo>
                      <a:pt x="3" y="0"/>
                    </a:lnTo>
                    <a:lnTo>
                      <a:pt x="0" y="5"/>
                    </a:lnTo>
                    <a:lnTo>
                      <a:pt x="52" y="25"/>
                    </a:lnTo>
                    <a:lnTo>
                      <a:pt x="52" y="23"/>
                    </a:lnTo>
                    <a:close/>
                  </a:path>
                </a:pathLst>
              </a:custGeom>
              <a:solidFill>
                <a:srgbClr val="000000"/>
              </a:solidFill>
              <a:ln w="9525">
                <a:noFill/>
                <a:round/>
                <a:headEnd/>
                <a:tailEnd/>
              </a:ln>
            </p:spPr>
            <p:txBody>
              <a:bodyPr/>
              <a:lstStyle/>
              <a:p>
                <a:endParaRPr lang="en-US" sz="1350" dirty="0"/>
              </a:p>
            </p:txBody>
          </p:sp>
          <p:sp>
            <p:nvSpPr>
              <p:cNvPr id="431" name="Freeform 1747">
                <a:extLst>
                  <a:ext uri="{FF2B5EF4-FFF2-40B4-BE49-F238E27FC236}">
                    <a16:creationId xmlns:a16="http://schemas.microsoft.com/office/drawing/2014/main" id="{DC34495E-F041-4CCA-BA6A-A012AB3B5B52}"/>
                  </a:ext>
                </a:extLst>
              </p:cNvPr>
              <p:cNvSpPr>
                <a:spLocks/>
              </p:cNvSpPr>
              <p:nvPr/>
            </p:nvSpPr>
            <p:spPr bwMode="auto">
              <a:xfrm>
                <a:off x="4642174" y="1351084"/>
                <a:ext cx="119063" cy="41276"/>
              </a:xfrm>
              <a:custGeom>
                <a:avLst/>
                <a:gdLst>
                  <a:gd name="T0" fmla="*/ 17 w 75"/>
                  <a:gd name="T1" fmla="*/ 0 h 26"/>
                  <a:gd name="T2" fmla="*/ 13 w 75"/>
                  <a:gd name="T3" fmla="*/ 5 h 26"/>
                  <a:gd name="T4" fmla="*/ 70 w 75"/>
                  <a:gd name="T5" fmla="*/ 26 h 26"/>
                  <a:gd name="T6" fmla="*/ 75 w 75"/>
                  <a:gd name="T7" fmla="*/ 22 h 26"/>
                  <a:gd name="T8" fmla="*/ 17 w 75"/>
                  <a:gd name="T9" fmla="*/ 2 h 26"/>
                  <a:gd name="T10" fmla="*/ 17 w 75"/>
                  <a:gd name="T11" fmla="*/ 5 h 26"/>
                  <a:gd name="T12" fmla="*/ 17 w 75"/>
                  <a:gd name="T13" fmla="*/ 0 h 26"/>
                  <a:gd name="T14" fmla="*/ 0 w 75"/>
                  <a:gd name="T15" fmla="*/ 0 h 26"/>
                  <a:gd name="T16" fmla="*/ 13 w 75"/>
                  <a:gd name="T17" fmla="*/ 5 h 26"/>
                  <a:gd name="T18" fmla="*/ 17 w 75"/>
                  <a:gd name="T19" fmla="*/ 0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26"/>
                  <a:gd name="T32" fmla="*/ 75 w 75"/>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26">
                    <a:moveTo>
                      <a:pt x="17" y="0"/>
                    </a:moveTo>
                    <a:lnTo>
                      <a:pt x="13" y="5"/>
                    </a:lnTo>
                    <a:lnTo>
                      <a:pt x="70" y="26"/>
                    </a:lnTo>
                    <a:lnTo>
                      <a:pt x="75" y="22"/>
                    </a:lnTo>
                    <a:lnTo>
                      <a:pt x="17" y="2"/>
                    </a:lnTo>
                    <a:lnTo>
                      <a:pt x="17" y="5"/>
                    </a:lnTo>
                    <a:lnTo>
                      <a:pt x="17" y="0"/>
                    </a:lnTo>
                    <a:lnTo>
                      <a:pt x="0" y="0"/>
                    </a:lnTo>
                    <a:lnTo>
                      <a:pt x="13" y="5"/>
                    </a:lnTo>
                    <a:lnTo>
                      <a:pt x="17" y="0"/>
                    </a:lnTo>
                    <a:close/>
                  </a:path>
                </a:pathLst>
              </a:custGeom>
              <a:solidFill>
                <a:srgbClr val="000000"/>
              </a:solidFill>
              <a:ln w="9525">
                <a:noFill/>
                <a:round/>
                <a:headEnd/>
                <a:tailEnd/>
              </a:ln>
            </p:spPr>
            <p:txBody>
              <a:bodyPr/>
              <a:lstStyle/>
              <a:p>
                <a:endParaRPr lang="en-US" sz="1350" dirty="0"/>
              </a:p>
            </p:txBody>
          </p:sp>
          <p:sp>
            <p:nvSpPr>
              <p:cNvPr id="432" name="Freeform 1748">
                <a:extLst>
                  <a:ext uri="{FF2B5EF4-FFF2-40B4-BE49-F238E27FC236}">
                    <a16:creationId xmlns:a16="http://schemas.microsoft.com/office/drawing/2014/main" id="{5A397501-E050-4AA6-A911-CDCAD34A7AE0}"/>
                  </a:ext>
                </a:extLst>
              </p:cNvPr>
              <p:cNvSpPr>
                <a:spLocks/>
              </p:cNvSpPr>
              <p:nvPr/>
            </p:nvSpPr>
            <p:spPr bwMode="auto">
              <a:xfrm>
                <a:off x="4669162" y="1351084"/>
                <a:ext cx="96838" cy="7938"/>
              </a:xfrm>
              <a:custGeom>
                <a:avLst/>
                <a:gdLst>
                  <a:gd name="T0" fmla="*/ 49 w 61"/>
                  <a:gd name="T1" fmla="*/ 5 h 5"/>
                  <a:gd name="T2" fmla="*/ 49 w 61"/>
                  <a:gd name="T3" fmla="*/ 0 h 5"/>
                  <a:gd name="T4" fmla="*/ 0 w 61"/>
                  <a:gd name="T5" fmla="*/ 0 h 5"/>
                  <a:gd name="T6" fmla="*/ 0 w 61"/>
                  <a:gd name="T7" fmla="*/ 5 h 5"/>
                  <a:gd name="T8" fmla="*/ 49 w 61"/>
                  <a:gd name="T9" fmla="*/ 5 h 5"/>
                  <a:gd name="T10" fmla="*/ 44 w 61"/>
                  <a:gd name="T11" fmla="*/ 2 h 5"/>
                  <a:gd name="T12" fmla="*/ 49 w 61"/>
                  <a:gd name="T13" fmla="*/ 5 h 5"/>
                  <a:gd name="T14" fmla="*/ 61 w 61"/>
                  <a:gd name="T15" fmla="*/ 0 h 5"/>
                  <a:gd name="T16" fmla="*/ 49 w 61"/>
                  <a:gd name="T17" fmla="*/ 0 h 5"/>
                  <a:gd name="T18" fmla="*/ 49 w 61"/>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
                  <a:gd name="T32" fmla="*/ 61 w 61"/>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
                    <a:moveTo>
                      <a:pt x="49" y="5"/>
                    </a:moveTo>
                    <a:lnTo>
                      <a:pt x="49" y="0"/>
                    </a:lnTo>
                    <a:lnTo>
                      <a:pt x="0" y="0"/>
                    </a:lnTo>
                    <a:lnTo>
                      <a:pt x="0" y="5"/>
                    </a:lnTo>
                    <a:lnTo>
                      <a:pt x="49" y="5"/>
                    </a:lnTo>
                    <a:lnTo>
                      <a:pt x="44" y="2"/>
                    </a:lnTo>
                    <a:lnTo>
                      <a:pt x="49" y="5"/>
                    </a:lnTo>
                    <a:lnTo>
                      <a:pt x="61" y="0"/>
                    </a:lnTo>
                    <a:lnTo>
                      <a:pt x="49" y="0"/>
                    </a:lnTo>
                    <a:lnTo>
                      <a:pt x="49" y="5"/>
                    </a:lnTo>
                    <a:close/>
                  </a:path>
                </a:pathLst>
              </a:custGeom>
              <a:solidFill>
                <a:srgbClr val="000000"/>
              </a:solidFill>
              <a:ln w="9525">
                <a:noFill/>
                <a:round/>
                <a:headEnd/>
                <a:tailEnd/>
              </a:ln>
            </p:spPr>
            <p:txBody>
              <a:bodyPr/>
              <a:lstStyle/>
              <a:p>
                <a:endParaRPr lang="en-US" sz="1350" dirty="0"/>
              </a:p>
            </p:txBody>
          </p:sp>
          <p:sp>
            <p:nvSpPr>
              <p:cNvPr id="433" name="Freeform 1749">
                <a:extLst>
                  <a:ext uri="{FF2B5EF4-FFF2-40B4-BE49-F238E27FC236}">
                    <a16:creationId xmlns:a16="http://schemas.microsoft.com/office/drawing/2014/main" id="{ABBBDD4B-B0D6-466E-ADBE-790E80498C9B}"/>
                  </a:ext>
                </a:extLst>
              </p:cNvPr>
              <p:cNvSpPr>
                <a:spLocks/>
              </p:cNvSpPr>
              <p:nvPr/>
            </p:nvSpPr>
            <p:spPr bwMode="auto">
              <a:xfrm>
                <a:off x="4654874" y="1354259"/>
                <a:ext cx="92075" cy="38101"/>
              </a:xfrm>
              <a:custGeom>
                <a:avLst/>
                <a:gdLst>
                  <a:gd name="T0" fmla="*/ 0 w 58"/>
                  <a:gd name="T1" fmla="*/ 24 h 24"/>
                  <a:gd name="T2" fmla="*/ 5 w 58"/>
                  <a:gd name="T3" fmla="*/ 24 h 24"/>
                  <a:gd name="T4" fmla="*/ 58 w 58"/>
                  <a:gd name="T5" fmla="*/ 3 h 24"/>
                  <a:gd name="T6" fmla="*/ 53 w 58"/>
                  <a:gd name="T7" fmla="*/ 0 h 24"/>
                  <a:gd name="T8" fmla="*/ 0 w 58"/>
                  <a:gd name="T9" fmla="*/ 20 h 24"/>
                  <a:gd name="T10" fmla="*/ 0 w 58"/>
                  <a:gd name="T11" fmla="*/ 24 h 24"/>
                  <a:gd name="T12" fmla="*/ 0 60000 65536"/>
                  <a:gd name="T13" fmla="*/ 0 60000 65536"/>
                  <a:gd name="T14" fmla="*/ 0 60000 65536"/>
                  <a:gd name="T15" fmla="*/ 0 60000 65536"/>
                  <a:gd name="T16" fmla="*/ 0 60000 65536"/>
                  <a:gd name="T17" fmla="*/ 0 60000 65536"/>
                  <a:gd name="T18" fmla="*/ 0 w 58"/>
                  <a:gd name="T19" fmla="*/ 0 h 24"/>
                  <a:gd name="T20" fmla="*/ 58 w 58"/>
                  <a:gd name="T21" fmla="*/ 24 h 24"/>
                </a:gdLst>
                <a:ahLst/>
                <a:cxnLst>
                  <a:cxn ang="T12">
                    <a:pos x="T0" y="T1"/>
                  </a:cxn>
                  <a:cxn ang="T13">
                    <a:pos x="T2" y="T3"/>
                  </a:cxn>
                  <a:cxn ang="T14">
                    <a:pos x="T4" y="T5"/>
                  </a:cxn>
                  <a:cxn ang="T15">
                    <a:pos x="T6" y="T7"/>
                  </a:cxn>
                  <a:cxn ang="T16">
                    <a:pos x="T8" y="T9"/>
                  </a:cxn>
                  <a:cxn ang="T17">
                    <a:pos x="T10" y="T11"/>
                  </a:cxn>
                </a:cxnLst>
                <a:rect l="T18" t="T19" r="T20" b="T21"/>
                <a:pathLst>
                  <a:path w="58" h="24">
                    <a:moveTo>
                      <a:pt x="0" y="24"/>
                    </a:moveTo>
                    <a:lnTo>
                      <a:pt x="5" y="24"/>
                    </a:lnTo>
                    <a:lnTo>
                      <a:pt x="58" y="3"/>
                    </a:lnTo>
                    <a:lnTo>
                      <a:pt x="53" y="0"/>
                    </a:lnTo>
                    <a:lnTo>
                      <a:pt x="0" y="20"/>
                    </a:lnTo>
                    <a:lnTo>
                      <a:pt x="0" y="24"/>
                    </a:lnTo>
                    <a:close/>
                  </a:path>
                </a:pathLst>
              </a:custGeom>
              <a:solidFill>
                <a:srgbClr val="000000"/>
              </a:solidFill>
              <a:ln w="9525">
                <a:noFill/>
                <a:round/>
                <a:headEnd/>
                <a:tailEnd/>
              </a:ln>
            </p:spPr>
            <p:txBody>
              <a:bodyPr/>
              <a:lstStyle/>
              <a:p>
                <a:endParaRPr lang="en-US" sz="1350" dirty="0"/>
              </a:p>
            </p:txBody>
          </p:sp>
          <p:sp>
            <p:nvSpPr>
              <p:cNvPr id="434" name="Freeform 1750">
                <a:extLst>
                  <a:ext uri="{FF2B5EF4-FFF2-40B4-BE49-F238E27FC236}">
                    <a16:creationId xmlns:a16="http://schemas.microsoft.com/office/drawing/2014/main" id="{F49BD79F-74DB-411E-A697-D6E7E0D5E1AB}"/>
                  </a:ext>
                </a:extLst>
              </p:cNvPr>
              <p:cNvSpPr>
                <a:spLocks/>
              </p:cNvSpPr>
              <p:nvPr/>
            </p:nvSpPr>
            <p:spPr bwMode="auto">
              <a:xfrm>
                <a:off x="4650112" y="1320921"/>
                <a:ext cx="96838" cy="38101"/>
              </a:xfrm>
              <a:custGeom>
                <a:avLst/>
                <a:gdLst>
                  <a:gd name="T0" fmla="*/ 17 w 61"/>
                  <a:gd name="T1" fmla="*/ 0 h 24"/>
                  <a:gd name="T2" fmla="*/ 12 w 61"/>
                  <a:gd name="T3" fmla="*/ 5 h 24"/>
                  <a:gd name="T4" fmla="*/ 56 w 61"/>
                  <a:gd name="T5" fmla="*/ 24 h 24"/>
                  <a:gd name="T6" fmla="*/ 61 w 61"/>
                  <a:gd name="T7" fmla="*/ 21 h 24"/>
                  <a:gd name="T8" fmla="*/ 17 w 61"/>
                  <a:gd name="T9" fmla="*/ 0 h 24"/>
                  <a:gd name="T10" fmla="*/ 17 w 61"/>
                  <a:gd name="T11" fmla="*/ 5 h 24"/>
                  <a:gd name="T12" fmla="*/ 17 w 61"/>
                  <a:gd name="T13" fmla="*/ 0 h 24"/>
                  <a:gd name="T14" fmla="*/ 0 w 61"/>
                  <a:gd name="T15" fmla="*/ 0 h 24"/>
                  <a:gd name="T16" fmla="*/ 12 w 61"/>
                  <a:gd name="T17" fmla="*/ 5 h 24"/>
                  <a:gd name="T18" fmla="*/ 17 w 61"/>
                  <a:gd name="T19" fmla="*/ 0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24"/>
                  <a:gd name="T32" fmla="*/ 61 w 61"/>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24">
                    <a:moveTo>
                      <a:pt x="17" y="0"/>
                    </a:moveTo>
                    <a:lnTo>
                      <a:pt x="12" y="5"/>
                    </a:lnTo>
                    <a:lnTo>
                      <a:pt x="56" y="24"/>
                    </a:lnTo>
                    <a:lnTo>
                      <a:pt x="61" y="21"/>
                    </a:lnTo>
                    <a:lnTo>
                      <a:pt x="17" y="0"/>
                    </a:lnTo>
                    <a:lnTo>
                      <a:pt x="17" y="5"/>
                    </a:lnTo>
                    <a:lnTo>
                      <a:pt x="17" y="0"/>
                    </a:lnTo>
                    <a:lnTo>
                      <a:pt x="0" y="0"/>
                    </a:lnTo>
                    <a:lnTo>
                      <a:pt x="12" y="5"/>
                    </a:lnTo>
                    <a:lnTo>
                      <a:pt x="17" y="0"/>
                    </a:lnTo>
                    <a:close/>
                  </a:path>
                </a:pathLst>
              </a:custGeom>
              <a:solidFill>
                <a:srgbClr val="000000"/>
              </a:solidFill>
              <a:ln w="9525">
                <a:noFill/>
                <a:round/>
                <a:headEnd/>
                <a:tailEnd/>
              </a:ln>
            </p:spPr>
            <p:txBody>
              <a:bodyPr/>
              <a:lstStyle/>
              <a:p>
                <a:endParaRPr lang="en-US" sz="1350" dirty="0"/>
              </a:p>
            </p:txBody>
          </p:sp>
          <p:sp>
            <p:nvSpPr>
              <p:cNvPr id="435" name="Freeform 1751">
                <a:extLst>
                  <a:ext uri="{FF2B5EF4-FFF2-40B4-BE49-F238E27FC236}">
                    <a16:creationId xmlns:a16="http://schemas.microsoft.com/office/drawing/2014/main" id="{067B3305-D5DA-49E0-8B15-11C83E5AA7F5}"/>
                  </a:ext>
                </a:extLst>
              </p:cNvPr>
              <p:cNvSpPr>
                <a:spLocks/>
              </p:cNvSpPr>
              <p:nvPr/>
            </p:nvSpPr>
            <p:spPr bwMode="auto">
              <a:xfrm>
                <a:off x="4677099" y="1320921"/>
                <a:ext cx="84138" cy="7938"/>
              </a:xfrm>
              <a:custGeom>
                <a:avLst/>
                <a:gdLst>
                  <a:gd name="T0" fmla="*/ 39 w 53"/>
                  <a:gd name="T1" fmla="*/ 5 h 5"/>
                  <a:gd name="T2" fmla="*/ 39 w 53"/>
                  <a:gd name="T3" fmla="*/ 0 h 5"/>
                  <a:gd name="T4" fmla="*/ 0 w 53"/>
                  <a:gd name="T5" fmla="*/ 0 h 5"/>
                  <a:gd name="T6" fmla="*/ 0 w 53"/>
                  <a:gd name="T7" fmla="*/ 5 h 5"/>
                  <a:gd name="T8" fmla="*/ 39 w 53"/>
                  <a:gd name="T9" fmla="*/ 5 h 5"/>
                  <a:gd name="T10" fmla="*/ 36 w 53"/>
                  <a:gd name="T11" fmla="*/ 0 h 5"/>
                  <a:gd name="T12" fmla="*/ 39 w 53"/>
                  <a:gd name="T13" fmla="*/ 5 h 5"/>
                  <a:gd name="T14" fmla="*/ 53 w 53"/>
                  <a:gd name="T15" fmla="*/ 0 h 5"/>
                  <a:gd name="T16" fmla="*/ 39 w 53"/>
                  <a:gd name="T17" fmla="*/ 0 h 5"/>
                  <a:gd name="T18" fmla="*/ 39 w 53"/>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
                  <a:gd name="T32" fmla="*/ 53 w 5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
                    <a:moveTo>
                      <a:pt x="39" y="5"/>
                    </a:moveTo>
                    <a:lnTo>
                      <a:pt x="39" y="0"/>
                    </a:lnTo>
                    <a:lnTo>
                      <a:pt x="0" y="0"/>
                    </a:lnTo>
                    <a:lnTo>
                      <a:pt x="0" y="5"/>
                    </a:lnTo>
                    <a:lnTo>
                      <a:pt x="39" y="5"/>
                    </a:lnTo>
                    <a:lnTo>
                      <a:pt x="36" y="0"/>
                    </a:lnTo>
                    <a:lnTo>
                      <a:pt x="39" y="5"/>
                    </a:lnTo>
                    <a:lnTo>
                      <a:pt x="53" y="0"/>
                    </a:lnTo>
                    <a:lnTo>
                      <a:pt x="39" y="0"/>
                    </a:lnTo>
                    <a:lnTo>
                      <a:pt x="39" y="5"/>
                    </a:lnTo>
                    <a:close/>
                  </a:path>
                </a:pathLst>
              </a:custGeom>
              <a:solidFill>
                <a:srgbClr val="000000"/>
              </a:solidFill>
              <a:ln w="9525">
                <a:noFill/>
                <a:round/>
                <a:headEnd/>
                <a:tailEnd/>
              </a:ln>
            </p:spPr>
            <p:txBody>
              <a:bodyPr/>
              <a:lstStyle/>
              <a:p>
                <a:endParaRPr lang="en-US" sz="1350" dirty="0"/>
              </a:p>
            </p:txBody>
          </p:sp>
          <p:sp>
            <p:nvSpPr>
              <p:cNvPr id="436" name="Freeform 1752">
                <a:extLst>
                  <a:ext uri="{FF2B5EF4-FFF2-40B4-BE49-F238E27FC236}">
                    <a16:creationId xmlns:a16="http://schemas.microsoft.com/office/drawing/2014/main" id="{C1FE8D6F-FC0E-4C0D-BDF5-B83F9CFFEEDF}"/>
                  </a:ext>
                </a:extLst>
              </p:cNvPr>
              <p:cNvSpPr>
                <a:spLocks/>
              </p:cNvSpPr>
              <p:nvPr/>
            </p:nvSpPr>
            <p:spPr bwMode="auto">
              <a:xfrm>
                <a:off x="4662812" y="1320921"/>
                <a:ext cx="76200" cy="38101"/>
              </a:xfrm>
              <a:custGeom>
                <a:avLst/>
                <a:gdLst>
                  <a:gd name="T0" fmla="*/ 4 w 48"/>
                  <a:gd name="T1" fmla="*/ 21 h 24"/>
                  <a:gd name="T2" fmla="*/ 4 w 48"/>
                  <a:gd name="T3" fmla="*/ 24 h 24"/>
                  <a:gd name="T4" fmla="*/ 48 w 48"/>
                  <a:gd name="T5" fmla="*/ 5 h 24"/>
                  <a:gd name="T6" fmla="*/ 45 w 48"/>
                  <a:gd name="T7" fmla="*/ 0 h 24"/>
                  <a:gd name="T8" fmla="*/ 0 w 48"/>
                  <a:gd name="T9" fmla="*/ 21 h 24"/>
                  <a:gd name="T10" fmla="*/ 4 w 48"/>
                  <a:gd name="T11" fmla="*/ 21 h 24"/>
                  <a:gd name="T12" fmla="*/ 0 60000 65536"/>
                  <a:gd name="T13" fmla="*/ 0 60000 65536"/>
                  <a:gd name="T14" fmla="*/ 0 60000 65536"/>
                  <a:gd name="T15" fmla="*/ 0 60000 65536"/>
                  <a:gd name="T16" fmla="*/ 0 60000 65536"/>
                  <a:gd name="T17" fmla="*/ 0 60000 65536"/>
                  <a:gd name="T18" fmla="*/ 0 w 48"/>
                  <a:gd name="T19" fmla="*/ 0 h 24"/>
                  <a:gd name="T20" fmla="*/ 48 w 48"/>
                  <a:gd name="T21" fmla="*/ 24 h 24"/>
                </a:gdLst>
                <a:ahLst/>
                <a:cxnLst>
                  <a:cxn ang="T12">
                    <a:pos x="T0" y="T1"/>
                  </a:cxn>
                  <a:cxn ang="T13">
                    <a:pos x="T2" y="T3"/>
                  </a:cxn>
                  <a:cxn ang="T14">
                    <a:pos x="T4" y="T5"/>
                  </a:cxn>
                  <a:cxn ang="T15">
                    <a:pos x="T6" y="T7"/>
                  </a:cxn>
                  <a:cxn ang="T16">
                    <a:pos x="T8" y="T9"/>
                  </a:cxn>
                  <a:cxn ang="T17">
                    <a:pos x="T10" y="T11"/>
                  </a:cxn>
                </a:cxnLst>
                <a:rect l="T18" t="T19" r="T20" b="T21"/>
                <a:pathLst>
                  <a:path w="48" h="24">
                    <a:moveTo>
                      <a:pt x="4" y="21"/>
                    </a:moveTo>
                    <a:lnTo>
                      <a:pt x="4" y="24"/>
                    </a:lnTo>
                    <a:lnTo>
                      <a:pt x="48" y="5"/>
                    </a:lnTo>
                    <a:lnTo>
                      <a:pt x="45" y="0"/>
                    </a:lnTo>
                    <a:lnTo>
                      <a:pt x="0" y="21"/>
                    </a:lnTo>
                    <a:lnTo>
                      <a:pt x="4" y="21"/>
                    </a:lnTo>
                    <a:close/>
                  </a:path>
                </a:pathLst>
              </a:custGeom>
              <a:solidFill>
                <a:srgbClr val="000000"/>
              </a:solidFill>
              <a:ln w="9525">
                <a:noFill/>
                <a:round/>
                <a:headEnd/>
                <a:tailEnd/>
              </a:ln>
            </p:spPr>
            <p:txBody>
              <a:bodyPr/>
              <a:lstStyle/>
              <a:p>
                <a:endParaRPr lang="en-US" sz="1350" dirty="0"/>
              </a:p>
            </p:txBody>
          </p:sp>
          <p:sp>
            <p:nvSpPr>
              <p:cNvPr id="437" name="Rectangle 1753">
                <a:extLst>
                  <a:ext uri="{FF2B5EF4-FFF2-40B4-BE49-F238E27FC236}">
                    <a16:creationId xmlns:a16="http://schemas.microsoft.com/office/drawing/2014/main" id="{501D02CD-9F06-4D63-A3F4-2F64A40E45E3}"/>
                  </a:ext>
                </a:extLst>
              </p:cNvPr>
              <p:cNvSpPr>
                <a:spLocks noChangeArrowheads="1"/>
              </p:cNvSpPr>
              <p:nvPr/>
            </p:nvSpPr>
            <p:spPr bwMode="auto">
              <a:xfrm>
                <a:off x="4672337" y="1298695"/>
                <a:ext cx="74613" cy="793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38" name="Freeform 1754">
                <a:extLst>
                  <a:ext uri="{FF2B5EF4-FFF2-40B4-BE49-F238E27FC236}">
                    <a16:creationId xmlns:a16="http://schemas.microsoft.com/office/drawing/2014/main" id="{25BDBA73-623B-416B-8879-CE1B86EE534B}"/>
                  </a:ext>
                </a:extLst>
              </p:cNvPr>
              <p:cNvSpPr>
                <a:spLocks/>
              </p:cNvSpPr>
              <p:nvPr/>
            </p:nvSpPr>
            <p:spPr bwMode="auto">
              <a:xfrm>
                <a:off x="4739012" y="1292345"/>
                <a:ext cx="14288" cy="12700"/>
              </a:xfrm>
              <a:custGeom>
                <a:avLst/>
                <a:gdLst>
                  <a:gd name="T0" fmla="*/ 5 w 9"/>
                  <a:gd name="T1" fmla="*/ 6 h 8"/>
                  <a:gd name="T2" fmla="*/ 0 w 9"/>
                  <a:gd name="T3" fmla="*/ 3 h 8"/>
                  <a:gd name="T4" fmla="*/ 0 w 9"/>
                  <a:gd name="T5" fmla="*/ 8 h 8"/>
                  <a:gd name="T6" fmla="*/ 9 w 9"/>
                  <a:gd name="T7" fmla="*/ 8 h 8"/>
                  <a:gd name="T8" fmla="*/ 9 w 9"/>
                  <a:gd name="T9" fmla="*/ 3 h 8"/>
                  <a:gd name="T10" fmla="*/ 5 w 9"/>
                  <a:gd name="T11" fmla="*/ 0 h 8"/>
                  <a:gd name="T12" fmla="*/ 9 w 9"/>
                  <a:gd name="T13" fmla="*/ 3 h 8"/>
                  <a:gd name="T14" fmla="*/ 9 w 9"/>
                  <a:gd name="T15" fmla="*/ 0 h 8"/>
                  <a:gd name="T16" fmla="*/ 5 w 9"/>
                  <a:gd name="T17" fmla="*/ 0 h 8"/>
                  <a:gd name="T18" fmla="*/ 5 w 9"/>
                  <a:gd name="T19" fmla="*/ 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8"/>
                  <a:gd name="T32" fmla="*/ 9 w 9"/>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8">
                    <a:moveTo>
                      <a:pt x="5" y="6"/>
                    </a:moveTo>
                    <a:lnTo>
                      <a:pt x="0" y="3"/>
                    </a:lnTo>
                    <a:lnTo>
                      <a:pt x="0" y="8"/>
                    </a:lnTo>
                    <a:lnTo>
                      <a:pt x="9" y="8"/>
                    </a:lnTo>
                    <a:lnTo>
                      <a:pt x="9" y="3"/>
                    </a:lnTo>
                    <a:lnTo>
                      <a:pt x="5" y="0"/>
                    </a:lnTo>
                    <a:lnTo>
                      <a:pt x="9" y="3"/>
                    </a:lnTo>
                    <a:lnTo>
                      <a:pt x="9" y="0"/>
                    </a:lnTo>
                    <a:lnTo>
                      <a:pt x="5" y="0"/>
                    </a:lnTo>
                    <a:lnTo>
                      <a:pt x="5" y="6"/>
                    </a:lnTo>
                    <a:close/>
                  </a:path>
                </a:pathLst>
              </a:custGeom>
              <a:solidFill>
                <a:srgbClr val="000000"/>
              </a:solidFill>
              <a:ln w="9525">
                <a:noFill/>
                <a:round/>
                <a:headEnd/>
                <a:tailEnd/>
              </a:ln>
            </p:spPr>
            <p:txBody>
              <a:bodyPr/>
              <a:lstStyle/>
              <a:p>
                <a:endParaRPr lang="en-US" sz="1350" dirty="0"/>
              </a:p>
            </p:txBody>
          </p:sp>
          <p:sp>
            <p:nvSpPr>
              <p:cNvPr id="439" name="Freeform 1755">
                <a:extLst>
                  <a:ext uri="{FF2B5EF4-FFF2-40B4-BE49-F238E27FC236}">
                    <a16:creationId xmlns:a16="http://schemas.microsoft.com/office/drawing/2014/main" id="{18EBC0E5-B246-42C5-AD98-9D7F6F7ED642}"/>
                  </a:ext>
                </a:extLst>
              </p:cNvPr>
              <p:cNvSpPr>
                <a:spLocks/>
              </p:cNvSpPr>
              <p:nvPr/>
            </p:nvSpPr>
            <p:spPr bwMode="auto">
              <a:xfrm>
                <a:off x="4662812" y="1292345"/>
                <a:ext cx="84138" cy="9525"/>
              </a:xfrm>
              <a:custGeom>
                <a:avLst/>
                <a:gdLst>
                  <a:gd name="T0" fmla="*/ 9 w 53"/>
                  <a:gd name="T1" fmla="*/ 3 h 6"/>
                  <a:gd name="T2" fmla="*/ 4 w 53"/>
                  <a:gd name="T3" fmla="*/ 6 h 6"/>
                  <a:gd name="T4" fmla="*/ 53 w 53"/>
                  <a:gd name="T5" fmla="*/ 6 h 6"/>
                  <a:gd name="T6" fmla="*/ 53 w 53"/>
                  <a:gd name="T7" fmla="*/ 0 h 6"/>
                  <a:gd name="T8" fmla="*/ 4 w 53"/>
                  <a:gd name="T9" fmla="*/ 0 h 6"/>
                  <a:gd name="T10" fmla="*/ 0 w 53"/>
                  <a:gd name="T11" fmla="*/ 3 h 6"/>
                  <a:gd name="T12" fmla="*/ 4 w 53"/>
                  <a:gd name="T13" fmla="*/ 0 h 6"/>
                  <a:gd name="T14" fmla="*/ 0 w 53"/>
                  <a:gd name="T15" fmla="*/ 0 h 6"/>
                  <a:gd name="T16" fmla="*/ 0 w 53"/>
                  <a:gd name="T17" fmla="*/ 3 h 6"/>
                  <a:gd name="T18" fmla="*/ 9 w 53"/>
                  <a:gd name="T19" fmla="*/ 3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6"/>
                  <a:gd name="T32" fmla="*/ 53 w 53"/>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6">
                    <a:moveTo>
                      <a:pt x="9" y="3"/>
                    </a:moveTo>
                    <a:lnTo>
                      <a:pt x="4" y="6"/>
                    </a:lnTo>
                    <a:lnTo>
                      <a:pt x="53" y="6"/>
                    </a:lnTo>
                    <a:lnTo>
                      <a:pt x="53" y="0"/>
                    </a:lnTo>
                    <a:lnTo>
                      <a:pt x="4" y="0"/>
                    </a:lnTo>
                    <a:lnTo>
                      <a:pt x="0" y="3"/>
                    </a:lnTo>
                    <a:lnTo>
                      <a:pt x="4" y="0"/>
                    </a:lnTo>
                    <a:lnTo>
                      <a:pt x="0" y="0"/>
                    </a:lnTo>
                    <a:lnTo>
                      <a:pt x="0" y="3"/>
                    </a:lnTo>
                    <a:lnTo>
                      <a:pt x="9" y="3"/>
                    </a:lnTo>
                    <a:close/>
                  </a:path>
                </a:pathLst>
              </a:custGeom>
              <a:solidFill>
                <a:srgbClr val="000000"/>
              </a:solidFill>
              <a:ln w="9525">
                <a:noFill/>
                <a:round/>
                <a:headEnd/>
                <a:tailEnd/>
              </a:ln>
            </p:spPr>
            <p:txBody>
              <a:bodyPr/>
              <a:lstStyle/>
              <a:p>
                <a:endParaRPr lang="en-US" sz="1350" dirty="0"/>
              </a:p>
            </p:txBody>
          </p:sp>
          <p:sp>
            <p:nvSpPr>
              <p:cNvPr id="440" name="Freeform 1756">
                <a:extLst>
                  <a:ext uri="{FF2B5EF4-FFF2-40B4-BE49-F238E27FC236}">
                    <a16:creationId xmlns:a16="http://schemas.microsoft.com/office/drawing/2014/main" id="{F1B2DEB3-71BB-4DDA-88FA-DE08903EB98C}"/>
                  </a:ext>
                </a:extLst>
              </p:cNvPr>
              <p:cNvSpPr>
                <a:spLocks/>
              </p:cNvSpPr>
              <p:nvPr/>
            </p:nvSpPr>
            <p:spPr bwMode="auto">
              <a:xfrm>
                <a:off x="4662812" y="1297107"/>
                <a:ext cx="14288" cy="12700"/>
              </a:xfrm>
              <a:custGeom>
                <a:avLst/>
                <a:gdLst>
                  <a:gd name="T0" fmla="*/ 4 w 9"/>
                  <a:gd name="T1" fmla="*/ 3 h 8"/>
                  <a:gd name="T2" fmla="*/ 9 w 9"/>
                  <a:gd name="T3" fmla="*/ 5 h 8"/>
                  <a:gd name="T4" fmla="*/ 9 w 9"/>
                  <a:gd name="T5" fmla="*/ 0 h 8"/>
                  <a:gd name="T6" fmla="*/ 0 w 9"/>
                  <a:gd name="T7" fmla="*/ 0 h 8"/>
                  <a:gd name="T8" fmla="*/ 0 w 9"/>
                  <a:gd name="T9" fmla="*/ 5 h 8"/>
                  <a:gd name="T10" fmla="*/ 4 w 9"/>
                  <a:gd name="T11" fmla="*/ 8 h 8"/>
                  <a:gd name="T12" fmla="*/ 0 w 9"/>
                  <a:gd name="T13" fmla="*/ 5 h 8"/>
                  <a:gd name="T14" fmla="*/ 0 w 9"/>
                  <a:gd name="T15" fmla="*/ 8 h 8"/>
                  <a:gd name="T16" fmla="*/ 4 w 9"/>
                  <a:gd name="T17" fmla="*/ 8 h 8"/>
                  <a:gd name="T18" fmla="*/ 4 w 9"/>
                  <a:gd name="T19" fmla="*/ 3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8"/>
                  <a:gd name="T32" fmla="*/ 9 w 9"/>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8">
                    <a:moveTo>
                      <a:pt x="4" y="3"/>
                    </a:moveTo>
                    <a:lnTo>
                      <a:pt x="9" y="5"/>
                    </a:lnTo>
                    <a:lnTo>
                      <a:pt x="9" y="0"/>
                    </a:lnTo>
                    <a:lnTo>
                      <a:pt x="0" y="0"/>
                    </a:lnTo>
                    <a:lnTo>
                      <a:pt x="0" y="5"/>
                    </a:lnTo>
                    <a:lnTo>
                      <a:pt x="4" y="8"/>
                    </a:lnTo>
                    <a:lnTo>
                      <a:pt x="0" y="5"/>
                    </a:lnTo>
                    <a:lnTo>
                      <a:pt x="0" y="8"/>
                    </a:lnTo>
                    <a:lnTo>
                      <a:pt x="4" y="8"/>
                    </a:lnTo>
                    <a:lnTo>
                      <a:pt x="4" y="3"/>
                    </a:lnTo>
                    <a:close/>
                  </a:path>
                </a:pathLst>
              </a:custGeom>
              <a:solidFill>
                <a:srgbClr val="000000"/>
              </a:solidFill>
              <a:ln w="9525">
                <a:noFill/>
                <a:round/>
                <a:headEnd/>
                <a:tailEnd/>
              </a:ln>
            </p:spPr>
            <p:txBody>
              <a:bodyPr/>
              <a:lstStyle/>
              <a:p>
                <a:endParaRPr lang="en-US" sz="1350" dirty="0"/>
              </a:p>
            </p:txBody>
          </p:sp>
          <p:sp>
            <p:nvSpPr>
              <p:cNvPr id="441" name="Freeform 1757">
                <a:extLst>
                  <a:ext uri="{FF2B5EF4-FFF2-40B4-BE49-F238E27FC236}">
                    <a16:creationId xmlns:a16="http://schemas.microsoft.com/office/drawing/2014/main" id="{0CEC9EE3-3171-4FCB-948A-252B3B28B691}"/>
                  </a:ext>
                </a:extLst>
              </p:cNvPr>
              <p:cNvSpPr>
                <a:spLocks/>
              </p:cNvSpPr>
              <p:nvPr/>
            </p:nvSpPr>
            <p:spPr bwMode="auto">
              <a:xfrm>
                <a:off x="4669162" y="1301869"/>
                <a:ext cx="84138" cy="7938"/>
              </a:xfrm>
              <a:custGeom>
                <a:avLst/>
                <a:gdLst>
                  <a:gd name="T0" fmla="*/ 44 w 53"/>
                  <a:gd name="T1" fmla="*/ 2 h 5"/>
                  <a:gd name="T2" fmla="*/ 49 w 53"/>
                  <a:gd name="T3" fmla="*/ 0 h 5"/>
                  <a:gd name="T4" fmla="*/ 0 w 53"/>
                  <a:gd name="T5" fmla="*/ 0 h 5"/>
                  <a:gd name="T6" fmla="*/ 0 w 53"/>
                  <a:gd name="T7" fmla="*/ 5 h 5"/>
                  <a:gd name="T8" fmla="*/ 49 w 53"/>
                  <a:gd name="T9" fmla="*/ 5 h 5"/>
                  <a:gd name="T10" fmla="*/ 53 w 53"/>
                  <a:gd name="T11" fmla="*/ 2 h 5"/>
                  <a:gd name="T12" fmla="*/ 49 w 53"/>
                  <a:gd name="T13" fmla="*/ 5 h 5"/>
                  <a:gd name="T14" fmla="*/ 53 w 53"/>
                  <a:gd name="T15" fmla="*/ 5 h 5"/>
                  <a:gd name="T16" fmla="*/ 53 w 53"/>
                  <a:gd name="T17" fmla="*/ 2 h 5"/>
                  <a:gd name="T18" fmla="*/ 44 w 53"/>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
                  <a:gd name="T32" fmla="*/ 53 w 5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
                    <a:moveTo>
                      <a:pt x="44" y="2"/>
                    </a:moveTo>
                    <a:lnTo>
                      <a:pt x="49" y="0"/>
                    </a:lnTo>
                    <a:lnTo>
                      <a:pt x="0" y="0"/>
                    </a:lnTo>
                    <a:lnTo>
                      <a:pt x="0" y="5"/>
                    </a:lnTo>
                    <a:lnTo>
                      <a:pt x="49" y="5"/>
                    </a:lnTo>
                    <a:lnTo>
                      <a:pt x="53" y="2"/>
                    </a:lnTo>
                    <a:lnTo>
                      <a:pt x="49" y="5"/>
                    </a:lnTo>
                    <a:lnTo>
                      <a:pt x="53" y="5"/>
                    </a:lnTo>
                    <a:lnTo>
                      <a:pt x="53" y="2"/>
                    </a:lnTo>
                    <a:lnTo>
                      <a:pt x="44" y="2"/>
                    </a:lnTo>
                    <a:close/>
                  </a:path>
                </a:pathLst>
              </a:custGeom>
              <a:solidFill>
                <a:srgbClr val="000000"/>
              </a:solidFill>
              <a:ln w="9525">
                <a:noFill/>
                <a:round/>
                <a:headEnd/>
                <a:tailEnd/>
              </a:ln>
            </p:spPr>
            <p:txBody>
              <a:bodyPr/>
              <a:lstStyle/>
              <a:p>
                <a:endParaRPr lang="en-US" sz="1350" dirty="0"/>
              </a:p>
            </p:txBody>
          </p:sp>
          <p:sp>
            <p:nvSpPr>
              <p:cNvPr id="442" name="Freeform 1758">
                <a:extLst>
                  <a:ext uri="{FF2B5EF4-FFF2-40B4-BE49-F238E27FC236}">
                    <a16:creationId xmlns:a16="http://schemas.microsoft.com/office/drawing/2014/main" id="{3E33C930-0416-4990-9BA6-44338EE1059A}"/>
                  </a:ext>
                </a:extLst>
              </p:cNvPr>
              <p:cNvSpPr>
                <a:spLocks/>
              </p:cNvSpPr>
              <p:nvPr/>
            </p:nvSpPr>
            <p:spPr bwMode="auto">
              <a:xfrm>
                <a:off x="4572324" y="1692409"/>
                <a:ext cx="22225" cy="26989"/>
              </a:xfrm>
              <a:custGeom>
                <a:avLst/>
                <a:gdLst>
                  <a:gd name="T0" fmla="*/ 5 w 14"/>
                  <a:gd name="T1" fmla="*/ 17 h 17"/>
                  <a:gd name="T2" fmla="*/ 14 w 14"/>
                  <a:gd name="T3" fmla="*/ 17 h 17"/>
                  <a:gd name="T4" fmla="*/ 14 w 14"/>
                  <a:gd name="T5" fmla="*/ 0 h 17"/>
                  <a:gd name="T6" fmla="*/ 0 w 14"/>
                  <a:gd name="T7" fmla="*/ 0 h 17"/>
                  <a:gd name="T8" fmla="*/ 0 w 14"/>
                  <a:gd name="T9" fmla="*/ 17 h 17"/>
                  <a:gd name="T10" fmla="*/ 5 w 14"/>
                  <a:gd name="T11" fmla="*/ 17 h 17"/>
                  <a:gd name="T12" fmla="*/ 0 60000 65536"/>
                  <a:gd name="T13" fmla="*/ 0 60000 65536"/>
                  <a:gd name="T14" fmla="*/ 0 60000 65536"/>
                  <a:gd name="T15" fmla="*/ 0 60000 65536"/>
                  <a:gd name="T16" fmla="*/ 0 60000 65536"/>
                  <a:gd name="T17" fmla="*/ 0 60000 65536"/>
                  <a:gd name="T18" fmla="*/ 0 w 14"/>
                  <a:gd name="T19" fmla="*/ 0 h 17"/>
                  <a:gd name="T20" fmla="*/ 14 w 14"/>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4" h="17">
                    <a:moveTo>
                      <a:pt x="5" y="17"/>
                    </a:moveTo>
                    <a:lnTo>
                      <a:pt x="14" y="17"/>
                    </a:lnTo>
                    <a:lnTo>
                      <a:pt x="14" y="0"/>
                    </a:lnTo>
                    <a:lnTo>
                      <a:pt x="0" y="0"/>
                    </a:lnTo>
                    <a:lnTo>
                      <a:pt x="0" y="17"/>
                    </a:lnTo>
                    <a:lnTo>
                      <a:pt x="5" y="17"/>
                    </a:lnTo>
                    <a:close/>
                  </a:path>
                </a:pathLst>
              </a:custGeom>
              <a:solidFill>
                <a:srgbClr val="000000"/>
              </a:solidFill>
              <a:ln w="9525">
                <a:noFill/>
                <a:round/>
                <a:headEnd/>
                <a:tailEnd/>
              </a:ln>
            </p:spPr>
            <p:txBody>
              <a:bodyPr/>
              <a:lstStyle/>
              <a:p>
                <a:endParaRPr lang="en-US" sz="1350" dirty="0"/>
              </a:p>
            </p:txBody>
          </p:sp>
          <p:sp>
            <p:nvSpPr>
              <p:cNvPr id="443" name="Freeform 1759">
                <a:extLst>
                  <a:ext uri="{FF2B5EF4-FFF2-40B4-BE49-F238E27FC236}">
                    <a16:creationId xmlns:a16="http://schemas.microsoft.com/office/drawing/2014/main" id="{9F74C700-D9E8-4D8B-A006-40205AF96065}"/>
                  </a:ext>
                </a:extLst>
              </p:cNvPr>
              <p:cNvSpPr>
                <a:spLocks/>
              </p:cNvSpPr>
              <p:nvPr/>
            </p:nvSpPr>
            <p:spPr bwMode="auto">
              <a:xfrm>
                <a:off x="4821562" y="1692409"/>
                <a:ext cx="14288" cy="26989"/>
              </a:xfrm>
              <a:custGeom>
                <a:avLst/>
                <a:gdLst>
                  <a:gd name="T0" fmla="*/ 6 w 9"/>
                  <a:gd name="T1" fmla="*/ 17 h 17"/>
                  <a:gd name="T2" fmla="*/ 9 w 9"/>
                  <a:gd name="T3" fmla="*/ 17 h 17"/>
                  <a:gd name="T4" fmla="*/ 9 w 9"/>
                  <a:gd name="T5" fmla="*/ 0 h 17"/>
                  <a:gd name="T6" fmla="*/ 0 w 9"/>
                  <a:gd name="T7" fmla="*/ 0 h 17"/>
                  <a:gd name="T8" fmla="*/ 0 w 9"/>
                  <a:gd name="T9" fmla="*/ 17 h 17"/>
                  <a:gd name="T10" fmla="*/ 6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6" y="17"/>
                    </a:moveTo>
                    <a:lnTo>
                      <a:pt x="9" y="17"/>
                    </a:lnTo>
                    <a:lnTo>
                      <a:pt x="9" y="0"/>
                    </a:lnTo>
                    <a:lnTo>
                      <a:pt x="0" y="0"/>
                    </a:lnTo>
                    <a:lnTo>
                      <a:pt x="0" y="17"/>
                    </a:lnTo>
                    <a:lnTo>
                      <a:pt x="6" y="17"/>
                    </a:lnTo>
                    <a:close/>
                  </a:path>
                </a:pathLst>
              </a:custGeom>
              <a:solidFill>
                <a:srgbClr val="000000"/>
              </a:solidFill>
              <a:ln w="9525">
                <a:noFill/>
                <a:round/>
                <a:headEnd/>
                <a:tailEnd/>
              </a:ln>
            </p:spPr>
            <p:txBody>
              <a:bodyPr/>
              <a:lstStyle/>
              <a:p>
                <a:endParaRPr lang="en-US" sz="1350" dirty="0"/>
              </a:p>
            </p:txBody>
          </p:sp>
          <p:sp>
            <p:nvSpPr>
              <p:cNvPr id="444" name="Freeform 1760">
                <a:extLst>
                  <a:ext uri="{FF2B5EF4-FFF2-40B4-BE49-F238E27FC236}">
                    <a16:creationId xmlns:a16="http://schemas.microsoft.com/office/drawing/2014/main" id="{63FC7C87-B5D9-4F1A-90A8-70626E82A5EE}"/>
                  </a:ext>
                </a:extLst>
              </p:cNvPr>
              <p:cNvSpPr>
                <a:spLocks/>
              </p:cNvSpPr>
              <p:nvPr/>
            </p:nvSpPr>
            <p:spPr bwMode="auto">
              <a:xfrm>
                <a:off x="4788224" y="1692409"/>
                <a:ext cx="14288" cy="26989"/>
              </a:xfrm>
              <a:custGeom>
                <a:avLst/>
                <a:gdLst>
                  <a:gd name="T0" fmla="*/ 4 w 9"/>
                  <a:gd name="T1" fmla="*/ 17 h 17"/>
                  <a:gd name="T2" fmla="*/ 9 w 9"/>
                  <a:gd name="T3" fmla="*/ 17 h 17"/>
                  <a:gd name="T4" fmla="*/ 9 w 9"/>
                  <a:gd name="T5" fmla="*/ 0 h 17"/>
                  <a:gd name="T6" fmla="*/ 0 w 9"/>
                  <a:gd name="T7" fmla="*/ 0 h 17"/>
                  <a:gd name="T8" fmla="*/ 0 w 9"/>
                  <a:gd name="T9" fmla="*/ 17 h 17"/>
                  <a:gd name="T10" fmla="*/ 4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4" y="17"/>
                    </a:moveTo>
                    <a:lnTo>
                      <a:pt x="9" y="17"/>
                    </a:lnTo>
                    <a:lnTo>
                      <a:pt x="9" y="0"/>
                    </a:lnTo>
                    <a:lnTo>
                      <a:pt x="0" y="0"/>
                    </a:lnTo>
                    <a:lnTo>
                      <a:pt x="0" y="17"/>
                    </a:lnTo>
                    <a:lnTo>
                      <a:pt x="4" y="17"/>
                    </a:lnTo>
                    <a:close/>
                  </a:path>
                </a:pathLst>
              </a:custGeom>
              <a:solidFill>
                <a:srgbClr val="000000"/>
              </a:solidFill>
              <a:ln w="9525">
                <a:noFill/>
                <a:round/>
                <a:headEnd/>
                <a:tailEnd/>
              </a:ln>
            </p:spPr>
            <p:txBody>
              <a:bodyPr/>
              <a:lstStyle/>
              <a:p>
                <a:endParaRPr lang="en-US" sz="1350" dirty="0"/>
              </a:p>
            </p:txBody>
          </p:sp>
          <p:sp>
            <p:nvSpPr>
              <p:cNvPr id="445" name="Freeform 1761">
                <a:extLst>
                  <a:ext uri="{FF2B5EF4-FFF2-40B4-BE49-F238E27FC236}">
                    <a16:creationId xmlns:a16="http://schemas.microsoft.com/office/drawing/2014/main" id="{FFE7FA78-F43D-4F81-B43C-79FF43D97806}"/>
                  </a:ext>
                </a:extLst>
              </p:cNvPr>
              <p:cNvSpPr>
                <a:spLocks/>
              </p:cNvSpPr>
              <p:nvPr/>
            </p:nvSpPr>
            <p:spPr bwMode="auto">
              <a:xfrm>
                <a:off x="4765999" y="1692409"/>
                <a:ext cx="14288" cy="26989"/>
              </a:xfrm>
              <a:custGeom>
                <a:avLst/>
                <a:gdLst>
                  <a:gd name="T0" fmla="*/ 6 w 9"/>
                  <a:gd name="T1" fmla="*/ 17 h 17"/>
                  <a:gd name="T2" fmla="*/ 9 w 9"/>
                  <a:gd name="T3" fmla="*/ 17 h 17"/>
                  <a:gd name="T4" fmla="*/ 9 w 9"/>
                  <a:gd name="T5" fmla="*/ 0 h 17"/>
                  <a:gd name="T6" fmla="*/ 0 w 9"/>
                  <a:gd name="T7" fmla="*/ 0 h 17"/>
                  <a:gd name="T8" fmla="*/ 0 w 9"/>
                  <a:gd name="T9" fmla="*/ 17 h 17"/>
                  <a:gd name="T10" fmla="*/ 6 w 9"/>
                  <a:gd name="T11" fmla="*/ 17 h 17"/>
                  <a:gd name="T12" fmla="*/ 0 60000 65536"/>
                  <a:gd name="T13" fmla="*/ 0 60000 65536"/>
                  <a:gd name="T14" fmla="*/ 0 60000 65536"/>
                  <a:gd name="T15" fmla="*/ 0 60000 65536"/>
                  <a:gd name="T16" fmla="*/ 0 60000 65536"/>
                  <a:gd name="T17" fmla="*/ 0 60000 65536"/>
                  <a:gd name="T18" fmla="*/ 0 w 9"/>
                  <a:gd name="T19" fmla="*/ 0 h 17"/>
                  <a:gd name="T20" fmla="*/ 9 w 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9" h="17">
                    <a:moveTo>
                      <a:pt x="6" y="17"/>
                    </a:moveTo>
                    <a:lnTo>
                      <a:pt x="9" y="17"/>
                    </a:lnTo>
                    <a:lnTo>
                      <a:pt x="9" y="0"/>
                    </a:lnTo>
                    <a:lnTo>
                      <a:pt x="0" y="0"/>
                    </a:lnTo>
                    <a:lnTo>
                      <a:pt x="0" y="17"/>
                    </a:lnTo>
                    <a:lnTo>
                      <a:pt x="6" y="17"/>
                    </a:lnTo>
                    <a:close/>
                  </a:path>
                </a:pathLst>
              </a:custGeom>
              <a:solidFill>
                <a:srgbClr val="000000"/>
              </a:solidFill>
              <a:ln w="9525">
                <a:noFill/>
                <a:round/>
                <a:headEnd/>
                <a:tailEnd/>
              </a:ln>
            </p:spPr>
            <p:txBody>
              <a:bodyPr/>
              <a:lstStyle/>
              <a:p>
                <a:endParaRPr lang="en-US" sz="1350" dirty="0"/>
              </a:p>
            </p:txBody>
          </p:sp>
          <p:sp>
            <p:nvSpPr>
              <p:cNvPr id="446" name="Freeform 1762">
                <a:extLst>
                  <a:ext uri="{FF2B5EF4-FFF2-40B4-BE49-F238E27FC236}">
                    <a16:creationId xmlns:a16="http://schemas.microsoft.com/office/drawing/2014/main" id="{652E5230-CED3-4BAB-AA44-3411EF4DDB85}"/>
                  </a:ext>
                </a:extLst>
              </p:cNvPr>
              <p:cNvSpPr>
                <a:spLocks/>
              </p:cNvSpPr>
              <p:nvPr/>
            </p:nvSpPr>
            <p:spPr bwMode="auto">
              <a:xfrm>
                <a:off x="4608838" y="1692409"/>
                <a:ext cx="12700" cy="26989"/>
              </a:xfrm>
              <a:custGeom>
                <a:avLst/>
                <a:gdLst>
                  <a:gd name="T0" fmla="*/ 3 w 8"/>
                  <a:gd name="T1" fmla="*/ 17 h 17"/>
                  <a:gd name="T2" fmla="*/ 8 w 8"/>
                  <a:gd name="T3" fmla="*/ 17 h 17"/>
                  <a:gd name="T4" fmla="*/ 8 w 8"/>
                  <a:gd name="T5" fmla="*/ 0 h 17"/>
                  <a:gd name="T6" fmla="*/ 0 w 8"/>
                  <a:gd name="T7" fmla="*/ 0 h 17"/>
                  <a:gd name="T8" fmla="*/ 0 w 8"/>
                  <a:gd name="T9" fmla="*/ 17 h 17"/>
                  <a:gd name="T10" fmla="*/ 3 w 8"/>
                  <a:gd name="T11" fmla="*/ 17 h 17"/>
                  <a:gd name="T12" fmla="*/ 0 60000 65536"/>
                  <a:gd name="T13" fmla="*/ 0 60000 65536"/>
                  <a:gd name="T14" fmla="*/ 0 60000 65536"/>
                  <a:gd name="T15" fmla="*/ 0 60000 65536"/>
                  <a:gd name="T16" fmla="*/ 0 60000 65536"/>
                  <a:gd name="T17" fmla="*/ 0 60000 65536"/>
                  <a:gd name="T18" fmla="*/ 0 w 8"/>
                  <a:gd name="T19" fmla="*/ 0 h 17"/>
                  <a:gd name="T20" fmla="*/ 8 w 8"/>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8" h="17">
                    <a:moveTo>
                      <a:pt x="3" y="17"/>
                    </a:moveTo>
                    <a:lnTo>
                      <a:pt x="8" y="17"/>
                    </a:lnTo>
                    <a:lnTo>
                      <a:pt x="8" y="0"/>
                    </a:lnTo>
                    <a:lnTo>
                      <a:pt x="0" y="0"/>
                    </a:lnTo>
                    <a:lnTo>
                      <a:pt x="0" y="17"/>
                    </a:lnTo>
                    <a:lnTo>
                      <a:pt x="3" y="17"/>
                    </a:lnTo>
                    <a:close/>
                  </a:path>
                </a:pathLst>
              </a:custGeom>
              <a:solidFill>
                <a:srgbClr val="000000"/>
              </a:solidFill>
              <a:ln w="9525">
                <a:noFill/>
                <a:round/>
                <a:headEnd/>
                <a:tailEnd/>
              </a:ln>
            </p:spPr>
            <p:txBody>
              <a:bodyPr/>
              <a:lstStyle/>
              <a:p>
                <a:endParaRPr lang="en-US" sz="1350" dirty="0"/>
              </a:p>
            </p:txBody>
          </p:sp>
          <p:sp>
            <p:nvSpPr>
              <p:cNvPr id="447" name="Freeform 1763">
                <a:extLst>
                  <a:ext uri="{FF2B5EF4-FFF2-40B4-BE49-F238E27FC236}">
                    <a16:creationId xmlns:a16="http://schemas.microsoft.com/office/drawing/2014/main" id="{C2430C2E-FDF8-49B0-A719-F6BA551609CE}"/>
                  </a:ext>
                </a:extLst>
              </p:cNvPr>
              <p:cNvSpPr>
                <a:spLocks/>
              </p:cNvSpPr>
              <p:nvPr/>
            </p:nvSpPr>
            <p:spPr bwMode="auto">
              <a:xfrm>
                <a:off x="5504186" y="1894027"/>
                <a:ext cx="14288" cy="33339"/>
              </a:xfrm>
              <a:custGeom>
                <a:avLst/>
                <a:gdLst>
                  <a:gd name="T0" fmla="*/ 6 w 9"/>
                  <a:gd name="T1" fmla="*/ 6 h 21"/>
                  <a:gd name="T2" fmla="*/ 0 w 9"/>
                  <a:gd name="T3" fmla="*/ 3 h 21"/>
                  <a:gd name="T4" fmla="*/ 0 w 9"/>
                  <a:gd name="T5" fmla="*/ 21 h 21"/>
                  <a:gd name="T6" fmla="*/ 9 w 9"/>
                  <a:gd name="T7" fmla="*/ 21 h 21"/>
                  <a:gd name="T8" fmla="*/ 9 w 9"/>
                  <a:gd name="T9" fmla="*/ 3 h 21"/>
                  <a:gd name="T10" fmla="*/ 6 w 9"/>
                  <a:gd name="T11" fmla="*/ 0 h 21"/>
                  <a:gd name="T12" fmla="*/ 9 w 9"/>
                  <a:gd name="T13" fmla="*/ 3 h 21"/>
                  <a:gd name="T14" fmla="*/ 9 w 9"/>
                  <a:gd name="T15" fmla="*/ 0 h 21"/>
                  <a:gd name="T16" fmla="*/ 6 w 9"/>
                  <a:gd name="T17" fmla="*/ 0 h 21"/>
                  <a:gd name="T18" fmla="*/ 6 w 9"/>
                  <a:gd name="T19" fmla="*/ 6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21"/>
                  <a:gd name="T32" fmla="*/ 9 w 9"/>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21">
                    <a:moveTo>
                      <a:pt x="6" y="6"/>
                    </a:moveTo>
                    <a:lnTo>
                      <a:pt x="0" y="3"/>
                    </a:lnTo>
                    <a:lnTo>
                      <a:pt x="0" y="21"/>
                    </a:lnTo>
                    <a:lnTo>
                      <a:pt x="9" y="21"/>
                    </a:lnTo>
                    <a:lnTo>
                      <a:pt x="9" y="3"/>
                    </a:lnTo>
                    <a:lnTo>
                      <a:pt x="6" y="0"/>
                    </a:lnTo>
                    <a:lnTo>
                      <a:pt x="9" y="3"/>
                    </a:lnTo>
                    <a:lnTo>
                      <a:pt x="9" y="0"/>
                    </a:lnTo>
                    <a:lnTo>
                      <a:pt x="6" y="0"/>
                    </a:lnTo>
                    <a:lnTo>
                      <a:pt x="6" y="6"/>
                    </a:lnTo>
                    <a:close/>
                  </a:path>
                </a:pathLst>
              </a:custGeom>
              <a:solidFill>
                <a:srgbClr val="000000"/>
              </a:solidFill>
              <a:ln w="9525">
                <a:noFill/>
                <a:round/>
                <a:headEnd/>
                <a:tailEnd/>
              </a:ln>
            </p:spPr>
            <p:txBody>
              <a:bodyPr/>
              <a:lstStyle/>
              <a:p>
                <a:endParaRPr lang="en-US" sz="1350" dirty="0"/>
              </a:p>
            </p:txBody>
          </p:sp>
          <p:sp>
            <p:nvSpPr>
              <p:cNvPr id="448" name="Freeform 1764">
                <a:extLst>
                  <a:ext uri="{FF2B5EF4-FFF2-40B4-BE49-F238E27FC236}">
                    <a16:creationId xmlns:a16="http://schemas.microsoft.com/office/drawing/2014/main" id="{76831E5E-CB5A-4C32-ABA0-2B6D358E6675}"/>
                  </a:ext>
                </a:extLst>
              </p:cNvPr>
              <p:cNvSpPr>
                <a:spLocks/>
              </p:cNvSpPr>
              <p:nvPr/>
            </p:nvSpPr>
            <p:spPr bwMode="auto">
              <a:xfrm>
                <a:off x="5185098" y="1894027"/>
                <a:ext cx="328612" cy="9525"/>
              </a:xfrm>
              <a:custGeom>
                <a:avLst/>
                <a:gdLst>
                  <a:gd name="T0" fmla="*/ 8 w 207"/>
                  <a:gd name="T1" fmla="*/ 3 h 6"/>
                  <a:gd name="T2" fmla="*/ 5 w 207"/>
                  <a:gd name="T3" fmla="*/ 6 h 6"/>
                  <a:gd name="T4" fmla="*/ 207 w 207"/>
                  <a:gd name="T5" fmla="*/ 6 h 6"/>
                  <a:gd name="T6" fmla="*/ 207 w 207"/>
                  <a:gd name="T7" fmla="*/ 0 h 6"/>
                  <a:gd name="T8" fmla="*/ 5 w 207"/>
                  <a:gd name="T9" fmla="*/ 0 h 6"/>
                  <a:gd name="T10" fmla="*/ 0 w 207"/>
                  <a:gd name="T11" fmla="*/ 3 h 6"/>
                  <a:gd name="T12" fmla="*/ 5 w 207"/>
                  <a:gd name="T13" fmla="*/ 0 h 6"/>
                  <a:gd name="T14" fmla="*/ 0 w 207"/>
                  <a:gd name="T15" fmla="*/ 0 h 6"/>
                  <a:gd name="T16" fmla="*/ 0 w 207"/>
                  <a:gd name="T17" fmla="*/ 3 h 6"/>
                  <a:gd name="T18" fmla="*/ 8 w 207"/>
                  <a:gd name="T19" fmla="*/ 3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7"/>
                  <a:gd name="T31" fmla="*/ 0 h 6"/>
                  <a:gd name="T32" fmla="*/ 207 w 207"/>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7" h="6">
                    <a:moveTo>
                      <a:pt x="8" y="3"/>
                    </a:moveTo>
                    <a:lnTo>
                      <a:pt x="5" y="6"/>
                    </a:lnTo>
                    <a:lnTo>
                      <a:pt x="207" y="6"/>
                    </a:lnTo>
                    <a:lnTo>
                      <a:pt x="207" y="0"/>
                    </a:lnTo>
                    <a:lnTo>
                      <a:pt x="5" y="0"/>
                    </a:lnTo>
                    <a:lnTo>
                      <a:pt x="0" y="3"/>
                    </a:lnTo>
                    <a:lnTo>
                      <a:pt x="5" y="0"/>
                    </a:lnTo>
                    <a:lnTo>
                      <a:pt x="0" y="0"/>
                    </a:lnTo>
                    <a:lnTo>
                      <a:pt x="0" y="3"/>
                    </a:lnTo>
                    <a:lnTo>
                      <a:pt x="8" y="3"/>
                    </a:lnTo>
                    <a:close/>
                  </a:path>
                </a:pathLst>
              </a:custGeom>
              <a:solidFill>
                <a:srgbClr val="000000"/>
              </a:solidFill>
              <a:ln w="9525">
                <a:noFill/>
                <a:round/>
                <a:headEnd/>
                <a:tailEnd/>
              </a:ln>
            </p:spPr>
            <p:txBody>
              <a:bodyPr/>
              <a:lstStyle/>
              <a:p>
                <a:endParaRPr lang="en-US" sz="1350" dirty="0"/>
              </a:p>
            </p:txBody>
          </p:sp>
          <p:sp>
            <p:nvSpPr>
              <p:cNvPr id="449" name="Freeform 1765">
                <a:extLst>
                  <a:ext uri="{FF2B5EF4-FFF2-40B4-BE49-F238E27FC236}">
                    <a16:creationId xmlns:a16="http://schemas.microsoft.com/office/drawing/2014/main" id="{FEB09950-49B3-46F5-AF95-F140101264A0}"/>
                  </a:ext>
                </a:extLst>
              </p:cNvPr>
              <p:cNvSpPr>
                <a:spLocks/>
              </p:cNvSpPr>
              <p:nvPr/>
            </p:nvSpPr>
            <p:spPr bwMode="auto">
              <a:xfrm>
                <a:off x="5185098" y="1898790"/>
                <a:ext cx="12700" cy="31751"/>
              </a:xfrm>
              <a:custGeom>
                <a:avLst/>
                <a:gdLst>
                  <a:gd name="T0" fmla="*/ 5 w 8"/>
                  <a:gd name="T1" fmla="*/ 15 h 20"/>
                  <a:gd name="T2" fmla="*/ 8 w 8"/>
                  <a:gd name="T3" fmla="*/ 18 h 20"/>
                  <a:gd name="T4" fmla="*/ 8 w 8"/>
                  <a:gd name="T5" fmla="*/ 0 h 20"/>
                  <a:gd name="T6" fmla="*/ 0 w 8"/>
                  <a:gd name="T7" fmla="*/ 0 h 20"/>
                  <a:gd name="T8" fmla="*/ 0 w 8"/>
                  <a:gd name="T9" fmla="*/ 18 h 20"/>
                  <a:gd name="T10" fmla="*/ 5 w 8"/>
                  <a:gd name="T11" fmla="*/ 20 h 20"/>
                  <a:gd name="T12" fmla="*/ 0 w 8"/>
                  <a:gd name="T13" fmla="*/ 18 h 20"/>
                  <a:gd name="T14" fmla="*/ 0 w 8"/>
                  <a:gd name="T15" fmla="*/ 20 h 20"/>
                  <a:gd name="T16" fmla="*/ 5 w 8"/>
                  <a:gd name="T17" fmla="*/ 20 h 20"/>
                  <a:gd name="T18" fmla="*/ 5 w 8"/>
                  <a:gd name="T19" fmla="*/ 15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20"/>
                  <a:gd name="T32" fmla="*/ 8 w 8"/>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20">
                    <a:moveTo>
                      <a:pt x="5" y="15"/>
                    </a:moveTo>
                    <a:lnTo>
                      <a:pt x="8" y="18"/>
                    </a:lnTo>
                    <a:lnTo>
                      <a:pt x="8" y="0"/>
                    </a:lnTo>
                    <a:lnTo>
                      <a:pt x="0" y="0"/>
                    </a:lnTo>
                    <a:lnTo>
                      <a:pt x="0" y="18"/>
                    </a:lnTo>
                    <a:lnTo>
                      <a:pt x="5" y="20"/>
                    </a:lnTo>
                    <a:lnTo>
                      <a:pt x="0" y="18"/>
                    </a:lnTo>
                    <a:lnTo>
                      <a:pt x="0" y="20"/>
                    </a:lnTo>
                    <a:lnTo>
                      <a:pt x="5" y="20"/>
                    </a:lnTo>
                    <a:lnTo>
                      <a:pt x="5" y="15"/>
                    </a:lnTo>
                    <a:close/>
                  </a:path>
                </a:pathLst>
              </a:custGeom>
              <a:solidFill>
                <a:srgbClr val="000000"/>
              </a:solidFill>
              <a:ln w="9525">
                <a:noFill/>
                <a:round/>
                <a:headEnd/>
                <a:tailEnd/>
              </a:ln>
            </p:spPr>
            <p:txBody>
              <a:bodyPr/>
              <a:lstStyle/>
              <a:p>
                <a:endParaRPr lang="en-US" sz="1350" dirty="0"/>
              </a:p>
            </p:txBody>
          </p:sp>
          <p:sp>
            <p:nvSpPr>
              <p:cNvPr id="450" name="Freeform 1766">
                <a:extLst>
                  <a:ext uri="{FF2B5EF4-FFF2-40B4-BE49-F238E27FC236}">
                    <a16:creationId xmlns:a16="http://schemas.microsoft.com/office/drawing/2014/main" id="{E2D83E3F-3EFC-4FDB-9EA4-B98BD2FA4B1D}"/>
                  </a:ext>
                </a:extLst>
              </p:cNvPr>
              <p:cNvSpPr>
                <a:spLocks/>
              </p:cNvSpPr>
              <p:nvPr/>
            </p:nvSpPr>
            <p:spPr bwMode="auto">
              <a:xfrm>
                <a:off x="5193036" y="1922603"/>
                <a:ext cx="325437" cy="7938"/>
              </a:xfrm>
              <a:custGeom>
                <a:avLst/>
                <a:gdLst>
                  <a:gd name="T0" fmla="*/ 196 w 205"/>
                  <a:gd name="T1" fmla="*/ 3 h 5"/>
                  <a:gd name="T2" fmla="*/ 202 w 205"/>
                  <a:gd name="T3" fmla="*/ 0 h 5"/>
                  <a:gd name="T4" fmla="*/ 0 w 205"/>
                  <a:gd name="T5" fmla="*/ 0 h 5"/>
                  <a:gd name="T6" fmla="*/ 0 w 205"/>
                  <a:gd name="T7" fmla="*/ 5 h 5"/>
                  <a:gd name="T8" fmla="*/ 202 w 205"/>
                  <a:gd name="T9" fmla="*/ 5 h 5"/>
                  <a:gd name="T10" fmla="*/ 205 w 205"/>
                  <a:gd name="T11" fmla="*/ 3 h 5"/>
                  <a:gd name="T12" fmla="*/ 202 w 205"/>
                  <a:gd name="T13" fmla="*/ 5 h 5"/>
                  <a:gd name="T14" fmla="*/ 205 w 205"/>
                  <a:gd name="T15" fmla="*/ 5 h 5"/>
                  <a:gd name="T16" fmla="*/ 205 w 205"/>
                  <a:gd name="T17" fmla="*/ 3 h 5"/>
                  <a:gd name="T18" fmla="*/ 196 w 205"/>
                  <a:gd name="T19" fmla="*/ 3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5"/>
                  <a:gd name="T31" fmla="*/ 0 h 5"/>
                  <a:gd name="T32" fmla="*/ 205 w 20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5" h="5">
                    <a:moveTo>
                      <a:pt x="196" y="3"/>
                    </a:moveTo>
                    <a:lnTo>
                      <a:pt x="202" y="0"/>
                    </a:lnTo>
                    <a:lnTo>
                      <a:pt x="0" y="0"/>
                    </a:lnTo>
                    <a:lnTo>
                      <a:pt x="0" y="5"/>
                    </a:lnTo>
                    <a:lnTo>
                      <a:pt x="202" y="5"/>
                    </a:lnTo>
                    <a:lnTo>
                      <a:pt x="205" y="3"/>
                    </a:lnTo>
                    <a:lnTo>
                      <a:pt x="202" y="5"/>
                    </a:lnTo>
                    <a:lnTo>
                      <a:pt x="205" y="5"/>
                    </a:lnTo>
                    <a:lnTo>
                      <a:pt x="205" y="3"/>
                    </a:lnTo>
                    <a:lnTo>
                      <a:pt x="196" y="3"/>
                    </a:lnTo>
                    <a:close/>
                  </a:path>
                </a:pathLst>
              </a:custGeom>
              <a:solidFill>
                <a:srgbClr val="000000"/>
              </a:solidFill>
              <a:ln w="9525">
                <a:noFill/>
                <a:round/>
                <a:headEnd/>
                <a:tailEnd/>
              </a:ln>
            </p:spPr>
            <p:txBody>
              <a:bodyPr/>
              <a:lstStyle/>
              <a:p>
                <a:endParaRPr lang="en-US" sz="1350" dirty="0"/>
              </a:p>
            </p:txBody>
          </p:sp>
          <p:sp>
            <p:nvSpPr>
              <p:cNvPr id="451" name="Freeform 1767">
                <a:extLst>
                  <a:ext uri="{FF2B5EF4-FFF2-40B4-BE49-F238E27FC236}">
                    <a16:creationId xmlns:a16="http://schemas.microsoft.com/office/drawing/2014/main" id="{C73CC6BF-6D39-4337-BEBD-CCD11C928A25}"/>
                  </a:ext>
                </a:extLst>
              </p:cNvPr>
              <p:cNvSpPr>
                <a:spLocks/>
              </p:cNvSpPr>
              <p:nvPr/>
            </p:nvSpPr>
            <p:spPr bwMode="auto">
              <a:xfrm>
                <a:off x="5318448" y="1489201"/>
                <a:ext cx="14288" cy="438166"/>
              </a:xfrm>
              <a:custGeom>
                <a:avLst/>
                <a:gdLst>
                  <a:gd name="T0" fmla="*/ 4 w 9"/>
                  <a:gd name="T1" fmla="*/ 276 h 276"/>
                  <a:gd name="T2" fmla="*/ 9 w 9"/>
                  <a:gd name="T3" fmla="*/ 276 h 276"/>
                  <a:gd name="T4" fmla="*/ 9 w 9"/>
                  <a:gd name="T5" fmla="*/ 0 h 276"/>
                  <a:gd name="T6" fmla="*/ 0 w 9"/>
                  <a:gd name="T7" fmla="*/ 0 h 276"/>
                  <a:gd name="T8" fmla="*/ 0 w 9"/>
                  <a:gd name="T9" fmla="*/ 276 h 276"/>
                  <a:gd name="T10" fmla="*/ 4 w 9"/>
                  <a:gd name="T11" fmla="*/ 276 h 276"/>
                  <a:gd name="T12" fmla="*/ 0 60000 65536"/>
                  <a:gd name="T13" fmla="*/ 0 60000 65536"/>
                  <a:gd name="T14" fmla="*/ 0 60000 65536"/>
                  <a:gd name="T15" fmla="*/ 0 60000 65536"/>
                  <a:gd name="T16" fmla="*/ 0 60000 65536"/>
                  <a:gd name="T17" fmla="*/ 0 60000 65536"/>
                  <a:gd name="T18" fmla="*/ 0 w 9"/>
                  <a:gd name="T19" fmla="*/ 0 h 276"/>
                  <a:gd name="T20" fmla="*/ 9 w 9"/>
                  <a:gd name="T21" fmla="*/ 276 h 276"/>
                </a:gdLst>
                <a:ahLst/>
                <a:cxnLst>
                  <a:cxn ang="T12">
                    <a:pos x="T0" y="T1"/>
                  </a:cxn>
                  <a:cxn ang="T13">
                    <a:pos x="T2" y="T3"/>
                  </a:cxn>
                  <a:cxn ang="T14">
                    <a:pos x="T4" y="T5"/>
                  </a:cxn>
                  <a:cxn ang="T15">
                    <a:pos x="T6" y="T7"/>
                  </a:cxn>
                  <a:cxn ang="T16">
                    <a:pos x="T8" y="T9"/>
                  </a:cxn>
                  <a:cxn ang="T17">
                    <a:pos x="T10" y="T11"/>
                  </a:cxn>
                </a:cxnLst>
                <a:rect l="T18" t="T19" r="T20" b="T21"/>
                <a:pathLst>
                  <a:path w="9" h="276">
                    <a:moveTo>
                      <a:pt x="4" y="276"/>
                    </a:moveTo>
                    <a:lnTo>
                      <a:pt x="9" y="276"/>
                    </a:lnTo>
                    <a:lnTo>
                      <a:pt x="9" y="0"/>
                    </a:lnTo>
                    <a:lnTo>
                      <a:pt x="0" y="0"/>
                    </a:lnTo>
                    <a:lnTo>
                      <a:pt x="0" y="276"/>
                    </a:lnTo>
                    <a:lnTo>
                      <a:pt x="4" y="276"/>
                    </a:lnTo>
                    <a:close/>
                  </a:path>
                </a:pathLst>
              </a:custGeom>
              <a:solidFill>
                <a:srgbClr val="000000"/>
              </a:solidFill>
              <a:ln w="9525">
                <a:noFill/>
                <a:round/>
                <a:headEnd/>
                <a:tailEnd/>
              </a:ln>
            </p:spPr>
            <p:txBody>
              <a:bodyPr/>
              <a:lstStyle/>
              <a:p>
                <a:endParaRPr lang="en-US" sz="1350" dirty="0"/>
              </a:p>
            </p:txBody>
          </p:sp>
          <p:sp>
            <p:nvSpPr>
              <p:cNvPr id="452" name="Freeform 1768">
                <a:extLst>
                  <a:ext uri="{FF2B5EF4-FFF2-40B4-BE49-F238E27FC236}">
                    <a16:creationId xmlns:a16="http://schemas.microsoft.com/office/drawing/2014/main" id="{B739F933-6F15-4E76-9B60-9CF2EB22014E}"/>
                  </a:ext>
                </a:extLst>
              </p:cNvPr>
              <p:cNvSpPr>
                <a:spLocks/>
              </p:cNvSpPr>
              <p:nvPr/>
            </p:nvSpPr>
            <p:spPr bwMode="auto">
              <a:xfrm>
                <a:off x="5337498" y="1489201"/>
                <a:ext cx="119063" cy="417528"/>
              </a:xfrm>
              <a:custGeom>
                <a:avLst/>
                <a:gdLst>
                  <a:gd name="T0" fmla="*/ 67 w 75"/>
                  <a:gd name="T1" fmla="*/ 261 h 263"/>
                  <a:gd name="T2" fmla="*/ 75 w 75"/>
                  <a:gd name="T3" fmla="*/ 258 h 263"/>
                  <a:gd name="T4" fmla="*/ 9 w 75"/>
                  <a:gd name="T5" fmla="*/ 0 h 263"/>
                  <a:gd name="T6" fmla="*/ 0 w 75"/>
                  <a:gd name="T7" fmla="*/ 0 h 263"/>
                  <a:gd name="T8" fmla="*/ 67 w 75"/>
                  <a:gd name="T9" fmla="*/ 258 h 263"/>
                  <a:gd name="T10" fmla="*/ 71 w 75"/>
                  <a:gd name="T11" fmla="*/ 255 h 263"/>
                  <a:gd name="T12" fmla="*/ 67 w 75"/>
                  <a:gd name="T13" fmla="*/ 261 h 263"/>
                  <a:gd name="T14" fmla="*/ 75 w 75"/>
                  <a:gd name="T15" fmla="*/ 263 h 263"/>
                  <a:gd name="T16" fmla="*/ 75 w 75"/>
                  <a:gd name="T17" fmla="*/ 258 h 263"/>
                  <a:gd name="T18" fmla="*/ 67 w 75"/>
                  <a:gd name="T19" fmla="*/ 261 h 2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263"/>
                  <a:gd name="T32" fmla="*/ 75 w 75"/>
                  <a:gd name="T33" fmla="*/ 263 h 2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263">
                    <a:moveTo>
                      <a:pt x="67" y="261"/>
                    </a:moveTo>
                    <a:lnTo>
                      <a:pt x="75" y="258"/>
                    </a:lnTo>
                    <a:lnTo>
                      <a:pt x="9" y="0"/>
                    </a:lnTo>
                    <a:lnTo>
                      <a:pt x="0" y="0"/>
                    </a:lnTo>
                    <a:lnTo>
                      <a:pt x="67" y="258"/>
                    </a:lnTo>
                    <a:lnTo>
                      <a:pt x="71" y="255"/>
                    </a:lnTo>
                    <a:lnTo>
                      <a:pt x="67" y="261"/>
                    </a:lnTo>
                    <a:lnTo>
                      <a:pt x="75" y="263"/>
                    </a:lnTo>
                    <a:lnTo>
                      <a:pt x="75" y="258"/>
                    </a:lnTo>
                    <a:lnTo>
                      <a:pt x="67" y="261"/>
                    </a:lnTo>
                    <a:close/>
                  </a:path>
                </a:pathLst>
              </a:custGeom>
              <a:solidFill>
                <a:srgbClr val="000000"/>
              </a:solidFill>
              <a:ln w="9525">
                <a:noFill/>
                <a:round/>
                <a:headEnd/>
                <a:tailEnd/>
              </a:ln>
            </p:spPr>
            <p:txBody>
              <a:bodyPr/>
              <a:lstStyle/>
              <a:p>
                <a:endParaRPr lang="en-US" sz="1350" dirty="0"/>
              </a:p>
            </p:txBody>
          </p:sp>
          <p:sp>
            <p:nvSpPr>
              <p:cNvPr id="453" name="Freeform 1769">
                <a:extLst>
                  <a:ext uri="{FF2B5EF4-FFF2-40B4-BE49-F238E27FC236}">
                    <a16:creationId xmlns:a16="http://schemas.microsoft.com/office/drawing/2014/main" id="{A9A3BA51-1337-44ED-AED1-990FD6948426}"/>
                  </a:ext>
                </a:extLst>
              </p:cNvPr>
              <p:cNvSpPr>
                <a:spLocks/>
              </p:cNvSpPr>
              <p:nvPr/>
            </p:nvSpPr>
            <p:spPr bwMode="auto">
              <a:xfrm>
                <a:off x="5197798" y="1808299"/>
                <a:ext cx="252413" cy="95253"/>
              </a:xfrm>
              <a:custGeom>
                <a:avLst/>
                <a:gdLst>
                  <a:gd name="T0" fmla="*/ 18 w 159"/>
                  <a:gd name="T1" fmla="*/ 0 h 60"/>
                  <a:gd name="T2" fmla="*/ 14 w 159"/>
                  <a:gd name="T3" fmla="*/ 6 h 60"/>
                  <a:gd name="T4" fmla="*/ 155 w 159"/>
                  <a:gd name="T5" fmla="*/ 60 h 60"/>
                  <a:gd name="T6" fmla="*/ 159 w 159"/>
                  <a:gd name="T7" fmla="*/ 54 h 60"/>
                  <a:gd name="T8" fmla="*/ 18 w 159"/>
                  <a:gd name="T9" fmla="*/ 3 h 60"/>
                  <a:gd name="T10" fmla="*/ 18 w 159"/>
                  <a:gd name="T11" fmla="*/ 6 h 60"/>
                  <a:gd name="T12" fmla="*/ 18 w 159"/>
                  <a:gd name="T13" fmla="*/ 0 h 60"/>
                  <a:gd name="T14" fmla="*/ 0 w 159"/>
                  <a:gd name="T15" fmla="*/ 0 h 60"/>
                  <a:gd name="T16" fmla="*/ 14 w 159"/>
                  <a:gd name="T17" fmla="*/ 6 h 60"/>
                  <a:gd name="T18" fmla="*/ 18 w 159"/>
                  <a:gd name="T19" fmla="*/ 0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9"/>
                  <a:gd name="T31" fmla="*/ 0 h 60"/>
                  <a:gd name="T32" fmla="*/ 159 w 159"/>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9" h="60">
                    <a:moveTo>
                      <a:pt x="18" y="0"/>
                    </a:moveTo>
                    <a:lnTo>
                      <a:pt x="14" y="6"/>
                    </a:lnTo>
                    <a:lnTo>
                      <a:pt x="155" y="60"/>
                    </a:lnTo>
                    <a:lnTo>
                      <a:pt x="159" y="54"/>
                    </a:lnTo>
                    <a:lnTo>
                      <a:pt x="18" y="3"/>
                    </a:lnTo>
                    <a:lnTo>
                      <a:pt x="18" y="6"/>
                    </a:lnTo>
                    <a:lnTo>
                      <a:pt x="18" y="0"/>
                    </a:lnTo>
                    <a:lnTo>
                      <a:pt x="0" y="0"/>
                    </a:lnTo>
                    <a:lnTo>
                      <a:pt x="14" y="6"/>
                    </a:lnTo>
                    <a:lnTo>
                      <a:pt x="18" y="0"/>
                    </a:lnTo>
                    <a:close/>
                  </a:path>
                </a:pathLst>
              </a:custGeom>
              <a:solidFill>
                <a:srgbClr val="000000"/>
              </a:solidFill>
              <a:ln w="9525">
                <a:noFill/>
                <a:round/>
                <a:headEnd/>
                <a:tailEnd/>
              </a:ln>
            </p:spPr>
            <p:txBody>
              <a:bodyPr/>
              <a:lstStyle/>
              <a:p>
                <a:endParaRPr lang="en-US" sz="1350" dirty="0"/>
              </a:p>
            </p:txBody>
          </p:sp>
          <p:sp>
            <p:nvSpPr>
              <p:cNvPr id="454" name="Freeform 1770">
                <a:extLst>
                  <a:ext uri="{FF2B5EF4-FFF2-40B4-BE49-F238E27FC236}">
                    <a16:creationId xmlns:a16="http://schemas.microsoft.com/office/drawing/2014/main" id="{8735333A-72DC-4A84-A2E3-9E9B18B2BC5F}"/>
                  </a:ext>
                </a:extLst>
              </p:cNvPr>
              <p:cNvSpPr>
                <a:spLocks/>
              </p:cNvSpPr>
              <p:nvPr/>
            </p:nvSpPr>
            <p:spPr bwMode="auto">
              <a:xfrm>
                <a:off x="5226374" y="1808299"/>
                <a:ext cx="230188" cy="9525"/>
              </a:xfrm>
              <a:custGeom>
                <a:avLst/>
                <a:gdLst>
                  <a:gd name="T0" fmla="*/ 128 w 145"/>
                  <a:gd name="T1" fmla="*/ 6 h 6"/>
                  <a:gd name="T2" fmla="*/ 128 w 145"/>
                  <a:gd name="T3" fmla="*/ 0 h 6"/>
                  <a:gd name="T4" fmla="*/ 0 w 145"/>
                  <a:gd name="T5" fmla="*/ 0 h 6"/>
                  <a:gd name="T6" fmla="*/ 0 w 145"/>
                  <a:gd name="T7" fmla="*/ 6 h 6"/>
                  <a:gd name="T8" fmla="*/ 128 w 145"/>
                  <a:gd name="T9" fmla="*/ 6 h 6"/>
                  <a:gd name="T10" fmla="*/ 123 w 145"/>
                  <a:gd name="T11" fmla="*/ 3 h 6"/>
                  <a:gd name="T12" fmla="*/ 128 w 145"/>
                  <a:gd name="T13" fmla="*/ 6 h 6"/>
                  <a:gd name="T14" fmla="*/ 145 w 145"/>
                  <a:gd name="T15" fmla="*/ 0 h 6"/>
                  <a:gd name="T16" fmla="*/ 128 w 145"/>
                  <a:gd name="T17" fmla="*/ 0 h 6"/>
                  <a:gd name="T18" fmla="*/ 128 w 145"/>
                  <a:gd name="T19" fmla="*/ 6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5"/>
                  <a:gd name="T31" fmla="*/ 0 h 6"/>
                  <a:gd name="T32" fmla="*/ 145 w 14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5" h="6">
                    <a:moveTo>
                      <a:pt x="128" y="6"/>
                    </a:moveTo>
                    <a:lnTo>
                      <a:pt x="128" y="0"/>
                    </a:lnTo>
                    <a:lnTo>
                      <a:pt x="0" y="0"/>
                    </a:lnTo>
                    <a:lnTo>
                      <a:pt x="0" y="6"/>
                    </a:lnTo>
                    <a:lnTo>
                      <a:pt x="128" y="6"/>
                    </a:lnTo>
                    <a:lnTo>
                      <a:pt x="123" y="3"/>
                    </a:lnTo>
                    <a:lnTo>
                      <a:pt x="128" y="6"/>
                    </a:lnTo>
                    <a:lnTo>
                      <a:pt x="145" y="0"/>
                    </a:lnTo>
                    <a:lnTo>
                      <a:pt x="128" y="0"/>
                    </a:lnTo>
                    <a:lnTo>
                      <a:pt x="128" y="6"/>
                    </a:lnTo>
                    <a:close/>
                  </a:path>
                </a:pathLst>
              </a:custGeom>
              <a:solidFill>
                <a:srgbClr val="000000"/>
              </a:solidFill>
              <a:ln w="9525">
                <a:noFill/>
                <a:round/>
                <a:headEnd/>
                <a:tailEnd/>
              </a:ln>
            </p:spPr>
            <p:txBody>
              <a:bodyPr/>
              <a:lstStyle/>
              <a:p>
                <a:endParaRPr lang="en-US" sz="1350" dirty="0"/>
              </a:p>
            </p:txBody>
          </p:sp>
          <p:sp>
            <p:nvSpPr>
              <p:cNvPr id="455" name="Freeform 1771">
                <a:extLst>
                  <a:ext uri="{FF2B5EF4-FFF2-40B4-BE49-F238E27FC236}">
                    <a16:creationId xmlns:a16="http://schemas.microsoft.com/office/drawing/2014/main" id="{F39BDA09-3F5E-4689-9D40-CC4C2A68B4A7}"/>
                  </a:ext>
                </a:extLst>
              </p:cNvPr>
              <p:cNvSpPr>
                <a:spLocks/>
              </p:cNvSpPr>
              <p:nvPr/>
            </p:nvSpPr>
            <p:spPr bwMode="auto">
              <a:xfrm>
                <a:off x="5193036" y="1813062"/>
                <a:ext cx="236538" cy="93666"/>
              </a:xfrm>
              <a:custGeom>
                <a:avLst/>
                <a:gdLst>
                  <a:gd name="T0" fmla="*/ 3 w 149"/>
                  <a:gd name="T1" fmla="*/ 54 h 59"/>
                  <a:gd name="T2" fmla="*/ 9 w 149"/>
                  <a:gd name="T3" fmla="*/ 57 h 59"/>
                  <a:gd name="T4" fmla="*/ 149 w 149"/>
                  <a:gd name="T5" fmla="*/ 3 h 59"/>
                  <a:gd name="T6" fmla="*/ 144 w 149"/>
                  <a:gd name="T7" fmla="*/ 0 h 59"/>
                  <a:gd name="T8" fmla="*/ 3 w 149"/>
                  <a:gd name="T9" fmla="*/ 51 h 59"/>
                  <a:gd name="T10" fmla="*/ 9 w 149"/>
                  <a:gd name="T11" fmla="*/ 54 h 59"/>
                  <a:gd name="T12" fmla="*/ 3 w 149"/>
                  <a:gd name="T13" fmla="*/ 54 h 59"/>
                  <a:gd name="T14" fmla="*/ 0 w 149"/>
                  <a:gd name="T15" fmla="*/ 59 h 59"/>
                  <a:gd name="T16" fmla="*/ 9 w 149"/>
                  <a:gd name="T17" fmla="*/ 57 h 59"/>
                  <a:gd name="T18" fmla="*/ 3 w 149"/>
                  <a:gd name="T19" fmla="*/ 54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9"/>
                  <a:gd name="T31" fmla="*/ 0 h 59"/>
                  <a:gd name="T32" fmla="*/ 149 w 149"/>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9" h="59">
                    <a:moveTo>
                      <a:pt x="3" y="54"/>
                    </a:moveTo>
                    <a:lnTo>
                      <a:pt x="9" y="57"/>
                    </a:lnTo>
                    <a:lnTo>
                      <a:pt x="149" y="3"/>
                    </a:lnTo>
                    <a:lnTo>
                      <a:pt x="144" y="0"/>
                    </a:lnTo>
                    <a:lnTo>
                      <a:pt x="3" y="51"/>
                    </a:lnTo>
                    <a:lnTo>
                      <a:pt x="9" y="54"/>
                    </a:lnTo>
                    <a:lnTo>
                      <a:pt x="3" y="54"/>
                    </a:lnTo>
                    <a:lnTo>
                      <a:pt x="0" y="59"/>
                    </a:lnTo>
                    <a:lnTo>
                      <a:pt x="9" y="57"/>
                    </a:lnTo>
                    <a:lnTo>
                      <a:pt x="3" y="54"/>
                    </a:lnTo>
                    <a:close/>
                  </a:path>
                </a:pathLst>
              </a:custGeom>
              <a:solidFill>
                <a:srgbClr val="000000"/>
              </a:solidFill>
              <a:ln w="9525">
                <a:noFill/>
                <a:round/>
                <a:headEnd/>
                <a:tailEnd/>
              </a:ln>
            </p:spPr>
            <p:txBody>
              <a:bodyPr/>
              <a:lstStyle/>
              <a:p>
                <a:endParaRPr lang="en-US" sz="1350" dirty="0"/>
              </a:p>
            </p:txBody>
          </p:sp>
          <p:sp>
            <p:nvSpPr>
              <p:cNvPr id="456" name="Freeform 1772">
                <a:extLst>
                  <a:ext uri="{FF2B5EF4-FFF2-40B4-BE49-F238E27FC236}">
                    <a16:creationId xmlns:a16="http://schemas.microsoft.com/office/drawing/2014/main" id="{85D570EB-0213-4AA5-8ED6-A2375A03CD1E}"/>
                  </a:ext>
                </a:extLst>
              </p:cNvPr>
              <p:cNvSpPr>
                <a:spLocks/>
              </p:cNvSpPr>
              <p:nvPr/>
            </p:nvSpPr>
            <p:spPr bwMode="auto">
              <a:xfrm>
                <a:off x="5197798" y="1482851"/>
                <a:ext cx="112713" cy="415940"/>
              </a:xfrm>
              <a:custGeom>
                <a:avLst/>
                <a:gdLst>
                  <a:gd name="T0" fmla="*/ 67 w 71"/>
                  <a:gd name="T1" fmla="*/ 0 h 262"/>
                  <a:gd name="T2" fmla="*/ 62 w 71"/>
                  <a:gd name="T3" fmla="*/ 4 h 262"/>
                  <a:gd name="T4" fmla="*/ 0 w 71"/>
                  <a:gd name="T5" fmla="*/ 262 h 262"/>
                  <a:gd name="T6" fmla="*/ 6 w 71"/>
                  <a:gd name="T7" fmla="*/ 262 h 262"/>
                  <a:gd name="T8" fmla="*/ 71 w 71"/>
                  <a:gd name="T9" fmla="*/ 4 h 262"/>
                  <a:gd name="T10" fmla="*/ 67 w 71"/>
                  <a:gd name="T11" fmla="*/ 5 h 262"/>
                  <a:gd name="T12" fmla="*/ 67 w 71"/>
                  <a:gd name="T13" fmla="*/ 0 h 262"/>
                  <a:gd name="T14" fmla="*/ 62 w 71"/>
                  <a:gd name="T15" fmla="*/ 4 h 262"/>
                  <a:gd name="T16" fmla="*/ 67 w 71"/>
                  <a:gd name="T17" fmla="*/ 0 h 2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262"/>
                  <a:gd name="T29" fmla="*/ 71 w 71"/>
                  <a:gd name="T30" fmla="*/ 262 h 26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262">
                    <a:moveTo>
                      <a:pt x="67" y="0"/>
                    </a:moveTo>
                    <a:lnTo>
                      <a:pt x="62" y="4"/>
                    </a:lnTo>
                    <a:lnTo>
                      <a:pt x="0" y="262"/>
                    </a:lnTo>
                    <a:lnTo>
                      <a:pt x="6" y="262"/>
                    </a:lnTo>
                    <a:lnTo>
                      <a:pt x="71" y="4"/>
                    </a:lnTo>
                    <a:lnTo>
                      <a:pt x="67" y="5"/>
                    </a:lnTo>
                    <a:lnTo>
                      <a:pt x="67" y="0"/>
                    </a:lnTo>
                    <a:lnTo>
                      <a:pt x="62" y="4"/>
                    </a:lnTo>
                    <a:lnTo>
                      <a:pt x="67" y="0"/>
                    </a:lnTo>
                    <a:close/>
                  </a:path>
                </a:pathLst>
              </a:custGeom>
              <a:solidFill>
                <a:srgbClr val="000000"/>
              </a:solidFill>
              <a:ln w="9525">
                <a:noFill/>
                <a:round/>
                <a:headEnd/>
                <a:tailEnd/>
              </a:ln>
            </p:spPr>
            <p:txBody>
              <a:bodyPr/>
              <a:lstStyle/>
              <a:p>
                <a:endParaRPr lang="en-US" sz="1350" dirty="0"/>
              </a:p>
            </p:txBody>
          </p:sp>
          <p:sp>
            <p:nvSpPr>
              <p:cNvPr id="457" name="Freeform 1773">
                <a:extLst>
                  <a:ext uri="{FF2B5EF4-FFF2-40B4-BE49-F238E27FC236}">
                    <a16:creationId xmlns:a16="http://schemas.microsoft.com/office/drawing/2014/main" id="{4F339423-75A2-42A3-A16C-B3E9352C6B48}"/>
                  </a:ext>
                </a:extLst>
              </p:cNvPr>
              <p:cNvSpPr>
                <a:spLocks/>
              </p:cNvSpPr>
              <p:nvPr/>
            </p:nvSpPr>
            <p:spPr bwMode="auto">
              <a:xfrm>
                <a:off x="5304161" y="1482851"/>
                <a:ext cx="47625" cy="7938"/>
              </a:xfrm>
              <a:custGeom>
                <a:avLst/>
                <a:gdLst>
                  <a:gd name="T0" fmla="*/ 30 w 30"/>
                  <a:gd name="T1" fmla="*/ 4 h 5"/>
                  <a:gd name="T2" fmla="*/ 26 w 30"/>
                  <a:gd name="T3" fmla="*/ 0 h 5"/>
                  <a:gd name="T4" fmla="*/ 0 w 30"/>
                  <a:gd name="T5" fmla="*/ 0 h 5"/>
                  <a:gd name="T6" fmla="*/ 0 w 30"/>
                  <a:gd name="T7" fmla="*/ 5 h 5"/>
                  <a:gd name="T8" fmla="*/ 26 w 30"/>
                  <a:gd name="T9" fmla="*/ 5 h 5"/>
                  <a:gd name="T10" fmla="*/ 21 w 30"/>
                  <a:gd name="T11" fmla="*/ 4 h 5"/>
                  <a:gd name="T12" fmla="*/ 30 w 30"/>
                  <a:gd name="T13" fmla="*/ 4 h 5"/>
                  <a:gd name="T14" fmla="*/ 30 w 30"/>
                  <a:gd name="T15" fmla="*/ 0 h 5"/>
                  <a:gd name="T16" fmla="*/ 26 w 30"/>
                  <a:gd name="T17" fmla="*/ 0 h 5"/>
                  <a:gd name="T18" fmla="*/ 30 w 30"/>
                  <a:gd name="T19" fmla="*/ 4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5"/>
                  <a:gd name="T32" fmla="*/ 30 w 30"/>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5">
                    <a:moveTo>
                      <a:pt x="30" y="4"/>
                    </a:moveTo>
                    <a:lnTo>
                      <a:pt x="26" y="0"/>
                    </a:lnTo>
                    <a:lnTo>
                      <a:pt x="0" y="0"/>
                    </a:lnTo>
                    <a:lnTo>
                      <a:pt x="0" y="5"/>
                    </a:lnTo>
                    <a:lnTo>
                      <a:pt x="26" y="5"/>
                    </a:lnTo>
                    <a:lnTo>
                      <a:pt x="21" y="4"/>
                    </a:lnTo>
                    <a:lnTo>
                      <a:pt x="30" y="4"/>
                    </a:lnTo>
                    <a:lnTo>
                      <a:pt x="30" y="0"/>
                    </a:lnTo>
                    <a:lnTo>
                      <a:pt x="26" y="0"/>
                    </a:lnTo>
                    <a:lnTo>
                      <a:pt x="30" y="4"/>
                    </a:lnTo>
                    <a:close/>
                  </a:path>
                </a:pathLst>
              </a:custGeom>
              <a:solidFill>
                <a:srgbClr val="000000"/>
              </a:solidFill>
              <a:ln w="9525">
                <a:noFill/>
                <a:round/>
                <a:headEnd/>
                <a:tailEnd/>
              </a:ln>
            </p:spPr>
            <p:txBody>
              <a:bodyPr/>
              <a:lstStyle/>
              <a:p>
                <a:endParaRPr lang="en-US" sz="1350" dirty="0"/>
              </a:p>
            </p:txBody>
          </p:sp>
          <p:sp>
            <p:nvSpPr>
              <p:cNvPr id="458" name="Freeform 1774">
                <a:extLst>
                  <a:ext uri="{FF2B5EF4-FFF2-40B4-BE49-F238E27FC236}">
                    <a16:creationId xmlns:a16="http://schemas.microsoft.com/office/drawing/2014/main" id="{143FB955-ACBE-4EA7-B910-A346C0117473}"/>
                  </a:ext>
                </a:extLst>
              </p:cNvPr>
              <p:cNvSpPr>
                <a:spLocks/>
              </p:cNvSpPr>
              <p:nvPr/>
            </p:nvSpPr>
            <p:spPr bwMode="auto">
              <a:xfrm>
                <a:off x="5262886" y="1593980"/>
                <a:ext cx="130175" cy="49215"/>
              </a:xfrm>
              <a:custGeom>
                <a:avLst/>
                <a:gdLst>
                  <a:gd name="T0" fmla="*/ 70 w 82"/>
                  <a:gd name="T1" fmla="*/ 5 h 31"/>
                  <a:gd name="T2" fmla="*/ 70 w 82"/>
                  <a:gd name="T3" fmla="*/ 0 h 31"/>
                  <a:gd name="T4" fmla="*/ 0 w 82"/>
                  <a:gd name="T5" fmla="*/ 28 h 31"/>
                  <a:gd name="T6" fmla="*/ 3 w 82"/>
                  <a:gd name="T7" fmla="*/ 31 h 31"/>
                  <a:gd name="T8" fmla="*/ 73 w 82"/>
                  <a:gd name="T9" fmla="*/ 2 h 31"/>
                  <a:gd name="T10" fmla="*/ 70 w 82"/>
                  <a:gd name="T11" fmla="*/ 0 h 31"/>
                  <a:gd name="T12" fmla="*/ 73 w 82"/>
                  <a:gd name="T13" fmla="*/ 2 h 31"/>
                  <a:gd name="T14" fmla="*/ 82 w 82"/>
                  <a:gd name="T15" fmla="*/ 0 h 31"/>
                  <a:gd name="T16" fmla="*/ 70 w 82"/>
                  <a:gd name="T17" fmla="*/ 0 h 31"/>
                  <a:gd name="T18" fmla="*/ 70 w 82"/>
                  <a:gd name="T19" fmla="*/ 5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2"/>
                  <a:gd name="T31" fmla="*/ 0 h 31"/>
                  <a:gd name="T32" fmla="*/ 82 w 82"/>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2" h="31">
                    <a:moveTo>
                      <a:pt x="70" y="5"/>
                    </a:moveTo>
                    <a:lnTo>
                      <a:pt x="70" y="0"/>
                    </a:lnTo>
                    <a:lnTo>
                      <a:pt x="0" y="28"/>
                    </a:lnTo>
                    <a:lnTo>
                      <a:pt x="3" y="31"/>
                    </a:lnTo>
                    <a:lnTo>
                      <a:pt x="73" y="2"/>
                    </a:lnTo>
                    <a:lnTo>
                      <a:pt x="70" y="0"/>
                    </a:lnTo>
                    <a:lnTo>
                      <a:pt x="73" y="2"/>
                    </a:lnTo>
                    <a:lnTo>
                      <a:pt x="82" y="0"/>
                    </a:lnTo>
                    <a:lnTo>
                      <a:pt x="70" y="0"/>
                    </a:lnTo>
                    <a:lnTo>
                      <a:pt x="70" y="5"/>
                    </a:lnTo>
                    <a:close/>
                  </a:path>
                </a:pathLst>
              </a:custGeom>
              <a:solidFill>
                <a:srgbClr val="000000"/>
              </a:solidFill>
              <a:ln w="9525">
                <a:noFill/>
                <a:round/>
                <a:headEnd/>
                <a:tailEnd/>
              </a:ln>
            </p:spPr>
            <p:txBody>
              <a:bodyPr/>
              <a:lstStyle/>
              <a:p>
                <a:endParaRPr lang="en-US" sz="1350" dirty="0"/>
              </a:p>
            </p:txBody>
          </p:sp>
          <p:sp>
            <p:nvSpPr>
              <p:cNvPr id="459" name="Freeform 1775">
                <a:extLst>
                  <a:ext uri="{FF2B5EF4-FFF2-40B4-BE49-F238E27FC236}">
                    <a16:creationId xmlns:a16="http://schemas.microsoft.com/office/drawing/2014/main" id="{E9CFCB24-45A8-4DE2-90E0-95232882A300}"/>
                  </a:ext>
                </a:extLst>
              </p:cNvPr>
              <p:cNvSpPr>
                <a:spLocks/>
              </p:cNvSpPr>
              <p:nvPr/>
            </p:nvSpPr>
            <p:spPr bwMode="auto">
              <a:xfrm>
                <a:off x="5253361" y="1593980"/>
                <a:ext cx="120650" cy="7938"/>
              </a:xfrm>
              <a:custGeom>
                <a:avLst/>
                <a:gdLst>
                  <a:gd name="T0" fmla="*/ 18 w 76"/>
                  <a:gd name="T1" fmla="*/ 0 h 5"/>
                  <a:gd name="T2" fmla="*/ 15 w 76"/>
                  <a:gd name="T3" fmla="*/ 5 h 5"/>
                  <a:gd name="T4" fmla="*/ 76 w 76"/>
                  <a:gd name="T5" fmla="*/ 5 h 5"/>
                  <a:gd name="T6" fmla="*/ 76 w 76"/>
                  <a:gd name="T7" fmla="*/ 0 h 5"/>
                  <a:gd name="T8" fmla="*/ 15 w 76"/>
                  <a:gd name="T9" fmla="*/ 0 h 5"/>
                  <a:gd name="T10" fmla="*/ 15 w 76"/>
                  <a:gd name="T11" fmla="*/ 2 h 5"/>
                  <a:gd name="T12" fmla="*/ 15 w 76"/>
                  <a:gd name="T13" fmla="*/ 0 h 5"/>
                  <a:gd name="T14" fmla="*/ 0 w 76"/>
                  <a:gd name="T15" fmla="*/ 0 h 5"/>
                  <a:gd name="T16" fmla="*/ 15 w 76"/>
                  <a:gd name="T17" fmla="*/ 2 h 5"/>
                  <a:gd name="T18" fmla="*/ 18 w 76"/>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
                  <a:gd name="T31" fmla="*/ 0 h 5"/>
                  <a:gd name="T32" fmla="*/ 76 w 76"/>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 h="5">
                    <a:moveTo>
                      <a:pt x="18" y="0"/>
                    </a:moveTo>
                    <a:lnTo>
                      <a:pt x="15" y="5"/>
                    </a:lnTo>
                    <a:lnTo>
                      <a:pt x="76" y="5"/>
                    </a:lnTo>
                    <a:lnTo>
                      <a:pt x="76" y="0"/>
                    </a:lnTo>
                    <a:lnTo>
                      <a:pt x="15" y="0"/>
                    </a:lnTo>
                    <a:lnTo>
                      <a:pt x="15" y="2"/>
                    </a:lnTo>
                    <a:lnTo>
                      <a:pt x="15" y="0"/>
                    </a:lnTo>
                    <a:lnTo>
                      <a:pt x="0" y="0"/>
                    </a:lnTo>
                    <a:lnTo>
                      <a:pt x="15" y="2"/>
                    </a:lnTo>
                    <a:lnTo>
                      <a:pt x="18" y="0"/>
                    </a:lnTo>
                    <a:close/>
                  </a:path>
                </a:pathLst>
              </a:custGeom>
              <a:solidFill>
                <a:srgbClr val="000000"/>
              </a:solidFill>
              <a:ln w="9525">
                <a:noFill/>
                <a:round/>
                <a:headEnd/>
                <a:tailEnd/>
              </a:ln>
            </p:spPr>
            <p:txBody>
              <a:bodyPr/>
              <a:lstStyle/>
              <a:p>
                <a:endParaRPr lang="en-US" sz="1350" dirty="0"/>
              </a:p>
            </p:txBody>
          </p:sp>
          <p:sp>
            <p:nvSpPr>
              <p:cNvPr id="460" name="Freeform 1776">
                <a:extLst>
                  <a:ext uri="{FF2B5EF4-FFF2-40B4-BE49-F238E27FC236}">
                    <a16:creationId xmlns:a16="http://schemas.microsoft.com/office/drawing/2014/main" id="{D8E2D5B4-C1CB-4204-8476-DD4760EC1250}"/>
                  </a:ext>
                </a:extLst>
              </p:cNvPr>
              <p:cNvSpPr>
                <a:spLocks/>
              </p:cNvSpPr>
              <p:nvPr/>
            </p:nvSpPr>
            <p:spPr bwMode="auto">
              <a:xfrm>
                <a:off x="5277174" y="1593980"/>
                <a:ext cx="111125" cy="49215"/>
              </a:xfrm>
              <a:custGeom>
                <a:avLst/>
                <a:gdLst>
                  <a:gd name="T0" fmla="*/ 70 w 70"/>
                  <a:gd name="T1" fmla="*/ 31 h 31"/>
                  <a:gd name="T2" fmla="*/ 70 w 70"/>
                  <a:gd name="T3" fmla="*/ 28 h 31"/>
                  <a:gd name="T4" fmla="*/ 3 w 70"/>
                  <a:gd name="T5" fmla="*/ 0 h 31"/>
                  <a:gd name="T6" fmla="*/ 0 w 70"/>
                  <a:gd name="T7" fmla="*/ 2 h 31"/>
                  <a:gd name="T8" fmla="*/ 64 w 70"/>
                  <a:gd name="T9" fmla="*/ 31 h 31"/>
                  <a:gd name="T10" fmla="*/ 70 w 70"/>
                  <a:gd name="T11" fmla="*/ 31 h 31"/>
                  <a:gd name="T12" fmla="*/ 0 60000 65536"/>
                  <a:gd name="T13" fmla="*/ 0 60000 65536"/>
                  <a:gd name="T14" fmla="*/ 0 60000 65536"/>
                  <a:gd name="T15" fmla="*/ 0 60000 65536"/>
                  <a:gd name="T16" fmla="*/ 0 60000 65536"/>
                  <a:gd name="T17" fmla="*/ 0 60000 65536"/>
                  <a:gd name="T18" fmla="*/ 0 w 70"/>
                  <a:gd name="T19" fmla="*/ 0 h 31"/>
                  <a:gd name="T20" fmla="*/ 70 w 70"/>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0" h="31">
                    <a:moveTo>
                      <a:pt x="70" y="31"/>
                    </a:moveTo>
                    <a:lnTo>
                      <a:pt x="70" y="28"/>
                    </a:lnTo>
                    <a:lnTo>
                      <a:pt x="3" y="0"/>
                    </a:lnTo>
                    <a:lnTo>
                      <a:pt x="0" y="2"/>
                    </a:lnTo>
                    <a:lnTo>
                      <a:pt x="64" y="31"/>
                    </a:lnTo>
                    <a:lnTo>
                      <a:pt x="70" y="31"/>
                    </a:lnTo>
                    <a:close/>
                  </a:path>
                </a:pathLst>
              </a:custGeom>
              <a:solidFill>
                <a:srgbClr val="000000"/>
              </a:solidFill>
              <a:ln w="9525">
                <a:noFill/>
                <a:round/>
                <a:headEnd/>
                <a:tailEnd/>
              </a:ln>
            </p:spPr>
            <p:txBody>
              <a:bodyPr/>
              <a:lstStyle/>
              <a:p>
                <a:endParaRPr lang="en-US" sz="1350" dirty="0"/>
              </a:p>
            </p:txBody>
          </p:sp>
          <p:sp>
            <p:nvSpPr>
              <p:cNvPr id="461" name="Freeform 1777">
                <a:extLst>
                  <a:ext uri="{FF2B5EF4-FFF2-40B4-BE49-F238E27FC236}">
                    <a16:creationId xmlns:a16="http://schemas.microsoft.com/office/drawing/2014/main" id="{57D453E8-8313-4355-A692-692BA1715109}"/>
                  </a:ext>
                </a:extLst>
              </p:cNvPr>
              <p:cNvSpPr>
                <a:spLocks/>
              </p:cNvSpPr>
              <p:nvPr/>
            </p:nvSpPr>
            <p:spPr bwMode="auto">
              <a:xfrm>
                <a:off x="5212086" y="1743211"/>
                <a:ext cx="217488" cy="74615"/>
              </a:xfrm>
              <a:custGeom>
                <a:avLst/>
                <a:gdLst>
                  <a:gd name="T0" fmla="*/ 18 w 137"/>
                  <a:gd name="T1" fmla="*/ 0 h 47"/>
                  <a:gd name="T2" fmla="*/ 18 w 137"/>
                  <a:gd name="T3" fmla="*/ 5 h 47"/>
                  <a:gd name="T4" fmla="*/ 132 w 137"/>
                  <a:gd name="T5" fmla="*/ 47 h 47"/>
                  <a:gd name="T6" fmla="*/ 137 w 137"/>
                  <a:gd name="T7" fmla="*/ 44 h 47"/>
                  <a:gd name="T8" fmla="*/ 18 w 137"/>
                  <a:gd name="T9" fmla="*/ 0 h 47"/>
                  <a:gd name="T10" fmla="*/ 18 w 137"/>
                  <a:gd name="T11" fmla="*/ 5 h 47"/>
                  <a:gd name="T12" fmla="*/ 18 w 137"/>
                  <a:gd name="T13" fmla="*/ 0 h 47"/>
                  <a:gd name="T14" fmla="*/ 0 w 137"/>
                  <a:gd name="T15" fmla="*/ 0 h 47"/>
                  <a:gd name="T16" fmla="*/ 18 w 137"/>
                  <a:gd name="T17" fmla="*/ 5 h 47"/>
                  <a:gd name="T18" fmla="*/ 18 w 137"/>
                  <a:gd name="T19" fmla="*/ 0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7"/>
                  <a:gd name="T31" fmla="*/ 0 h 47"/>
                  <a:gd name="T32" fmla="*/ 137 w 137"/>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7" h="47">
                    <a:moveTo>
                      <a:pt x="18" y="0"/>
                    </a:moveTo>
                    <a:lnTo>
                      <a:pt x="18" y="5"/>
                    </a:lnTo>
                    <a:lnTo>
                      <a:pt x="132" y="47"/>
                    </a:lnTo>
                    <a:lnTo>
                      <a:pt x="137" y="44"/>
                    </a:lnTo>
                    <a:lnTo>
                      <a:pt x="18" y="0"/>
                    </a:lnTo>
                    <a:lnTo>
                      <a:pt x="18" y="5"/>
                    </a:lnTo>
                    <a:lnTo>
                      <a:pt x="18" y="0"/>
                    </a:lnTo>
                    <a:lnTo>
                      <a:pt x="0" y="0"/>
                    </a:lnTo>
                    <a:lnTo>
                      <a:pt x="18" y="5"/>
                    </a:lnTo>
                    <a:lnTo>
                      <a:pt x="18" y="0"/>
                    </a:lnTo>
                    <a:close/>
                  </a:path>
                </a:pathLst>
              </a:custGeom>
              <a:solidFill>
                <a:srgbClr val="000000"/>
              </a:solidFill>
              <a:ln w="9525">
                <a:noFill/>
                <a:round/>
                <a:headEnd/>
                <a:tailEnd/>
              </a:ln>
            </p:spPr>
            <p:txBody>
              <a:bodyPr/>
              <a:lstStyle/>
              <a:p>
                <a:endParaRPr lang="en-US" sz="1350" dirty="0"/>
              </a:p>
            </p:txBody>
          </p:sp>
          <p:sp>
            <p:nvSpPr>
              <p:cNvPr id="462" name="Freeform 1778">
                <a:extLst>
                  <a:ext uri="{FF2B5EF4-FFF2-40B4-BE49-F238E27FC236}">
                    <a16:creationId xmlns:a16="http://schemas.microsoft.com/office/drawing/2014/main" id="{59BB0F81-6BF6-4D25-BA24-72FDCBCC75E2}"/>
                  </a:ext>
                </a:extLst>
              </p:cNvPr>
              <p:cNvSpPr>
                <a:spLocks/>
              </p:cNvSpPr>
              <p:nvPr/>
            </p:nvSpPr>
            <p:spPr bwMode="auto">
              <a:xfrm>
                <a:off x="5240661" y="1743211"/>
                <a:ext cx="195263" cy="7938"/>
              </a:xfrm>
              <a:custGeom>
                <a:avLst/>
                <a:gdLst>
                  <a:gd name="T0" fmla="*/ 110 w 123"/>
                  <a:gd name="T1" fmla="*/ 5 h 5"/>
                  <a:gd name="T2" fmla="*/ 110 w 123"/>
                  <a:gd name="T3" fmla="*/ 0 h 5"/>
                  <a:gd name="T4" fmla="*/ 0 w 123"/>
                  <a:gd name="T5" fmla="*/ 0 h 5"/>
                  <a:gd name="T6" fmla="*/ 0 w 123"/>
                  <a:gd name="T7" fmla="*/ 5 h 5"/>
                  <a:gd name="T8" fmla="*/ 110 w 123"/>
                  <a:gd name="T9" fmla="*/ 5 h 5"/>
                  <a:gd name="T10" fmla="*/ 105 w 123"/>
                  <a:gd name="T11" fmla="*/ 0 h 5"/>
                  <a:gd name="T12" fmla="*/ 110 w 123"/>
                  <a:gd name="T13" fmla="*/ 5 h 5"/>
                  <a:gd name="T14" fmla="*/ 123 w 123"/>
                  <a:gd name="T15" fmla="*/ 0 h 5"/>
                  <a:gd name="T16" fmla="*/ 110 w 123"/>
                  <a:gd name="T17" fmla="*/ 0 h 5"/>
                  <a:gd name="T18" fmla="*/ 110 w 123"/>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
                  <a:gd name="T31" fmla="*/ 0 h 5"/>
                  <a:gd name="T32" fmla="*/ 123 w 12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 h="5">
                    <a:moveTo>
                      <a:pt x="110" y="5"/>
                    </a:moveTo>
                    <a:lnTo>
                      <a:pt x="110" y="0"/>
                    </a:lnTo>
                    <a:lnTo>
                      <a:pt x="0" y="0"/>
                    </a:lnTo>
                    <a:lnTo>
                      <a:pt x="0" y="5"/>
                    </a:lnTo>
                    <a:lnTo>
                      <a:pt x="110" y="5"/>
                    </a:lnTo>
                    <a:lnTo>
                      <a:pt x="105" y="0"/>
                    </a:lnTo>
                    <a:lnTo>
                      <a:pt x="110" y="5"/>
                    </a:lnTo>
                    <a:lnTo>
                      <a:pt x="123" y="0"/>
                    </a:lnTo>
                    <a:lnTo>
                      <a:pt x="110" y="0"/>
                    </a:lnTo>
                    <a:lnTo>
                      <a:pt x="110" y="5"/>
                    </a:lnTo>
                    <a:close/>
                  </a:path>
                </a:pathLst>
              </a:custGeom>
              <a:solidFill>
                <a:srgbClr val="000000"/>
              </a:solidFill>
              <a:ln w="9525">
                <a:noFill/>
                <a:round/>
                <a:headEnd/>
                <a:tailEnd/>
              </a:ln>
            </p:spPr>
            <p:txBody>
              <a:bodyPr/>
              <a:lstStyle/>
              <a:p>
                <a:endParaRPr lang="en-US" sz="1350" dirty="0"/>
              </a:p>
            </p:txBody>
          </p:sp>
          <p:sp>
            <p:nvSpPr>
              <p:cNvPr id="463" name="Freeform 1779">
                <a:extLst>
                  <a:ext uri="{FF2B5EF4-FFF2-40B4-BE49-F238E27FC236}">
                    <a16:creationId xmlns:a16="http://schemas.microsoft.com/office/drawing/2014/main" id="{EDAAB7F4-F388-467F-8169-8422D581C9DE}"/>
                  </a:ext>
                </a:extLst>
              </p:cNvPr>
              <p:cNvSpPr>
                <a:spLocks/>
              </p:cNvSpPr>
              <p:nvPr/>
            </p:nvSpPr>
            <p:spPr bwMode="auto">
              <a:xfrm>
                <a:off x="5220024" y="1743211"/>
                <a:ext cx="195263" cy="74615"/>
              </a:xfrm>
              <a:custGeom>
                <a:avLst/>
                <a:gdLst>
                  <a:gd name="T0" fmla="*/ 4 w 123"/>
                  <a:gd name="T1" fmla="*/ 44 h 47"/>
                  <a:gd name="T2" fmla="*/ 4 w 123"/>
                  <a:gd name="T3" fmla="*/ 47 h 47"/>
                  <a:gd name="T4" fmla="*/ 123 w 123"/>
                  <a:gd name="T5" fmla="*/ 5 h 47"/>
                  <a:gd name="T6" fmla="*/ 118 w 123"/>
                  <a:gd name="T7" fmla="*/ 0 h 47"/>
                  <a:gd name="T8" fmla="*/ 0 w 123"/>
                  <a:gd name="T9" fmla="*/ 44 h 47"/>
                  <a:gd name="T10" fmla="*/ 4 w 123"/>
                  <a:gd name="T11" fmla="*/ 44 h 47"/>
                  <a:gd name="T12" fmla="*/ 0 60000 65536"/>
                  <a:gd name="T13" fmla="*/ 0 60000 65536"/>
                  <a:gd name="T14" fmla="*/ 0 60000 65536"/>
                  <a:gd name="T15" fmla="*/ 0 60000 65536"/>
                  <a:gd name="T16" fmla="*/ 0 60000 65536"/>
                  <a:gd name="T17" fmla="*/ 0 60000 65536"/>
                  <a:gd name="T18" fmla="*/ 0 w 123"/>
                  <a:gd name="T19" fmla="*/ 0 h 47"/>
                  <a:gd name="T20" fmla="*/ 123 w 123"/>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123" h="47">
                    <a:moveTo>
                      <a:pt x="4" y="44"/>
                    </a:moveTo>
                    <a:lnTo>
                      <a:pt x="4" y="47"/>
                    </a:lnTo>
                    <a:lnTo>
                      <a:pt x="123" y="5"/>
                    </a:lnTo>
                    <a:lnTo>
                      <a:pt x="118" y="0"/>
                    </a:lnTo>
                    <a:lnTo>
                      <a:pt x="0" y="44"/>
                    </a:lnTo>
                    <a:lnTo>
                      <a:pt x="4" y="44"/>
                    </a:lnTo>
                    <a:close/>
                  </a:path>
                </a:pathLst>
              </a:custGeom>
              <a:solidFill>
                <a:srgbClr val="000000"/>
              </a:solidFill>
              <a:ln w="9525">
                <a:noFill/>
                <a:round/>
                <a:headEnd/>
                <a:tailEnd/>
              </a:ln>
            </p:spPr>
            <p:txBody>
              <a:bodyPr/>
              <a:lstStyle/>
              <a:p>
                <a:endParaRPr lang="en-US" sz="1350" dirty="0"/>
              </a:p>
            </p:txBody>
          </p:sp>
          <p:sp>
            <p:nvSpPr>
              <p:cNvPr id="464" name="Freeform 1780">
                <a:extLst>
                  <a:ext uri="{FF2B5EF4-FFF2-40B4-BE49-F238E27FC236}">
                    <a16:creationId xmlns:a16="http://schemas.microsoft.com/office/drawing/2014/main" id="{203D1EF3-B2F2-4E87-B58A-01DEA1ED9297}"/>
                  </a:ext>
                </a:extLst>
              </p:cNvPr>
              <p:cNvSpPr>
                <a:spLocks/>
              </p:cNvSpPr>
              <p:nvPr/>
            </p:nvSpPr>
            <p:spPr bwMode="auto">
              <a:xfrm>
                <a:off x="5240661" y="1687646"/>
                <a:ext cx="180975" cy="63502"/>
              </a:xfrm>
              <a:custGeom>
                <a:avLst/>
                <a:gdLst>
                  <a:gd name="T0" fmla="*/ 102 w 114"/>
                  <a:gd name="T1" fmla="*/ 8 h 40"/>
                  <a:gd name="T2" fmla="*/ 96 w 114"/>
                  <a:gd name="T3" fmla="*/ 3 h 40"/>
                  <a:gd name="T4" fmla="*/ 0 w 114"/>
                  <a:gd name="T5" fmla="*/ 35 h 40"/>
                  <a:gd name="T6" fmla="*/ 0 w 114"/>
                  <a:gd name="T7" fmla="*/ 40 h 40"/>
                  <a:gd name="T8" fmla="*/ 102 w 114"/>
                  <a:gd name="T9" fmla="*/ 5 h 40"/>
                  <a:gd name="T10" fmla="*/ 102 w 114"/>
                  <a:gd name="T11" fmla="*/ 0 h 40"/>
                  <a:gd name="T12" fmla="*/ 102 w 114"/>
                  <a:gd name="T13" fmla="*/ 5 h 40"/>
                  <a:gd name="T14" fmla="*/ 114 w 114"/>
                  <a:gd name="T15" fmla="*/ 0 h 40"/>
                  <a:gd name="T16" fmla="*/ 102 w 114"/>
                  <a:gd name="T17" fmla="*/ 0 h 40"/>
                  <a:gd name="T18" fmla="*/ 102 w 114"/>
                  <a:gd name="T19" fmla="*/ 8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40"/>
                  <a:gd name="T32" fmla="*/ 114 w 114"/>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40">
                    <a:moveTo>
                      <a:pt x="102" y="8"/>
                    </a:moveTo>
                    <a:lnTo>
                      <a:pt x="96" y="3"/>
                    </a:lnTo>
                    <a:lnTo>
                      <a:pt x="0" y="35"/>
                    </a:lnTo>
                    <a:lnTo>
                      <a:pt x="0" y="40"/>
                    </a:lnTo>
                    <a:lnTo>
                      <a:pt x="102" y="5"/>
                    </a:lnTo>
                    <a:lnTo>
                      <a:pt x="102" y="0"/>
                    </a:lnTo>
                    <a:lnTo>
                      <a:pt x="102" y="5"/>
                    </a:lnTo>
                    <a:lnTo>
                      <a:pt x="114" y="0"/>
                    </a:lnTo>
                    <a:lnTo>
                      <a:pt x="102" y="0"/>
                    </a:lnTo>
                    <a:lnTo>
                      <a:pt x="102" y="8"/>
                    </a:lnTo>
                    <a:close/>
                  </a:path>
                </a:pathLst>
              </a:custGeom>
              <a:solidFill>
                <a:srgbClr val="000000"/>
              </a:solidFill>
              <a:ln w="9525">
                <a:noFill/>
                <a:round/>
                <a:headEnd/>
                <a:tailEnd/>
              </a:ln>
            </p:spPr>
            <p:txBody>
              <a:bodyPr/>
              <a:lstStyle/>
              <a:p>
                <a:endParaRPr lang="en-US" sz="1350" dirty="0"/>
              </a:p>
            </p:txBody>
          </p:sp>
          <p:sp>
            <p:nvSpPr>
              <p:cNvPr id="465" name="Freeform 1781">
                <a:extLst>
                  <a:ext uri="{FF2B5EF4-FFF2-40B4-BE49-F238E27FC236}">
                    <a16:creationId xmlns:a16="http://schemas.microsoft.com/office/drawing/2014/main" id="{4189FC61-C15A-4F80-8038-15E25A239294}"/>
                  </a:ext>
                </a:extLst>
              </p:cNvPr>
              <p:cNvSpPr>
                <a:spLocks/>
              </p:cNvSpPr>
              <p:nvPr/>
            </p:nvSpPr>
            <p:spPr bwMode="auto">
              <a:xfrm>
                <a:off x="5226374" y="1687646"/>
                <a:ext cx="176213" cy="12700"/>
              </a:xfrm>
              <a:custGeom>
                <a:avLst/>
                <a:gdLst>
                  <a:gd name="T0" fmla="*/ 17 w 111"/>
                  <a:gd name="T1" fmla="*/ 3 h 8"/>
                  <a:gd name="T2" fmla="*/ 17 w 111"/>
                  <a:gd name="T3" fmla="*/ 8 h 8"/>
                  <a:gd name="T4" fmla="*/ 111 w 111"/>
                  <a:gd name="T5" fmla="*/ 8 h 8"/>
                  <a:gd name="T6" fmla="*/ 111 w 111"/>
                  <a:gd name="T7" fmla="*/ 0 h 8"/>
                  <a:gd name="T8" fmla="*/ 17 w 111"/>
                  <a:gd name="T9" fmla="*/ 0 h 8"/>
                  <a:gd name="T10" fmla="*/ 14 w 111"/>
                  <a:gd name="T11" fmla="*/ 5 h 8"/>
                  <a:gd name="T12" fmla="*/ 17 w 111"/>
                  <a:gd name="T13" fmla="*/ 0 h 8"/>
                  <a:gd name="T14" fmla="*/ 0 w 111"/>
                  <a:gd name="T15" fmla="*/ 0 h 8"/>
                  <a:gd name="T16" fmla="*/ 14 w 111"/>
                  <a:gd name="T17" fmla="*/ 5 h 8"/>
                  <a:gd name="T18" fmla="*/ 17 w 111"/>
                  <a:gd name="T19" fmla="*/ 3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
                  <a:gd name="T32" fmla="*/ 111 w 111"/>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
                    <a:moveTo>
                      <a:pt x="17" y="3"/>
                    </a:moveTo>
                    <a:lnTo>
                      <a:pt x="17" y="8"/>
                    </a:lnTo>
                    <a:lnTo>
                      <a:pt x="111" y="8"/>
                    </a:lnTo>
                    <a:lnTo>
                      <a:pt x="111" y="0"/>
                    </a:lnTo>
                    <a:lnTo>
                      <a:pt x="17" y="0"/>
                    </a:lnTo>
                    <a:lnTo>
                      <a:pt x="14" y="5"/>
                    </a:lnTo>
                    <a:lnTo>
                      <a:pt x="17" y="0"/>
                    </a:lnTo>
                    <a:lnTo>
                      <a:pt x="0" y="0"/>
                    </a:lnTo>
                    <a:lnTo>
                      <a:pt x="14" y="5"/>
                    </a:lnTo>
                    <a:lnTo>
                      <a:pt x="17" y="3"/>
                    </a:lnTo>
                    <a:close/>
                  </a:path>
                </a:pathLst>
              </a:custGeom>
              <a:solidFill>
                <a:srgbClr val="000000"/>
              </a:solidFill>
              <a:ln w="9525">
                <a:noFill/>
                <a:round/>
                <a:headEnd/>
                <a:tailEnd/>
              </a:ln>
            </p:spPr>
            <p:txBody>
              <a:bodyPr/>
              <a:lstStyle/>
              <a:p>
                <a:endParaRPr lang="en-US" sz="1350" dirty="0"/>
              </a:p>
            </p:txBody>
          </p:sp>
          <p:sp>
            <p:nvSpPr>
              <p:cNvPr id="466" name="Freeform 1782">
                <a:extLst>
                  <a:ext uri="{FF2B5EF4-FFF2-40B4-BE49-F238E27FC236}">
                    <a16:creationId xmlns:a16="http://schemas.microsoft.com/office/drawing/2014/main" id="{8492B6D5-69D5-4226-86B8-45572C338CCD}"/>
                  </a:ext>
                </a:extLst>
              </p:cNvPr>
              <p:cNvSpPr>
                <a:spLocks/>
              </p:cNvSpPr>
              <p:nvPr/>
            </p:nvSpPr>
            <p:spPr bwMode="auto">
              <a:xfrm>
                <a:off x="5248598" y="1692409"/>
                <a:ext cx="166688" cy="58740"/>
              </a:xfrm>
              <a:custGeom>
                <a:avLst/>
                <a:gdLst>
                  <a:gd name="T0" fmla="*/ 105 w 105"/>
                  <a:gd name="T1" fmla="*/ 35 h 37"/>
                  <a:gd name="T2" fmla="*/ 105 w 105"/>
                  <a:gd name="T3" fmla="*/ 32 h 37"/>
                  <a:gd name="T4" fmla="*/ 3 w 105"/>
                  <a:gd name="T5" fmla="*/ 0 h 37"/>
                  <a:gd name="T6" fmla="*/ 0 w 105"/>
                  <a:gd name="T7" fmla="*/ 2 h 37"/>
                  <a:gd name="T8" fmla="*/ 100 w 105"/>
                  <a:gd name="T9" fmla="*/ 37 h 37"/>
                  <a:gd name="T10" fmla="*/ 105 w 105"/>
                  <a:gd name="T11" fmla="*/ 35 h 37"/>
                  <a:gd name="T12" fmla="*/ 0 60000 65536"/>
                  <a:gd name="T13" fmla="*/ 0 60000 65536"/>
                  <a:gd name="T14" fmla="*/ 0 60000 65536"/>
                  <a:gd name="T15" fmla="*/ 0 60000 65536"/>
                  <a:gd name="T16" fmla="*/ 0 60000 65536"/>
                  <a:gd name="T17" fmla="*/ 0 60000 65536"/>
                  <a:gd name="T18" fmla="*/ 0 w 105"/>
                  <a:gd name="T19" fmla="*/ 0 h 37"/>
                  <a:gd name="T20" fmla="*/ 105 w 105"/>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105" h="37">
                    <a:moveTo>
                      <a:pt x="105" y="35"/>
                    </a:moveTo>
                    <a:lnTo>
                      <a:pt x="105" y="32"/>
                    </a:lnTo>
                    <a:lnTo>
                      <a:pt x="3" y="0"/>
                    </a:lnTo>
                    <a:lnTo>
                      <a:pt x="0" y="2"/>
                    </a:lnTo>
                    <a:lnTo>
                      <a:pt x="100" y="37"/>
                    </a:lnTo>
                    <a:lnTo>
                      <a:pt x="105" y="35"/>
                    </a:lnTo>
                    <a:close/>
                  </a:path>
                </a:pathLst>
              </a:custGeom>
              <a:solidFill>
                <a:srgbClr val="000000"/>
              </a:solidFill>
              <a:ln w="9525">
                <a:noFill/>
                <a:round/>
                <a:headEnd/>
                <a:tailEnd/>
              </a:ln>
            </p:spPr>
            <p:txBody>
              <a:bodyPr/>
              <a:lstStyle/>
              <a:p>
                <a:endParaRPr lang="en-US" sz="1350" dirty="0"/>
              </a:p>
            </p:txBody>
          </p:sp>
          <p:sp>
            <p:nvSpPr>
              <p:cNvPr id="467" name="Rectangle 1783">
                <a:extLst>
                  <a:ext uri="{FF2B5EF4-FFF2-40B4-BE49-F238E27FC236}">
                    <a16:creationId xmlns:a16="http://schemas.microsoft.com/office/drawing/2014/main" id="{D016BFB9-1147-4FE2-9ECC-30BCE1432479}"/>
                  </a:ext>
                </a:extLst>
              </p:cNvPr>
              <p:cNvSpPr>
                <a:spLocks noChangeArrowheads="1"/>
              </p:cNvSpPr>
              <p:nvPr/>
            </p:nvSpPr>
            <p:spPr bwMode="auto">
              <a:xfrm>
                <a:off x="5242248" y="1643194"/>
                <a:ext cx="168275" cy="31751"/>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68" name="Freeform 1784">
                <a:extLst>
                  <a:ext uri="{FF2B5EF4-FFF2-40B4-BE49-F238E27FC236}">
                    <a16:creationId xmlns:a16="http://schemas.microsoft.com/office/drawing/2014/main" id="{DDC33800-32BC-4F5C-965A-2AD2A77A4A6D}"/>
                  </a:ext>
                </a:extLst>
              </p:cNvPr>
              <p:cNvSpPr>
                <a:spLocks/>
              </p:cNvSpPr>
              <p:nvPr/>
            </p:nvSpPr>
            <p:spPr bwMode="auto">
              <a:xfrm>
                <a:off x="5402586" y="1638431"/>
                <a:ext cx="12700" cy="36514"/>
              </a:xfrm>
              <a:custGeom>
                <a:avLst/>
                <a:gdLst>
                  <a:gd name="T0" fmla="*/ 3 w 8"/>
                  <a:gd name="T1" fmla="*/ 5 h 23"/>
                  <a:gd name="T2" fmla="*/ 0 w 8"/>
                  <a:gd name="T3" fmla="*/ 3 h 23"/>
                  <a:gd name="T4" fmla="*/ 0 w 8"/>
                  <a:gd name="T5" fmla="*/ 23 h 23"/>
                  <a:gd name="T6" fmla="*/ 8 w 8"/>
                  <a:gd name="T7" fmla="*/ 23 h 23"/>
                  <a:gd name="T8" fmla="*/ 8 w 8"/>
                  <a:gd name="T9" fmla="*/ 3 h 23"/>
                  <a:gd name="T10" fmla="*/ 3 w 8"/>
                  <a:gd name="T11" fmla="*/ 0 h 23"/>
                  <a:gd name="T12" fmla="*/ 8 w 8"/>
                  <a:gd name="T13" fmla="*/ 3 h 23"/>
                  <a:gd name="T14" fmla="*/ 8 w 8"/>
                  <a:gd name="T15" fmla="*/ 0 h 23"/>
                  <a:gd name="T16" fmla="*/ 3 w 8"/>
                  <a:gd name="T17" fmla="*/ 0 h 23"/>
                  <a:gd name="T18" fmla="*/ 3 w 8"/>
                  <a:gd name="T19" fmla="*/ 5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23"/>
                  <a:gd name="T32" fmla="*/ 8 w 8"/>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23">
                    <a:moveTo>
                      <a:pt x="3" y="5"/>
                    </a:moveTo>
                    <a:lnTo>
                      <a:pt x="0" y="3"/>
                    </a:lnTo>
                    <a:lnTo>
                      <a:pt x="0" y="23"/>
                    </a:lnTo>
                    <a:lnTo>
                      <a:pt x="8" y="23"/>
                    </a:lnTo>
                    <a:lnTo>
                      <a:pt x="8" y="3"/>
                    </a:lnTo>
                    <a:lnTo>
                      <a:pt x="3" y="0"/>
                    </a:lnTo>
                    <a:lnTo>
                      <a:pt x="8" y="3"/>
                    </a:lnTo>
                    <a:lnTo>
                      <a:pt x="8" y="0"/>
                    </a:lnTo>
                    <a:lnTo>
                      <a:pt x="3" y="0"/>
                    </a:lnTo>
                    <a:lnTo>
                      <a:pt x="3" y="5"/>
                    </a:lnTo>
                    <a:close/>
                  </a:path>
                </a:pathLst>
              </a:custGeom>
              <a:solidFill>
                <a:srgbClr val="000000"/>
              </a:solidFill>
              <a:ln w="9525">
                <a:noFill/>
                <a:round/>
                <a:headEnd/>
                <a:tailEnd/>
              </a:ln>
            </p:spPr>
            <p:txBody>
              <a:bodyPr/>
              <a:lstStyle/>
              <a:p>
                <a:endParaRPr lang="en-US" sz="1350" dirty="0"/>
              </a:p>
            </p:txBody>
          </p:sp>
          <p:sp>
            <p:nvSpPr>
              <p:cNvPr id="469" name="Freeform 1785">
                <a:extLst>
                  <a:ext uri="{FF2B5EF4-FFF2-40B4-BE49-F238E27FC236}">
                    <a16:creationId xmlns:a16="http://schemas.microsoft.com/office/drawing/2014/main" id="{5EE73EA1-0039-4397-A193-3DD95B6BEAE7}"/>
                  </a:ext>
                </a:extLst>
              </p:cNvPr>
              <p:cNvSpPr>
                <a:spLocks/>
              </p:cNvSpPr>
              <p:nvPr/>
            </p:nvSpPr>
            <p:spPr bwMode="auto">
              <a:xfrm>
                <a:off x="5234311" y="1638431"/>
                <a:ext cx="173038" cy="7938"/>
              </a:xfrm>
              <a:custGeom>
                <a:avLst/>
                <a:gdLst>
                  <a:gd name="T0" fmla="*/ 12 w 109"/>
                  <a:gd name="T1" fmla="*/ 3 h 5"/>
                  <a:gd name="T2" fmla="*/ 4 w 109"/>
                  <a:gd name="T3" fmla="*/ 5 h 5"/>
                  <a:gd name="T4" fmla="*/ 109 w 109"/>
                  <a:gd name="T5" fmla="*/ 5 h 5"/>
                  <a:gd name="T6" fmla="*/ 109 w 109"/>
                  <a:gd name="T7" fmla="*/ 0 h 5"/>
                  <a:gd name="T8" fmla="*/ 4 w 109"/>
                  <a:gd name="T9" fmla="*/ 0 h 5"/>
                  <a:gd name="T10" fmla="*/ 0 w 109"/>
                  <a:gd name="T11" fmla="*/ 3 h 5"/>
                  <a:gd name="T12" fmla="*/ 4 w 109"/>
                  <a:gd name="T13" fmla="*/ 0 h 5"/>
                  <a:gd name="T14" fmla="*/ 0 w 109"/>
                  <a:gd name="T15" fmla="*/ 0 h 5"/>
                  <a:gd name="T16" fmla="*/ 0 w 109"/>
                  <a:gd name="T17" fmla="*/ 3 h 5"/>
                  <a:gd name="T18" fmla="*/ 12 w 109"/>
                  <a:gd name="T19" fmla="*/ 3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9"/>
                  <a:gd name="T31" fmla="*/ 0 h 5"/>
                  <a:gd name="T32" fmla="*/ 109 w 10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9" h="5">
                    <a:moveTo>
                      <a:pt x="12" y="3"/>
                    </a:moveTo>
                    <a:lnTo>
                      <a:pt x="4" y="5"/>
                    </a:lnTo>
                    <a:lnTo>
                      <a:pt x="109" y="5"/>
                    </a:lnTo>
                    <a:lnTo>
                      <a:pt x="109" y="0"/>
                    </a:lnTo>
                    <a:lnTo>
                      <a:pt x="4" y="0"/>
                    </a:lnTo>
                    <a:lnTo>
                      <a:pt x="0" y="3"/>
                    </a:lnTo>
                    <a:lnTo>
                      <a:pt x="4" y="0"/>
                    </a:lnTo>
                    <a:lnTo>
                      <a:pt x="0" y="0"/>
                    </a:lnTo>
                    <a:lnTo>
                      <a:pt x="0" y="3"/>
                    </a:lnTo>
                    <a:lnTo>
                      <a:pt x="12" y="3"/>
                    </a:lnTo>
                    <a:close/>
                  </a:path>
                </a:pathLst>
              </a:custGeom>
              <a:solidFill>
                <a:srgbClr val="000000"/>
              </a:solidFill>
              <a:ln w="9525">
                <a:noFill/>
                <a:round/>
                <a:headEnd/>
                <a:tailEnd/>
              </a:ln>
            </p:spPr>
            <p:txBody>
              <a:bodyPr/>
              <a:lstStyle/>
              <a:p>
                <a:endParaRPr lang="en-US" sz="1350" dirty="0"/>
              </a:p>
            </p:txBody>
          </p:sp>
          <p:sp>
            <p:nvSpPr>
              <p:cNvPr id="470" name="Freeform 1786">
                <a:extLst>
                  <a:ext uri="{FF2B5EF4-FFF2-40B4-BE49-F238E27FC236}">
                    <a16:creationId xmlns:a16="http://schemas.microsoft.com/office/drawing/2014/main" id="{0E1C8FBC-E71B-46E4-863A-AB8A0E5E3107}"/>
                  </a:ext>
                </a:extLst>
              </p:cNvPr>
              <p:cNvSpPr>
                <a:spLocks/>
              </p:cNvSpPr>
              <p:nvPr/>
            </p:nvSpPr>
            <p:spPr bwMode="auto">
              <a:xfrm>
                <a:off x="5234311" y="1643194"/>
                <a:ext cx="19050" cy="34926"/>
              </a:xfrm>
              <a:custGeom>
                <a:avLst/>
                <a:gdLst>
                  <a:gd name="T0" fmla="*/ 4 w 12"/>
                  <a:gd name="T1" fmla="*/ 17 h 22"/>
                  <a:gd name="T2" fmla="*/ 12 w 12"/>
                  <a:gd name="T3" fmla="*/ 20 h 22"/>
                  <a:gd name="T4" fmla="*/ 12 w 12"/>
                  <a:gd name="T5" fmla="*/ 0 h 22"/>
                  <a:gd name="T6" fmla="*/ 0 w 12"/>
                  <a:gd name="T7" fmla="*/ 0 h 22"/>
                  <a:gd name="T8" fmla="*/ 0 w 12"/>
                  <a:gd name="T9" fmla="*/ 20 h 22"/>
                  <a:gd name="T10" fmla="*/ 4 w 12"/>
                  <a:gd name="T11" fmla="*/ 22 h 22"/>
                  <a:gd name="T12" fmla="*/ 0 w 12"/>
                  <a:gd name="T13" fmla="*/ 20 h 22"/>
                  <a:gd name="T14" fmla="*/ 0 w 12"/>
                  <a:gd name="T15" fmla="*/ 22 h 22"/>
                  <a:gd name="T16" fmla="*/ 4 w 12"/>
                  <a:gd name="T17" fmla="*/ 22 h 22"/>
                  <a:gd name="T18" fmla="*/ 4 w 12"/>
                  <a:gd name="T19" fmla="*/ 17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22"/>
                  <a:gd name="T32" fmla="*/ 12 w 12"/>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22">
                    <a:moveTo>
                      <a:pt x="4" y="17"/>
                    </a:moveTo>
                    <a:lnTo>
                      <a:pt x="12" y="20"/>
                    </a:lnTo>
                    <a:lnTo>
                      <a:pt x="12" y="0"/>
                    </a:lnTo>
                    <a:lnTo>
                      <a:pt x="0" y="0"/>
                    </a:lnTo>
                    <a:lnTo>
                      <a:pt x="0" y="20"/>
                    </a:lnTo>
                    <a:lnTo>
                      <a:pt x="4" y="22"/>
                    </a:lnTo>
                    <a:lnTo>
                      <a:pt x="0" y="20"/>
                    </a:lnTo>
                    <a:lnTo>
                      <a:pt x="0" y="22"/>
                    </a:lnTo>
                    <a:lnTo>
                      <a:pt x="4" y="22"/>
                    </a:lnTo>
                    <a:lnTo>
                      <a:pt x="4" y="17"/>
                    </a:lnTo>
                    <a:close/>
                  </a:path>
                </a:pathLst>
              </a:custGeom>
              <a:solidFill>
                <a:srgbClr val="000000"/>
              </a:solidFill>
              <a:ln w="9525">
                <a:noFill/>
                <a:round/>
                <a:headEnd/>
                <a:tailEnd/>
              </a:ln>
            </p:spPr>
            <p:txBody>
              <a:bodyPr/>
              <a:lstStyle/>
              <a:p>
                <a:endParaRPr lang="en-US" sz="1350" dirty="0"/>
              </a:p>
            </p:txBody>
          </p:sp>
          <p:sp>
            <p:nvSpPr>
              <p:cNvPr id="471" name="Freeform 1787">
                <a:extLst>
                  <a:ext uri="{FF2B5EF4-FFF2-40B4-BE49-F238E27FC236}">
                    <a16:creationId xmlns:a16="http://schemas.microsoft.com/office/drawing/2014/main" id="{73D04744-DA8E-4D8E-9C24-E10738EDFFC0}"/>
                  </a:ext>
                </a:extLst>
              </p:cNvPr>
              <p:cNvSpPr>
                <a:spLocks/>
              </p:cNvSpPr>
              <p:nvPr/>
            </p:nvSpPr>
            <p:spPr bwMode="auto">
              <a:xfrm>
                <a:off x="5240661" y="1670183"/>
                <a:ext cx="174625" cy="9525"/>
              </a:xfrm>
              <a:custGeom>
                <a:avLst/>
                <a:gdLst>
                  <a:gd name="T0" fmla="*/ 102 w 110"/>
                  <a:gd name="T1" fmla="*/ 3 h 6"/>
                  <a:gd name="T2" fmla="*/ 105 w 110"/>
                  <a:gd name="T3" fmla="*/ 0 h 6"/>
                  <a:gd name="T4" fmla="*/ 0 w 110"/>
                  <a:gd name="T5" fmla="*/ 0 h 6"/>
                  <a:gd name="T6" fmla="*/ 0 w 110"/>
                  <a:gd name="T7" fmla="*/ 6 h 6"/>
                  <a:gd name="T8" fmla="*/ 105 w 110"/>
                  <a:gd name="T9" fmla="*/ 6 h 6"/>
                  <a:gd name="T10" fmla="*/ 110 w 110"/>
                  <a:gd name="T11" fmla="*/ 3 h 6"/>
                  <a:gd name="T12" fmla="*/ 105 w 110"/>
                  <a:gd name="T13" fmla="*/ 6 h 6"/>
                  <a:gd name="T14" fmla="*/ 110 w 110"/>
                  <a:gd name="T15" fmla="*/ 6 h 6"/>
                  <a:gd name="T16" fmla="*/ 110 w 110"/>
                  <a:gd name="T17" fmla="*/ 3 h 6"/>
                  <a:gd name="T18" fmla="*/ 102 w 110"/>
                  <a:gd name="T19" fmla="*/ 3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6"/>
                  <a:gd name="T32" fmla="*/ 110 w 110"/>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6">
                    <a:moveTo>
                      <a:pt x="102" y="3"/>
                    </a:moveTo>
                    <a:lnTo>
                      <a:pt x="105" y="0"/>
                    </a:lnTo>
                    <a:lnTo>
                      <a:pt x="0" y="0"/>
                    </a:lnTo>
                    <a:lnTo>
                      <a:pt x="0" y="6"/>
                    </a:lnTo>
                    <a:lnTo>
                      <a:pt x="105" y="6"/>
                    </a:lnTo>
                    <a:lnTo>
                      <a:pt x="110" y="3"/>
                    </a:lnTo>
                    <a:lnTo>
                      <a:pt x="105" y="6"/>
                    </a:lnTo>
                    <a:lnTo>
                      <a:pt x="110" y="6"/>
                    </a:lnTo>
                    <a:lnTo>
                      <a:pt x="110" y="3"/>
                    </a:lnTo>
                    <a:lnTo>
                      <a:pt x="102" y="3"/>
                    </a:lnTo>
                    <a:close/>
                  </a:path>
                </a:pathLst>
              </a:custGeom>
              <a:solidFill>
                <a:srgbClr val="000000"/>
              </a:solidFill>
              <a:ln w="9525">
                <a:noFill/>
                <a:round/>
                <a:headEnd/>
                <a:tailEnd/>
              </a:ln>
            </p:spPr>
            <p:txBody>
              <a:bodyPr/>
              <a:lstStyle/>
              <a:p>
                <a:endParaRPr lang="en-US" sz="1350" dirty="0"/>
              </a:p>
            </p:txBody>
          </p:sp>
          <p:sp>
            <p:nvSpPr>
              <p:cNvPr id="472" name="Freeform 1788">
                <a:extLst>
                  <a:ext uri="{FF2B5EF4-FFF2-40B4-BE49-F238E27FC236}">
                    <a16:creationId xmlns:a16="http://schemas.microsoft.com/office/drawing/2014/main" id="{E600106E-C741-4301-B1B7-91CA15888986}"/>
                  </a:ext>
                </a:extLst>
              </p:cNvPr>
              <p:cNvSpPr>
                <a:spLocks/>
              </p:cNvSpPr>
              <p:nvPr/>
            </p:nvSpPr>
            <p:spPr bwMode="auto">
              <a:xfrm>
                <a:off x="5240661" y="1638431"/>
                <a:ext cx="92075" cy="41276"/>
              </a:xfrm>
              <a:custGeom>
                <a:avLst/>
                <a:gdLst>
                  <a:gd name="T0" fmla="*/ 53 w 58"/>
                  <a:gd name="T1" fmla="*/ 20 h 26"/>
                  <a:gd name="T2" fmla="*/ 58 w 58"/>
                  <a:gd name="T3" fmla="*/ 20 h 26"/>
                  <a:gd name="T4" fmla="*/ 5 w 58"/>
                  <a:gd name="T5" fmla="*/ 0 h 26"/>
                  <a:gd name="T6" fmla="*/ 0 w 58"/>
                  <a:gd name="T7" fmla="*/ 3 h 26"/>
                  <a:gd name="T8" fmla="*/ 53 w 58"/>
                  <a:gd name="T9" fmla="*/ 26 h 26"/>
                  <a:gd name="T10" fmla="*/ 58 w 58"/>
                  <a:gd name="T11" fmla="*/ 26 h 26"/>
                  <a:gd name="T12" fmla="*/ 53 w 58"/>
                  <a:gd name="T13" fmla="*/ 26 h 26"/>
                  <a:gd name="T14" fmla="*/ 58 w 58"/>
                  <a:gd name="T15" fmla="*/ 26 h 26"/>
                  <a:gd name="T16" fmla="*/ 53 w 58"/>
                  <a:gd name="T17" fmla="*/ 2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
                  <a:gd name="T28" fmla="*/ 0 h 26"/>
                  <a:gd name="T29" fmla="*/ 58 w 58"/>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 h="26">
                    <a:moveTo>
                      <a:pt x="53" y="20"/>
                    </a:moveTo>
                    <a:lnTo>
                      <a:pt x="58" y="20"/>
                    </a:lnTo>
                    <a:lnTo>
                      <a:pt x="5" y="0"/>
                    </a:lnTo>
                    <a:lnTo>
                      <a:pt x="0" y="3"/>
                    </a:lnTo>
                    <a:lnTo>
                      <a:pt x="53" y="26"/>
                    </a:lnTo>
                    <a:lnTo>
                      <a:pt x="58" y="26"/>
                    </a:lnTo>
                    <a:lnTo>
                      <a:pt x="53" y="26"/>
                    </a:lnTo>
                    <a:lnTo>
                      <a:pt x="58" y="26"/>
                    </a:lnTo>
                    <a:lnTo>
                      <a:pt x="53" y="20"/>
                    </a:lnTo>
                    <a:close/>
                  </a:path>
                </a:pathLst>
              </a:custGeom>
              <a:solidFill>
                <a:srgbClr val="000000"/>
              </a:solidFill>
              <a:ln w="9525">
                <a:noFill/>
                <a:round/>
                <a:headEnd/>
                <a:tailEnd/>
              </a:ln>
            </p:spPr>
            <p:txBody>
              <a:bodyPr/>
              <a:lstStyle/>
              <a:p>
                <a:endParaRPr lang="en-US" sz="1350" dirty="0"/>
              </a:p>
            </p:txBody>
          </p:sp>
          <p:sp>
            <p:nvSpPr>
              <p:cNvPr id="473" name="Freeform 1789">
                <a:extLst>
                  <a:ext uri="{FF2B5EF4-FFF2-40B4-BE49-F238E27FC236}">
                    <a16:creationId xmlns:a16="http://schemas.microsoft.com/office/drawing/2014/main" id="{179A1436-20CF-4336-B161-8054898C15FD}"/>
                  </a:ext>
                </a:extLst>
              </p:cNvPr>
              <p:cNvSpPr>
                <a:spLocks/>
              </p:cNvSpPr>
              <p:nvPr/>
            </p:nvSpPr>
            <p:spPr bwMode="auto">
              <a:xfrm>
                <a:off x="5324798" y="1638431"/>
                <a:ext cx="90487" cy="41276"/>
              </a:xfrm>
              <a:custGeom>
                <a:avLst/>
                <a:gdLst>
                  <a:gd name="T0" fmla="*/ 52 w 57"/>
                  <a:gd name="T1" fmla="*/ 3 h 26"/>
                  <a:gd name="T2" fmla="*/ 52 w 57"/>
                  <a:gd name="T3" fmla="*/ 0 h 26"/>
                  <a:gd name="T4" fmla="*/ 0 w 57"/>
                  <a:gd name="T5" fmla="*/ 20 h 26"/>
                  <a:gd name="T6" fmla="*/ 5 w 57"/>
                  <a:gd name="T7" fmla="*/ 26 h 26"/>
                  <a:gd name="T8" fmla="*/ 57 w 57"/>
                  <a:gd name="T9" fmla="*/ 3 h 26"/>
                  <a:gd name="T10" fmla="*/ 52 w 57"/>
                  <a:gd name="T11" fmla="*/ 3 h 26"/>
                  <a:gd name="T12" fmla="*/ 0 60000 65536"/>
                  <a:gd name="T13" fmla="*/ 0 60000 65536"/>
                  <a:gd name="T14" fmla="*/ 0 60000 65536"/>
                  <a:gd name="T15" fmla="*/ 0 60000 65536"/>
                  <a:gd name="T16" fmla="*/ 0 60000 65536"/>
                  <a:gd name="T17" fmla="*/ 0 60000 65536"/>
                  <a:gd name="T18" fmla="*/ 0 w 57"/>
                  <a:gd name="T19" fmla="*/ 0 h 26"/>
                  <a:gd name="T20" fmla="*/ 57 w 57"/>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57" h="26">
                    <a:moveTo>
                      <a:pt x="52" y="3"/>
                    </a:moveTo>
                    <a:lnTo>
                      <a:pt x="52" y="0"/>
                    </a:lnTo>
                    <a:lnTo>
                      <a:pt x="0" y="20"/>
                    </a:lnTo>
                    <a:lnTo>
                      <a:pt x="5" y="26"/>
                    </a:lnTo>
                    <a:lnTo>
                      <a:pt x="57" y="3"/>
                    </a:lnTo>
                    <a:lnTo>
                      <a:pt x="52" y="3"/>
                    </a:lnTo>
                    <a:close/>
                  </a:path>
                </a:pathLst>
              </a:custGeom>
              <a:solidFill>
                <a:srgbClr val="000000"/>
              </a:solidFill>
              <a:ln w="9525">
                <a:noFill/>
                <a:round/>
                <a:headEnd/>
                <a:tailEnd/>
              </a:ln>
            </p:spPr>
            <p:txBody>
              <a:bodyPr/>
              <a:lstStyle/>
              <a:p>
                <a:endParaRPr lang="en-US" sz="1350" dirty="0"/>
              </a:p>
            </p:txBody>
          </p:sp>
          <p:sp>
            <p:nvSpPr>
              <p:cNvPr id="474" name="Freeform 1790">
                <a:extLst>
                  <a:ext uri="{FF2B5EF4-FFF2-40B4-BE49-F238E27FC236}">
                    <a16:creationId xmlns:a16="http://schemas.microsoft.com/office/drawing/2014/main" id="{18907219-C3C2-4F2B-AC77-BAC8F07AF8F7}"/>
                  </a:ext>
                </a:extLst>
              </p:cNvPr>
              <p:cNvSpPr>
                <a:spLocks/>
              </p:cNvSpPr>
              <p:nvPr/>
            </p:nvSpPr>
            <p:spPr bwMode="auto">
              <a:xfrm>
                <a:off x="5240661" y="1638431"/>
                <a:ext cx="92075" cy="41276"/>
              </a:xfrm>
              <a:custGeom>
                <a:avLst/>
                <a:gdLst>
                  <a:gd name="T0" fmla="*/ 58 w 58"/>
                  <a:gd name="T1" fmla="*/ 0 h 26"/>
                  <a:gd name="T2" fmla="*/ 53 w 58"/>
                  <a:gd name="T3" fmla="*/ 0 h 26"/>
                  <a:gd name="T4" fmla="*/ 0 w 58"/>
                  <a:gd name="T5" fmla="*/ 20 h 26"/>
                  <a:gd name="T6" fmla="*/ 5 w 58"/>
                  <a:gd name="T7" fmla="*/ 26 h 26"/>
                  <a:gd name="T8" fmla="*/ 58 w 58"/>
                  <a:gd name="T9" fmla="*/ 5 h 26"/>
                  <a:gd name="T10" fmla="*/ 53 w 58"/>
                  <a:gd name="T11" fmla="*/ 5 h 26"/>
                  <a:gd name="T12" fmla="*/ 58 w 58"/>
                  <a:gd name="T13" fmla="*/ 0 h 26"/>
                  <a:gd name="T14" fmla="*/ 53 w 58"/>
                  <a:gd name="T15" fmla="*/ 0 h 26"/>
                  <a:gd name="T16" fmla="*/ 58 w 58"/>
                  <a:gd name="T17" fmla="*/ 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
                  <a:gd name="T28" fmla="*/ 0 h 26"/>
                  <a:gd name="T29" fmla="*/ 58 w 58"/>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 h="26">
                    <a:moveTo>
                      <a:pt x="58" y="0"/>
                    </a:moveTo>
                    <a:lnTo>
                      <a:pt x="53" y="0"/>
                    </a:lnTo>
                    <a:lnTo>
                      <a:pt x="0" y="20"/>
                    </a:lnTo>
                    <a:lnTo>
                      <a:pt x="5" y="26"/>
                    </a:lnTo>
                    <a:lnTo>
                      <a:pt x="58" y="5"/>
                    </a:lnTo>
                    <a:lnTo>
                      <a:pt x="53" y="5"/>
                    </a:lnTo>
                    <a:lnTo>
                      <a:pt x="58" y="0"/>
                    </a:lnTo>
                    <a:lnTo>
                      <a:pt x="53" y="0"/>
                    </a:lnTo>
                    <a:lnTo>
                      <a:pt x="58" y="0"/>
                    </a:lnTo>
                    <a:close/>
                  </a:path>
                </a:pathLst>
              </a:custGeom>
              <a:solidFill>
                <a:srgbClr val="000000"/>
              </a:solidFill>
              <a:ln w="9525">
                <a:noFill/>
                <a:round/>
                <a:headEnd/>
                <a:tailEnd/>
              </a:ln>
            </p:spPr>
            <p:txBody>
              <a:bodyPr/>
              <a:lstStyle/>
              <a:p>
                <a:endParaRPr lang="en-US" sz="1350" dirty="0"/>
              </a:p>
            </p:txBody>
          </p:sp>
          <p:sp>
            <p:nvSpPr>
              <p:cNvPr id="475" name="Freeform 1791">
                <a:extLst>
                  <a:ext uri="{FF2B5EF4-FFF2-40B4-BE49-F238E27FC236}">
                    <a16:creationId xmlns:a16="http://schemas.microsoft.com/office/drawing/2014/main" id="{769D9642-32C3-4592-BB24-9168A1664FC3}"/>
                  </a:ext>
                </a:extLst>
              </p:cNvPr>
              <p:cNvSpPr>
                <a:spLocks/>
              </p:cNvSpPr>
              <p:nvPr/>
            </p:nvSpPr>
            <p:spPr bwMode="auto">
              <a:xfrm>
                <a:off x="5324798" y="1638431"/>
                <a:ext cx="90487" cy="41276"/>
              </a:xfrm>
              <a:custGeom>
                <a:avLst/>
                <a:gdLst>
                  <a:gd name="T0" fmla="*/ 52 w 57"/>
                  <a:gd name="T1" fmla="*/ 23 h 26"/>
                  <a:gd name="T2" fmla="*/ 57 w 57"/>
                  <a:gd name="T3" fmla="*/ 20 h 26"/>
                  <a:gd name="T4" fmla="*/ 5 w 57"/>
                  <a:gd name="T5" fmla="*/ 0 h 26"/>
                  <a:gd name="T6" fmla="*/ 0 w 57"/>
                  <a:gd name="T7" fmla="*/ 5 h 26"/>
                  <a:gd name="T8" fmla="*/ 52 w 57"/>
                  <a:gd name="T9" fmla="*/ 26 h 26"/>
                  <a:gd name="T10" fmla="*/ 52 w 57"/>
                  <a:gd name="T11" fmla="*/ 23 h 26"/>
                  <a:gd name="T12" fmla="*/ 0 60000 65536"/>
                  <a:gd name="T13" fmla="*/ 0 60000 65536"/>
                  <a:gd name="T14" fmla="*/ 0 60000 65536"/>
                  <a:gd name="T15" fmla="*/ 0 60000 65536"/>
                  <a:gd name="T16" fmla="*/ 0 60000 65536"/>
                  <a:gd name="T17" fmla="*/ 0 60000 65536"/>
                  <a:gd name="T18" fmla="*/ 0 w 57"/>
                  <a:gd name="T19" fmla="*/ 0 h 26"/>
                  <a:gd name="T20" fmla="*/ 57 w 57"/>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57" h="26">
                    <a:moveTo>
                      <a:pt x="52" y="23"/>
                    </a:moveTo>
                    <a:lnTo>
                      <a:pt x="57" y="20"/>
                    </a:lnTo>
                    <a:lnTo>
                      <a:pt x="5" y="0"/>
                    </a:lnTo>
                    <a:lnTo>
                      <a:pt x="0" y="5"/>
                    </a:lnTo>
                    <a:lnTo>
                      <a:pt x="52" y="26"/>
                    </a:lnTo>
                    <a:lnTo>
                      <a:pt x="52" y="23"/>
                    </a:lnTo>
                    <a:close/>
                  </a:path>
                </a:pathLst>
              </a:custGeom>
              <a:solidFill>
                <a:srgbClr val="000000"/>
              </a:solidFill>
              <a:ln w="9525">
                <a:noFill/>
                <a:round/>
                <a:headEnd/>
                <a:tailEnd/>
              </a:ln>
            </p:spPr>
            <p:txBody>
              <a:bodyPr/>
              <a:lstStyle/>
              <a:p>
                <a:endParaRPr lang="en-US" sz="1350" dirty="0"/>
              </a:p>
            </p:txBody>
          </p:sp>
          <p:sp>
            <p:nvSpPr>
              <p:cNvPr id="476" name="Freeform 1792">
                <a:extLst>
                  <a:ext uri="{FF2B5EF4-FFF2-40B4-BE49-F238E27FC236}">
                    <a16:creationId xmlns:a16="http://schemas.microsoft.com/office/drawing/2014/main" id="{D5AEACFA-B3B4-4339-86EF-4FADAC4FC128}"/>
                  </a:ext>
                </a:extLst>
              </p:cNvPr>
              <p:cNvSpPr>
                <a:spLocks/>
              </p:cNvSpPr>
              <p:nvPr/>
            </p:nvSpPr>
            <p:spPr bwMode="auto">
              <a:xfrm>
                <a:off x="5262886" y="1557466"/>
                <a:ext cx="115888" cy="39689"/>
              </a:xfrm>
              <a:custGeom>
                <a:avLst/>
                <a:gdLst>
                  <a:gd name="T0" fmla="*/ 17 w 73"/>
                  <a:gd name="T1" fmla="*/ 0 h 25"/>
                  <a:gd name="T2" fmla="*/ 12 w 73"/>
                  <a:gd name="T3" fmla="*/ 5 h 25"/>
                  <a:gd name="T4" fmla="*/ 70 w 73"/>
                  <a:gd name="T5" fmla="*/ 25 h 25"/>
                  <a:gd name="T6" fmla="*/ 73 w 73"/>
                  <a:gd name="T7" fmla="*/ 23 h 25"/>
                  <a:gd name="T8" fmla="*/ 17 w 73"/>
                  <a:gd name="T9" fmla="*/ 3 h 25"/>
                  <a:gd name="T10" fmla="*/ 17 w 73"/>
                  <a:gd name="T11" fmla="*/ 5 h 25"/>
                  <a:gd name="T12" fmla="*/ 17 w 73"/>
                  <a:gd name="T13" fmla="*/ 0 h 25"/>
                  <a:gd name="T14" fmla="*/ 0 w 73"/>
                  <a:gd name="T15" fmla="*/ 0 h 25"/>
                  <a:gd name="T16" fmla="*/ 12 w 73"/>
                  <a:gd name="T17" fmla="*/ 5 h 25"/>
                  <a:gd name="T18" fmla="*/ 17 w 73"/>
                  <a:gd name="T19" fmla="*/ 0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25"/>
                  <a:gd name="T32" fmla="*/ 73 w 73"/>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25">
                    <a:moveTo>
                      <a:pt x="17" y="0"/>
                    </a:moveTo>
                    <a:lnTo>
                      <a:pt x="12" y="5"/>
                    </a:lnTo>
                    <a:lnTo>
                      <a:pt x="70" y="25"/>
                    </a:lnTo>
                    <a:lnTo>
                      <a:pt x="73" y="23"/>
                    </a:lnTo>
                    <a:lnTo>
                      <a:pt x="17" y="3"/>
                    </a:lnTo>
                    <a:lnTo>
                      <a:pt x="17" y="5"/>
                    </a:lnTo>
                    <a:lnTo>
                      <a:pt x="17" y="0"/>
                    </a:lnTo>
                    <a:lnTo>
                      <a:pt x="0" y="0"/>
                    </a:lnTo>
                    <a:lnTo>
                      <a:pt x="12" y="5"/>
                    </a:lnTo>
                    <a:lnTo>
                      <a:pt x="17" y="0"/>
                    </a:lnTo>
                    <a:close/>
                  </a:path>
                </a:pathLst>
              </a:custGeom>
              <a:solidFill>
                <a:srgbClr val="000000"/>
              </a:solidFill>
              <a:ln w="9525">
                <a:noFill/>
                <a:round/>
                <a:headEnd/>
                <a:tailEnd/>
              </a:ln>
            </p:spPr>
            <p:txBody>
              <a:bodyPr/>
              <a:lstStyle/>
              <a:p>
                <a:endParaRPr lang="en-US" sz="1350" dirty="0"/>
              </a:p>
            </p:txBody>
          </p:sp>
          <p:sp>
            <p:nvSpPr>
              <p:cNvPr id="477" name="Freeform 1793">
                <a:extLst>
                  <a:ext uri="{FF2B5EF4-FFF2-40B4-BE49-F238E27FC236}">
                    <a16:creationId xmlns:a16="http://schemas.microsoft.com/office/drawing/2014/main" id="{C6A6C2F9-0289-491A-BE4B-B9804E10D2F5}"/>
                  </a:ext>
                </a:extLst>
              </p:cNvPr>
              <p:cNvSpPr>
                <a:spLocks/>
              </p:cNvSpPr>
              <p:nvPr/>
            </p:nvSpPr>
            <p:spPr bwMode="auto">
              <a:xfrm>
                <a:off x="5289873" y="1557466"/>
                <a:ext cx="98425" cy="7938"/>
              </a:xfrm>
              <a:custGeom>
                <a:avLst/>
                <a:gdLst>
                  <a:gd name="T0" fmla="*/ 47 w 62"/>
                  <a:gd name="T1" fmla="*/ 5 h 5"/>
                  <a:gd name="T2" fmla="*/ 47 w 62"/>
                  <a:gd name="T3" fmla="*/ 0 h 5"/>
                  <a:gd name="T4" fmla="*/ 0 w 62"/>
                  <a:gd name="T5" fmla="*/ 0 h 5"/>
                  <a:gd name="T6" fmla="*/ 0 w 62"/>
                  <a:gd name="T7" fmla="*/ 5 h 5"/>
                  <a:gd name="T8" fmla="*/ 47 w 62"/>
                  <a:gd name="T9" fmla="*/ 5 h 5"/>
                  <a:gd name="T10" fmla="*/ 44 w 62"/>
                  <a:gd name="T11" fmla="*/ 3 h 5"/>
                  <a:gd name="T12" fmla="*/ 47 w 62"/>
                  <a:gd name="T13" fmla="*/ 5 h 5"/>
                  <a:gd name="T14" fmla="*/ 62 w 62"/>
                  <a:gd name="T15" fmla="*/ 0 h 5"/>
                  <a:gd name="T16" fmla="*/ 47 w 62"/>
                  <a:gd name="T17" fmla="*/ 0 h 5"/>
                  <a:gd name="T18" fmla="*/ 47 w 62"/>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5"/>
                  <a:gd name="T32" fmla="*/ 62 w 6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5">
                    <a:moveTo>
                      <a:pt x="47" y="5"/>
                    </a:moveTo>
                    <a:lnTo>
                      <a:pt x="47" y="0"/>
                    </a:lnTo>
                    <a:lnTo>
                      <a:pt x="0" y="0"/>
                    </a:lnTo>
                    <a:lnTo>
                      <a:pt x="0" y="5"/>
                    </a:lnTo>
                    <a:lnTo>
                      <a:pt x="47" y="5"/>
                    </a:lnTo>
                    <a:lnTo>
                      <a:pt x="44" y="3"/>
                    </a:lnTo>
                    <a:lnTo>
                      <a:pt x="47" y="5"/>
                    </a:lnTo>
                    <a:lnTo>
                      <a:pt x="62" y="0"/>
                    </a:lnTo>
                    <a:lnTo>
                      <a:pt x="47" y="0"/>
                    </a:lnTo>
                    <a:lnTo>
                      <a:pt x="47" y="5"/>
                    </a:lnTo>
                    <a:close/>
                  </a:path>
                </a:pathLst>
              </a:custGeom>
              <a:solidFill>
                <a:srgbClr val="000000"/>
              </a:solidFill>
              <a:ln w="9525">
                <a:noFill/>
                <a:round/>
                <a:headEnd/>
                <a:tailEnd/>
              </a:ln>
            </p:spPr>
            <p:txBody>
              <a:bodyPr/>
              <a:lstStyle/>
              <a:p>
                <a:endParaRPr lang="en-US" sz="1350" dirty="0"/>
              </a:p>
            </p:txBody>
          </p:sp>
          <p:sp>
            <p:nvSpPr>
              <p:cNvPr id="478" name="Freeform 1794">
                <a:extLst>
                  <a:ext uri="{FF2B5EF4-FFF2-40B4-BE49-F238E27FC236}">
                    <a16:creationId xmlns:a16="http://schemas.microsoft.com/office/drawing/2014/main" id="{BA491BEF-12A2-429D-8C58-3C3E22349573}"/>
                  </a:ext>
                </a:extLst>
              </p:cNvPr>
              <p:cNvSpPr>
                <a:spLocks/>
              </p:cNvSpPr>
              <p:nvPr/>
            </p:nvSpPr>
            <p:spPr bwMode="auto">
              <a:xfrm>
                <a:off x="5277174" y="1562229"/>
                <a:ext cx="87312" cy="34926"/>
              </a:xfrm>
              <a:custGeom>
                <a:avLst/>
                <a:gdLst>
                  <a:gd name="T0" fmla="*/ 0 w 55"/>
                  <a:gd name="T1" fmla="*/ 22 h 22"/>
                  <a:gd name="T2" fmla="*/ 3 w 55"/>
                  <a:gd name="T3" fmla="*/ 22 h 22"/>
                  <a:gd name="T4" fmla="*/ 55 w 55"/>
                  <a:gd name="T5" fmla="*/ 2 h 22"/>
                  <a:gd name="T6" fmla="*/ 52 w 55"/>
                  <a:gd name="T7" fmla="*/ 0 h 22"/>
                  <a:gd name="T8" fmla="*/ 0 w 55"/>
                  <a:gd name="T9" fmla="*/ 20 h 22"/>
                  <a:gd name="T10" fmla="*/ 0 w 55"/>
                  <a:gd name="T11" fmla="*/ 22 h 22"/>
                  <a:gd name="T12" fmla="*/ 0 60000 65536"/>
                  <a:gd name="T13" fmla="*/ 0 60000 65536"/>
                  <a:gd name="T14" fmla="*/ 0 60000 65536"/>
                  <a:gd name="T15" fmla="*/ 0 60000 65536"/>
                  <a:gd name="T16" fmla="*/ 0 60000 65536"/>
                  <a:gd name="T17" fmla="*/ 0 60000 65536"/>
                  <a:gd name="T18" fmla="*/ 0 w 55"/>
                  <a:gd name="T19" fmla="*/ 0 h 22"/>
                  <a:gd name="T20" fmla="*/ 55 w 55"/>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55" h="22">
                    <a:moveTo>
                      <a:pt x="0" y="22"/>
                    </a:moveTo>
                    <a:lnTo>
                      <a:pt x="3" y="22"/>
                    </a:lnTo>
                    <a:lnTo>
                      <a:pt x="55" y="2"/>
                    </a:lnTo>
                    <a:lnTo>
                      <a:pt x="52" y="0"/>
                    </a:lnTo>
                    <a:lnTo>
                      <a:pt x="0" y="20"/>
                    </a:lnTo>
                    <a:lnTo>
                      <a:pt x="0" y="22"/>
                    </a:lnTo>
                    <a:close/>
                  </a:path>
                </a:pathLst>
              </a:custGeom>
              <a:solidFill>
                <a:srgbClr val="000000"/>
              </a:solidFill>
              <a:ln w="9525">
                <a:noFill/>
                <a:round/>
                <a:headEnd/>
                <a:tailEnd/>
              </a:ln>
            </p:spPr>
            <p:txBody>
              <a:bodyPr/>
              <a:lstStyle/>
              <a:p>
                <a:endParaRPr lang="en-US" sz="1350" dirty="0"/>
              </a:p>
            </p:txBody>
          </p:sp>
          <p:sp>
            <p:nvSpPr>
              <p:cNvPr id="479" name="Freeform 1795">
                <a:extLst>
                  <a:ext uri="{FF2B5EF4-FFF2-40B4-BE49-F238E27FC236}">
                    <a16:creationId xmlns:a16="http://schemas.microsoft.com/office/drawing/2014/main" id="{85D8EE35-CE7B-422C-BC89-5CC81063B59E}"/>
                  </a:ext>
                </a:extLst>
              </p:cNvPr>
              <p:cNvSpPr>
                <a:spLocks/>
              </p:cNvSpPr>
              <p:nvPr/>
            </p:nvSpPr>
            <p:spPr bwMode="auto">
              <a:xfrm>
                <a:off x="5267648" y="1528890"/>
                <a:ext cx="96838" cy="36514"/>
              </a:xfrm>
              <a:custGeom>
                <a:avLst/>
                <a:gdLst>
                  <a:gd name="T0" fmla="*/ 18 w 61"/>
                  <a:gd name="T1" fmla="*/ 0 h 23"/>
                  <a:gd name="T2" fmla="*/ 14 w 61"/>
                  <a:gd name="T3" fmla="*/ 5 h 23"/>
                  <a:gd name="T4" fmla="*/ 58 w 61"/>
                  <a:gd name="T5" fmla="*/ 23 h 23"/>
                  <a:gd name="T6" fmla="*/ 61 w 61"/>
                  <a:gd name="T7" fmla="*/ 21 h 23"/>
                  <a:gd name="T8" fmla="*/ 18 w 61"/>
                  <a:gd name="T9" fmla="*/ 0 h 23"/>
                  <a:gd name="T10" fmla="*/ 18 w 61"/>
                  <a:gd name="T11" fmla="*/ 5 h 23"/>
                  <a:gd name="T12" fmla="*/ 18 w 61"/>
                  <a:gd name="T13" fmla="*/ 0 h 23"/>
                  <a:gd name="T14" fmla="*/ 0 w 61"/>
                  <a:gd name="T15" fmla="*/ 0 h 23"/>
                  <a:gd name="T16" fmla="*/ 14 w 61"/>
                  <a:gd name="T17" fmla="*/ 5 h 23"/>
                  <a:gd name="T18" fmla="*/ 18 w 61"/>
                  <a:gd name="T19" fmla="*/ 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23"/>
                  <a:gd name="T32" fmla="*/ 61 w 61"/>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23">
                    <a:moveTo>
                      <a:pt x="18" y="0"/>
                    </a:moveTo>
                    <a:lnTo>
                      <a:pt x="14" y="5"/>
                    </a:lnTo>
                    <a:lnTo>
                      <a:pt x="58" y="23"/>
                    </a:lnTo>
                    <a:lnTo>
                      <a:pt x="61" y="21"/>
                    </a:lnTo>
                    <a:lnTo>
                      <a:pt x="18" y="0"/>
                    </a:lnTo>
                    <a:lnTo>
                      <a:pt x="18" y="5"/>
                    </a:lnTo>
                    <a:lnTo>
                      <a:pt x="18" y="0"/>
                    </a:lnTo>
                    <a:lnTo>
                      <a:pt x="0" y="0"/>
                    </a:lnTo>
                    <a:lnTo>
                      <a:pt x="14" y="5"/>
                    </a:lnTo>
                    <a:lnTo>
                      <a:pt x="18" y="0"/>
                    </a:lnTo>
                    <a:close/>
                  </a:path>
                </a:pathLst>
              </a:custGeom>
              <a:solidFill>
                <a:srgbClr val="000000"/>
              </a:solidFill>
              <a:ln w="9525">
                <a:noFill/>
                <a:round/>
                <a:headEnd/>
                <a:tailEnd/>
              </a:ln>
            </p:spPr>
            <p:txBody>
              <a:bodyPr/>
              <a:lstStyle/>
              <a:p>
                <a:endParaRPr lang="en-US" sz="1350" dirty="0"/>
              </a:p>
            </p:txBody>
          </p:sp>
          <p:sp>
            <p:nvSpPr>
              <p:cNvPr id="480" name="Freeform 1796">
                <a:extLst>
                  <a:ext uri="{FF2B5EF4-FFF2-40B4-BE49-F238E27FC236}">
                    <a16:creationId xmlns:a16="http://schemas.microsoft.com/office/drawing/2014/main" id="{95659897-9E12-4C80-B201-4407E7057177}"/>
                  </a:ext>
                </a:extLst>
              </p:cNvPr>
              <p:cNvSpPr>
                <a:spLocks/>
              </p:cNvSpPr>
              <p:nvPr/>
            </p:nvSpPr>
            <p:spPr bwMode="auto">
              <a:xfrm>
                <a:off x="5296223" y="1528890"/>
                <a:ext cx="82550" cy="7938"/>
              </a:xfrm>
              <a:custGeom>
                <a:avLst/>
                <a:gdLst>
                  <a:gd name="T0" fmla="*/ 40 w 52"/>
                  <a:gd name="T1" fmla="*/ 5 h 5"/>
                  <a:gd name="T2" fmla="*/ 40 w 52"/>
                  <a:gd name="T3" fmla="*/ 0 h 5"/>
                  <a:gd name="T4" fmla="*/ 0 w 52"/>
                  <a:gd name="T5" fmla="*/ 0 h 5"/>
                  <a:gd name="T6" fmla="*/ 0 w 52"/>
                  <a:gd name="T7" fmla="*/ 5 h 5"/>
                  <a:gd name="T8" fmla="*/ 40 w 52"/>
                  <a:gd name="T9" fmla="*/ 5 h 5"/>
                  <a:gd name="T10" fmla="*/ 35 w 52"/>
                  <a:gd name="T11" fmla="*/ 0 h 5"/>
                  <a:gd name="T12" fmla="*/ 40 w 52"/>
                  <a:gd name="T13" fmla="*/ 5 h 5"/>
                  <a:gd name="T14" fmla="*/ 52 w 52"/>
                  <a:gd name="T15" fmla="*/ 0 h 5"/>
                  <a:gd name="T16" fmla="*/ 40 w 52"/>
                  <a:gd name="T17" fmla="*/ 0 h 5"/>
                  <a:gd name="T18" fmla="*/ 40 w 52"/>
                  <a:gd name="T19" fmla="*/ 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
                  <a:gd name="T32" fmla="*/ 52 w 5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
                    <a:moveTo>
                      <a:pt x="40" y="5"/>
                    </a:moveTo>
                    <a:lnTo>
                      <a:pt x="40" y="0"/>
                    </a:lnTo>
                    <a:lnTo>
                      <a:pt x="0" y="0"/>
                    </a:lnTo>
                    <a:lnTo>
                      <a:pt x="0" y="5"/>
                    </a:lnTo>
                    <a:lnTo>
                      <a:pt x="40" y="5"/>
                    </a:lnTo>
                    <a:lnTo>
                      <a:pt x="35" y="0"/>
                    </a:lnTo>
                    <a:lnTo>
                      <a:pt x="40" y="5"/>
                    </a:lnTo>
                    <a:lnTo>
                      <a:pt x="52" y="0"/>
                    </a:lnTo>
                    <a:lnTo>
                      <a:pt x="40" y="0"/>
                    </a:lnTo>
                    <a:lnTo>
                      <a:pt x="40" y="5"/>
                    </a:lnTo>
                    <a:close/>
                  </a:path>
                </a:pathLst>
              </a:custGeom>
              <a:solidFill>
                <a:srgbClr val="000000"/>
              </a:solidFill>
              <a:ln w="9525">
                <a:noFill/>
                <a:round/>
                <a:headEnd/>
                <a:tailEnd/>
              </a:ln>
            </p:spPr>
            <p:txBody>
              <a:bodyPr/>
              <a:lstStyle/>
              <a:p>
                <a:endParaRPr lang="en-US" sz="1350" dirty="0"/>
              </a:p>
            </p:txBody>
          </p:sp>
          <p:sp>
            <p:nvSpPr>
              <p:cNvPr id="481" name="Freeform 1797">
                <a:extLst>
                  <a:ext uri="{FF2B5EF4-FFF2-40B4-BE49-F238E27FC236}">
                    <a16:creationId xmlns:a16="http://schemas.microsoft.com/office/drawing/2014/main" id="{E1442DA6-DB6F-4F17-85B4-8EA4E9732502}"/>
                  </a:ext>
                </a:extLst>
              </p:cNvPr>
              <p:cNvSpPr>
                <a:spLocks/>
              </p:cNvSpPr>
              <p:nvPr/>
            </p:nvSpPr>
            <p:spPr bwMode="auto">
              <a:xfrm>
                <a:off x="5281937" y="1528890"/>
                <a:ext cx="77788" cy="36514"/>
              </a:xfrm>
              <a:custGeom>
                <a:avLst/>
                <a:gdLst>
                  <a:gd name="T0" fmla="*/ 5 w 49"/>
                  <a:gd name="T1" fmla="*/ 21 h 23"/>
                  <a:gd name="T2" fmla="*/ 5 w 49"/>
                  <a:gd name="T3" fmla="*/ 23 h 23"/>
                  <a:gd name="T4" fmla="*/ 49 w 49"/>
                  <a:gd name="T5" fmla="*/ 5 h 23"/>
                  <a:gd name="T6" fmla="*/ 44 w 49"/>
                  <a:gd name="T7" fmla="*/ 0 h 23"/>
                  <a:gd name="T8" fmla="*/ 0 w 49"/>
                  <a:gd name="T9" fmla="*/ 21 h 23"/>
                  <a:gd name="T10" fmla="*/ 5 w 49"/>
                  <a:gd name="T11" fmla="*/ 21 h 23"/>
                  <a:gd name="T12" fmla="*/ 0 60000 65536"/>
                  <a:gd name="T13" fmla="*/ 0 60000 65536"/>
                  <a:gd name="T14" fmla="*/ 0 60000 65536"/>
                  <a:gd name="T15" fmla="*/ 0 60000 65536"/>
                  <a:gd name="T16" fmla="*/ 0 60000 65536"/>
                  <a:gd name="T17" fmla="*/ 0 60000 65536"/>
                  <a:gd name="T18" fmla="*/ 0 w 49"/>
                  <a:gd name="T19" fmla="*/ 0 h 23"/>
                  <a:gd name="T20" fmla="*/ 49 w 49"/>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49" h="23">
                    <a:moveTo>
                      <a:pt x="5" y="21"/>
                    </a:moveTo>
                    <a:lnTo>
                      <a:pt x="5" y="23"/>
                    </a:lnTo>
                    <a:lnTo>
                      <a:pt x="49" y="5"/>
                    </a:lnTo>
                    <a:lnTo>
                      <a:pt x="44" y="0"/>
                    </a:lnTo>
                    <a:lnTo>
                      <a:pt x="0" y="21"/>
                    </a:lnTo>
                    <a:lnTo>
                      <a:pt x="5" y="21"/>
                    </a:lnTo>
                    <a:close/>
                  </a:path>
                </a:pathLst>
              </a:custGeom>
              <a:solidFill>
                <a:srgbClr val="000000"/>
              </a:solidFill>
              <a:ln w="9525">
                <a:noFill/>
                <a:round/>
                <a:headEnd/>
                <a:tailEnd/>
              </a:ln>
            </p:spPr>
            <p:txBody>
              <a:bodyPr/>
              <a:lstStyle/>
              <a:p>
                <a:endParaRPr lang="en-US" sz="1350" dirty="0"/>
              </a:p>
            </p:txBody>
          </p:sp>
          <p:sp>
            <p:nvSpPr>
              <p:cNvPr id="482" name="Rectangle 1798">
                <a:extLst>
                  <a:ext uri="{FF2B5EF4-FFF2-40B4-BE49-F238E27FC236}">
                    <a16:creationId xmlns:a16="http://schemas.microsoft.com/office/drawing/2014/main" id="{1B534C27-9E30-4C75-9714-76F0C2B99C7D}"/>
                  </a:ext>
                </a:extLst>
              </p:cNvPr>
              <p:cNvSpPr>
                <a:spLocks noChangeArrowheads="1"/>
              </p:cNvSpPr>
              <p:nvPr/>
            </p:nvSpPr>
            <p:spPr bwMode="auto">
              <a:xfrm>
                <a:off x="5289873" y="1505077"/>
                <a:ext cx="77788" cy="7938"/>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83" name="Freeform 1799">
                <a:extLst>
                  <a:ext uri="{FF2B5EF4-FFF2-40B4-BE49-F238E27FC236}">
                    <a16:creationId xmlns:a16="http://schemas.microsoft.com/office/drawing/2014/main" id="{F16BAAA5-9C3F-4DF3-A8A2-27A220184871}"/>
                  </a:ext>
                </a:extLst>
              </p:cNvPr>
              <p:cNvSpPr>
                <a:spLocks/>
              </p:cNvSpPr>
              <p:nvPr/>
            </p:nvSpPr>
            <p:spPr bwMode="auto">
              <a:xfrm>
                <a:off x="5359723" y="1498727"/>
                <a:ext cx="14288" cy="14288"/>
              </a:xfrm>
              <a:custGeom>
                <a:avLst/>
                <a:gdLst>
                  <a:gd name="T0" fmla="*/ 3 w 9"/>
                  <a:gd name="T1" fmla="*/ 6 h 9"/>
                  <a:gd name="T2" fmla="*/ 0 w 9"/>
                  <a:gd name="T3" fmla="*/ 4 h 9"/>
                  <a:gd name="T4" fmla="*/ 0 w 9"/>
                  <a:gd name="T5" fmla="*/ 9 h 9"/>
                  <a:gd name="T6" fmla="*/ 9 w 9"/>
                  <a:gd name="T7" fmla="*/ 9 h 9"/>
                  <a:gd name="T8" fmla="*/ 9 w 9"/>
                  <a:gd name="T9" fmla="*/ 4 h 9"/>
                  <a:gd name="T10" fmla="*/ 3 w 9"/>
                  <a:gd name="T11" fmla="*/ 0 h 9"/>
                  <a:gd name="T12" fmla="*/ 9 w 9"/>
                  <a:gd name="T13" fmla="*/ 4 h 9"/>
                  <a:gd name="T14" fmla="*/ 9 w 9"/>
                  <a:gd name="T15" fmla="*/ 0 h 9"/>
                  <a:gd name="T16" fmla="*/ 3 w 9"/>
                  <a:gd name="T17" fmla="*/ 0 h 9"/>
                  <a:gd name="T18" fmla="*/ 3 w 9"/>
                  <a:gd name="T19" fmla="*/ 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9"/>
                  <a:gd name="T32" fmla="*/ 9 w 9"/>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9">
                    <a:moveTo>
                      <a:pt x="3" y="6"/>
                    </a:moveTo>
                    <a:lnTo>
                      <a:pt x="0" y="4"/>
                    </a:lnTo>
                    <a:lnTo>
                      <a:pt x="0" y="9"/>
                    </a:lnTo>
                    <a:lnTo>
                      <a:pt x="9" y="9"/>
                    </a:lnTo>
                    <a:lnTo>
                      <a:pt x="9" y="4"/>
                    </a:lnTo>
                    <a:lnTo>
                      <a:pt x="3" y="0"/>
                    </a:lnTo>
                    <a:lnTo>
                      <a:pt x="9" y="4"/>
                    </a:lnTo>
                    <a:lnTo>
                      <a:pt x="9" y="0"/>
                    </a:lnTo>
                    <a:lnTo>
                      <a:pt x="3" y="0"/>
                    </a:lnTo>
                    <a:lnTo>
                      <a:pt x="3" y="6"/>
                    </a:lnTo>
                    <a:close/>
                  </a:path>
                </a:pathLst>
              </a:custGeom>
              <a:solidFill>
                <a:srgbClr val="000000"/>
              </a:solidFill>
              <a:ln w="9525">
                <a:noFill/>
                <a:round/>
                <a:headEnd/>
                <a:tailEnd/>
              </a:ln>
            </p:spPr>
            <p:txBody>
              <a:bodyPr/>
              <a:lstStyle/>
              <a:p>
                <a:endParaRPr lang="en-US" sz="1350" dirty="0"/>
              </a:p>
            </p:txBody>
          </p:sp>
          <p:sp>
            <p:nvSpPr>
              <p:cNvPr id="484" name="Freeform 1800">
                <a:extLst>
                  <a:ext uri="{FF2B5EF4-FFF2-40B4-BE49-F238E27FC236}">
                    <a16:creationId xmlns:a16="http://schemas.microsoft.com/office/drawing/2014/main" id="{A6E81114-A05E-4848-8F96-4B283900D6C3}"/>
                  </a:ext>
                </a:extLst>
              </p:cNvPr>
              <p:cNvSpPr>
                <a:spLocks/>
              </p:cNvSpPr>
              <p:nvPr/>
            </p:nvSpPr>
            <p:spPr bwMode="auto">
              <a:xfrm>
                <a:off x="5281937" y="1498727"/>
                <a:ext cx="82550" cy="9525"/>
              </a:xfrm>
              <a:custGeom>
                <a:avLst/>
                <a:gdLst>
                  <a:gd name="T0" fmla="*/ 9 w 52"/>
                  <a:gd name="T1" fmla="*/ 4 h 6"/>
                  <a:gd name="T2" fmla="*/ 5 w 52"/>
                  <a:gd name="T3" fmla="*/ 6 h 6"/>
                  <a:gd name="T4" fmla="*/ 52 w 52"/>
                  <a:gd name="T5" fmla="*/ 6 h 6"/>
                  <a:gd name="T6" fmla="*/ 52 w 52"/>
                  <a:gd name="T7" fmla="*/ 0 h 6"/>
                  <a:gd name="T8" fmla="*/ 5 w 52"/>
                  <a:gd name="T9" fmla="*/ 0 h 6"/>
                  <a:gd name="T10" fmla="*/ 0 w 52"/>
                  <a:gd name="T11" fmla="*/ 4 h 6"/>
                  <a:gd name="T12" fmla="*/ 5 w 52"/>
                  <a:gd name="T13" fmla="*/ 0 h 6"/>
                  <a:gd name="T14" fmla="*/ 0 w 52"/>
                  <a:gd name="T15" fmla="*/ 0 h 6"/>
                  <a:gd name="T16" fmla="*/ 0 w 52"/>
                  <a:gd name="T17" fmla="*/ 4 h 6"/>
                  <a:gd name="T18" fmla="*/ 9 w 52"/>
                  <a:gd name="T19" fmla="*/ 4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6"/>
                  <a:gd name="T32" fmla="*/ 52 w 52"/>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6">
                    <a:moveTo>
                      <a:pt x="9" y="4"/>
                    </a:moveTo>
                    <a:lnTo>
                      <a:pt x="5" y="6"/>
                    </a:lnTo>
                    <a:lnTo>
                      <a:pt x="52" y="6"/>
                    </a:lnTo>
                    <a:lnTo>
                      <a:pt x="52" y="0"/>
                    </a:lnTo>
                    <a:lnTo>
                      <a:pt x="5" y="0"/>
                    </a:lnTo>
                    <a:lnTo>
                      <a:pt x="0" y="4"/>
                    </a:lnTo>
                    <a:lnTo>
                      <a:pt x="5" y="0"/>
                    </a:lnTo>
                    <a:lnTo>
                      <a:pt x="0" y="0"/>
                    </a:lnTo>
                    <a:lnTo>
                      <a:pt x="0" y="4"/>
                    </a:lnTo>
                    <a:lnTo>
                      <a:pt x="9" y="4"/>
                    </a:lnTo>
                    <a:close/>
                  </a:path>
                </a:pathLst>
              </a:custGeom>
              <a:solidFill>
                <a:srgbClr val="000000"/>
              </a:solidFill>
              <a:ln w="9525">
                <a:noFill/>
                <a:round/>
                <a:headEnd/>
                <a:tailEnd/>
              </a:ln>
            </p:spPr>
            <p:txBody>
              <a:bodyPr/>
              <a:lstStyle/>
              <a:p>
                <a:endParaRPr lang="en-US" sz="1350" dirty="0"/>
              </a:p>
            </p:txBody>
          </p:sp>
          <p:sp>
            <p:nvSpPr>
              <p:cNvPr id="485" name="Freeform 1801">
                <a:extLst>
                  <a:ext uri="{FF2B5EF4-FFF2-40B4-BE49-F238E27FC236}">
                    <a16:creationId xmlns:a16="http://schemas.microsoft.com/office/drawing/2014/main" id="{1270D020-B07F-4CC7-A778-D1BA1B7FEC4F}"/>
                  </a:ext>
                </a:extLst>
              </p:cNvPr>
              <p:cNvSpPr>
                <a:spLocks/>
              </p:cNvSpPr>
              <p:nvPr/>
            </p:nvSpPr>
            <p:spPr bwMode="auto">
              <a:xfrm>
                <a:off x="5281937" y="1505077"/>
                <a:ext cx="14288" cy="11113"/>
              </a:xfrm>
              <a:custGeom>
                <a:avLst/>
                <a:gdLst>
                  <a:gd name="T0" fmla="*/ 5 w 9"/>
                  <a:gd name="T1" fmla="*/ 2 h 7"/>
                  <a:gd name="T2" fmla="*/ 9 w 9"/>
                  <a:gd name="T3" fmla="*/ 5 h 7"/>
                  <a:gd name="T4" fmla="*/ 9 w 9"/>
                  <a:gd name="T5" fmla="*/ 0 h 7"/>
                  <a:gd name="T6" fmla="*/ 0 w 9"/>
                  <a:gd name="T7" fmla="*/ 0 h 7"/>
                  <a:gd name="T8" fmla="*/ 0 w 9"/>
                  <a:gd name="T9" fmla="*/ 5 h 7"/>
                  <a:gd name="T10" fmla="*/ 5 w 9"/>
                  <a:gd name="T11" fmla="*/ 7 h 7"/>
                  <a:gd name="T12" fmla="*/ 0 w 9"/>
                  <a:gd name="T13" fmla="*/ 5 h 7"/>
                  <a:gd name="T14" fmla="*/ 0 w 9"/>
                  <a:gd name="T15" fmla="*/ 7 h 7"/>
                  <a:gd name="T16" fmla="*/ 5 w 9"/>
                  <a:gd name="T17" fmla="*/ 7 h 7"/>
                  <a:gd name="T18" fmla="*/ 5 w 9"/>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7"/>
                  <a:gd name="T32" fmla="*/ 9 w 9"/>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7">
                    <a:moveTo>
                      <a:pt x="5" y="2"/>
                    </a:moveTo>
                    <a:lnTo>
                      <a:pt x="9" y="5"/>
                    </a:lnTo>
                    <a:lnTo>
                      <a:pt x="9" y="0"/>
                    </a:lnTo>
                    <a:lnTo>
                      <a:pt x="0" y="0"/>
                    </a:lnTo>
                    <a:lnTo>
                      <a:pt x="0" y="5"/>
                    </a:lnTo>
                    <a:lnTo>
                      <a:pt x="5" y="7"/>
                    </a:lnTo>
                    <a:lnTo>
                      <a:pt x="0" y="5"/>
                    </a:lnTo>
                    <a:lnTo>
                      <a:pt x="0" y="7"/>
                    </a:lnTo>
                    <a:lnTo>
                      <a:pt x="5" y="7"/>
                    </a:lnTo>
                    <a:lnTo>
                      <a:pt x="5" y="2"/>
                    </a:lnTo>
                    <a:close/>
                  </a:path>
                </a:pathLst>
              </a:custGeom>
              <a:solidFill>
                <a:srgbClr val="000000"/>
              </a:solidFill>
              <a:ln w="9525">
                <a:noFill/>
                <a:round/>
                <a:headEnd/>
                <a:tailEnd/>
              </a:ln>
            </p:spPr>
            <p:txBody>
              <a:bodyPr/>
              <a:lstStyle/>
              <a:p>
                <a:endParaRPr lang="en-US" sz="1350" dirty="0"/>
              </a:p>
            </p:txBody>
          </p:sp>
          <p:sp>
            <p:nvSpPr>
              <p:cNvPr id="486" name="Freeform 1802">
                <a:extLst>
                  <a:ext uri="{FF2B5EF4-FFF2-40B4-BE49-F238E27FC236}">
                    <a16:creationId xmlns:a16="http://schemas.microsoft.com/office/drawing/2014/main" id="{5250F0B0-2028-48AF-8F79-842498E59643}"/>
                  </a:ext>
                </a:extLst>
              </p:cNvPr>
              <p:cNvSpPr>
                <a:spLocks/>
              </p:cNvSpPr>
              <p:nvPr/>
            </p:nvSpPr>
            <p:spPr bwMode="auto">
              <a:xfrm>
                <a:off x="5289873" y="1508252"/>
                <a:ext cx="84138" cy="7938"/>
              </a:xfrm>
              <a:custGeom>
                <a:avLst/>
                <a:gdLst>
                  <a:gd name="T0" fmla="*/ 44 w 53"/>
                  <a:gd name="T1" fmla="*/ 3 h 5"/>
                  <a:gd name="T2" fmla="*/ 47 w 53"/>
                  <a:gd name="T3" fmla="*/ 0 h 5"/>
                  <a:gd name="T4" fmla="*/ 0 w 53"/>
                  <a:gd name="T5" fmla="*/ 0 h 5"/>
                  <a:gd name="T6" fmla="*/ 0 w 53"/>
                  <a:gd name="T7" fmla="*/ 5 h 5"/>
                  <a:gd name="T8" fmla="*/ 47 w 53"/>
                  <a:gd name="T9" fmla="*/ 5 h 5"/>
                  <a:gd name="T10" fmla="*/ 53 w 53"/>
                  <a:gd name="T11" fmla="*/ 3 h 5"/>
                  <a:gd name="T12" fmla="*/ 47 w 53"/>
                  <a:gd name="T13" fmla="*/ 5 h 5"/>
                  <a:gd name="T14" fmla="*/ 53 w 53"/>
                  <a:gd name="T15" fmla="*/ 5 h 5"/>
                  <a:gd name="T16" fmla="*/ 53 w 53"/>
                  <a:gd name="T17" fmla="*/ 3 h 5"/>
                  <a:gd name="T18" fmla="*/ 44 w 53"/>
                  <a:gd name="T19" fmla="*/ 3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
                  <a:gd name="T32" fmla="*/ 53 w 53"/>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
                    <a:moveTo>
                      <a:pt x="44" y="3"/>
                    </a:moveTo>
                    <a:lnTo>
                      <a:pt x="47" y="0"/>
                    </a:lnTo>
                    <a:lnTo>
                      <a:pt x="0" y="0"/>
                    </a:lnTo>
                    <a:lnTo>
                      <a:pt x="0" y="5"/>
                    </a:lnTo>
                    <a:lnTo>
                      <a:pt x="47" y="5"/>
                    </a:lnTo>
                    <a:lnTo>
                      <a:pt x="53" y="3"/>
                    </a:lnTo>
                    <a:lnTo>
                      <a:pt x="47" y="5"/>
                    </a:lnTo>
                    <a:lnTo>
                      <a:pt x="53" y="5"/>
                    </a:lnTo>
                    <a:lnTo>
                      <a:pt x="53" y="3"/>
                    </a:lnTo>
                    <a:lnTo>
                      <a:pt x="44" y="3"/>
                    </a:lnTo>
                    <a:close/>
                  </a:path>
                </a:pathLst>
              </a:custGeom>
              <a:solidFill>
                <a:srgbClr val="000000"/>
              </a:solidFill>
              <a:ln w="9525">
                <a:noFill/>
                <a:round/>
                <a:headEnd/>
                <a:tailEnd/>
              </a:ln>
            </p:spPr>
            <p:txBody>
              <a:bodyPr/>
              <a:lstStyle/>
              <a:p>
                <a:endParaRPr lang="en-US" sz="1350" dirty="0"/>
              </a:p>
            </p:txBody>
          </p:sp>
          <p:sp>
            <p:nvSpPr>
              <p:cNvPr id="487" name="Freeform 1803">
                <a:extLst>
                  <a:ext uri="{FF2B5EF4-FFF2-40B4-BE49-F238E27FC236}">
                    <a16:creationId xmlns:a16="http://schemas.microsoft.com/office/drawing/2014/main" id="{3BEAD081-62A9-4B8D-A398-5E7C6A3ECC26}"/>
                  </a:ext>
                </a:extLst>
              </p:cNvPr>
              <p:cNvSpPr>
                <a:spLocks/>
              </p:cNvSpPr>
              <p:nvPr/>
            </p:nvSpPr>
            <p:spPr bwMode="auto">
              <a:xfrm>
                <a:off x="5193036" y="1898790"/>
                <a:ext cx="19050" cy="28576"/>
              </a:xfrm>
              <a:custGeom>
                <a:avLst/>
                <a:gdLst>
                  <a:gd name="T0" fmla="*/ 3 w 12"/>
                  <a:gd name="T1" fmla="*/ 18 h 18"/>
                  <a:gd name="T2" fmla="*/ 12 w 12"/>
                  <a:gd name="T3" fmla="*/ 18 h 18"/>
                  <a:gd name="T4" fmla="*/ 12 w 12"/>
                  <a:gd name="T5" fmla="*/ 0 h 18"/>
                  <a:gd name="T6" fmla="*/ 0 w 12"/>
                  <a:gd name="T7" fmla="*/ 0 h 18"/>
                  <a:gd name="T8" fmla="*/ 0 w 12"/>
                  <a:gd name="T9" fmla="*/ 18 h 18"/>
                  <a:gd name="T10" fmla="*/ 3 w 12"/>
                  <a:gd name="T11" fmla="*/ 18 h 18"/>
                  <a:gd name="T12" fmla="*/ 0 60000 65536"/>
                  <a:gd name="T13" fmla="*/ 0 60000 65536"/>
                  <a:gd name="T14" fmla="*/ 0 60000 65536"/>
                  <a:gd name="T15" fmla="*/ 0 60000 65536"/>
                  <a:gd name="T16" fmla="*/ 0 60000 65536"/>
                  <a:gd name="T17" fmla="*/ 0 60000 65536"/>
                  <a:gd name="T18" fmla="*/ 0 w 12"/>
                  <a:gd name="T19" fmla="*/ 0 h 18"/>
                  <a:gd name="T20" fmla="*/ 12 w 12"/>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12" h="18">
                    <a:moveTo>
                      <a:pt x="3" y="18"/>
                    </a:moveTo>
                    <a:lnTo>
                      <a:pt x="12" y="18"/>
                    </a:lnTo>
                    <a:lnTo>
                      <a:pt x="12" y="0"/>
                    </a:lnTo>
                    <a:lnTo>
                      <a:pt x="0" y="0"/>
                    </a:lnTo>
                    <a:lnTo>
                      <a:pt x="0" y="18"/>
                    </a:lnTo>
                    <a:lnTo>
                      <a:pt x="3" y="18"/>
                    </a:lnTo>
                    <a:close/>
                  </a:path>
                </a:pathLst>
              </a:custGeom>
              <a:solidFill>
                <a:srgbClr val="000000"/>
              </a:solidFill>
              <a:ln w="9525">
                <a:noFill/>
                <a:round/>
                <a:headEnd/>
                <a:tailEnd/>
              </a:ln>
            </p:spPr>
            <p:txBody>
              <a:bodyPr/>
              <a:lstStyle/>
              <a:p>
                <a:endParaRPr lang="en-US" sz="1350" dirty="0"/>
              </a:p>
            </p:txBody>
          </p:sp>
          <p:sp>
            <p:nvSpPr>
              <p:cNvPr id="488" name="Freeform 1804">
                <a:extLst>
                  <a:ext uri="{FF2B5EF4-FFF2-40B4-BE49-F238E27FC236}">
                    <a16:creationId xmlns:a16="http://schemas.microsoft.com/office/drawing/2014/main" id="{BB30B622-5873-4463-BE6C-C15F67AB0E10}"/>
                  </a:ext>
                </a:extLst>
              </p:cNvPr>
              <p:cNvSpPr>
                <a:spLocks/>
              </p:cNvSpPr>
              <p:nvPr/>
            </p:nvSpPr>
            <p:spPr bwMode="auto">
              <a:xfrm>
                <a:off x="5443861" y="1898790"/>
                <a:ext cx="12700" cy="28576"/>
              </a:xfrm>
              <a:custGeom>
                <a:avLst/>
                <a:gdLst>
                  <a:gd name="T0" fmla="*/ 4 w 8"/>
                  <a:gd name="T1" fmla="*/ 18 h 18"/>
                  <a:gd name="T2" fmla="*/ 8 w 8"/>
                  <a:gd name="T3" fmla="*/ 18 h 18"/>
                  <a:gd name="T4" fmla="*/ 8 w 8"/>
                  <a:gd name="T5" fmla="*/ 0 h 18"/>
                  <a:gd name="T6" fmla="*/ 0 w 8"/>
                  <a:gd name="T7" fmla="*/ 0 h 18"/>
                  <a:gd name="T8" fmla="*/ 0 w 8"/>
                  <a:gd name="T9" fmla="*/ 18 h 18"/>
                  <a:gd name="T10" fmla="*/ 4 w 8"/>
                  <a:gd name="T11" fmla="*/ 18 h 18"/>
                  <a:gd name="T12" fmla="*/ 0 60000 65536"/>
                  <a:gd name="T13" fmla="*/ 0 60000 65536"/>
                  <a:gd name="T14" fmla="*/ 0 60000 65536"/>
                  <a:gd name="T15" fmla="*/ 0 60000 65536"/>
                  <a:gd name="T16" fmla="*/ 0 60000 65536"/>
                  <a:gd name="T17" fmla="*/ 0 60000 65536"/>
                  <a:gd name="T18" fmla="*/ 0 w 8"/>
                  <a:gd name="T19" fmla="*/ 0 h 18"/>
                  <a:gd name="T20" fmla="*/ 8 w 8"/>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8" h="18">
                    <a:moveTo>
                      <a:pt x="4" y="18"/>
                    </a:moveTo>
                    <a:lnTo>
                      <a:pt x="8" y="18"/>
                    </a:lnTo>
                    <a:lnTo>
                      <a:pt x="8" y="0"/>
                    </a:lnTo>
                    <a:lnTo>
                      <a:pt x="0" y="0"/>
                    </a:lnTo>
                    <a:lnTo>
                      <a:pt x="0" y="18"/>
                    </a:lnTo>
                    <a:lnTo>
                      <a:pt x="4" y="18"/>
                    </a:lnTo>
                    <a:close/>
                  </a:path>
                </a:pathLst>
              </a:custGeom>
              <a:solidFill>
                <a:srgbClr val="000000"/>
              </a:solidFill>
              <a:ln w="9525">
                <a:noFill/>
                <a:round/>
                <a:headEnd/>
                <a:tailEnd/>
              </a:ln>
            </p:spPr>
            <p:txBody>
              <a:bodyPr/>
              <a:lstStyle/>
              <a:p>
                <a:endParaRPr lang="en-US" sz="1350" dirty="0"/>
              </a:p>
            </p:txBody>
          </p:sp>
          <p:sp>
            <p:nvSpPr>
              <p:cNvPr id="489" name="Freeform 1805">
                <a:extLst>
                  <a:ext uri="{FF2B5EF4-FFF2-40B4-BE49-F238E27FC236}">
                    <a16:creationId xmlns:a16="http://schemas.microsoft.com/office/drawing/2014/main" id="{BEB4371B-FAA8-44EC-A032-4107357FC551}"/>
                  </a:ext>
                </a:extLst>
              </p:cNvPr>
              <p:cNvSpPr>
                <a:spLocks/>
              </p:cNvSpPr>
              <p:nvPr/>
            </p:nvSpPr>
            <p:spPr bwMode="auto">
              <a:xfrm>
                <a:off x="5407348" y="1898790"/>
                <a:ext cx="14288" cy="28576"/>
              </a:xfrm>
              <a:custGeom>
                <a:avLst/>
                <a:gdLst>
                  <a:gd name="T0" fmla="*/ 5 w 9"/>
                  <a:gd name="T1" fmla="*/ 18 h 18"/>
                  <a:gd name="T2" fmla="*/ 9 w 9"/>
                  <a:gd name="T3" fmla="*/ 18 h 18"/>
                  <a:gd name="T4" fmla="*/ 9 w 9"/>
                  <a:gd name="T5" fmla="*/ 0 h 18"/>
                  <a:gd name="T6" fmla="*/ 0 w 9"/>
                  <a:gd name="T7" fmla="*/ 0 h 18"/>
                  <a:gd name="T8" fmla="*/ 0 w 9"/>
                  <a:gd name="T9" fmla="*/ 18 h 18"/>
                  <a:gd name="T10" fmla="*/ 5 w 9"/>
                  <a:gd name="T11" fmla="*/ 18 h 18"/>
                  <a:gd name="T12" fmla="*/ 0 60000 65536"/>
                  <a:gd name="T13" fmla="*/ 0 60000 65536"/>
                  <a:gd name="T14" fmla="*/ 0 60000 65536"/>
                  <a:gd name="T15" fmla="*/ 0 60000 65536"/>
                  <a:gd name="T16" fmla="*/ 0 60000 65536"/>
                  <a:gd name="T17" fmla="*/ 0 60000 65536"/>
                  <a:gd name="T18" fmla="*/ 0 w 9"/>
                  <a:gd name="T19" fmla="*/ 0 h 18"/>
                  <a:gd name="T20" fmla="*/ 9 w 9"/>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9" h="18">
                    <a:moveTo>
                      <a:pt x="5" y="18"/>
                    </a:moveTo>
                    <a:lnTo>
                      <a:pt x="9" y="18"/>
                    </a:lnTo>
                    <a:lnTo>
                      <a:pt x="9" y="0"/>
                    </a:lnTo>
                    <a:lnTo>
                      <a:pt x="0" y="0"/>
                    </a:lnTo>
                    <a:lnTo>
                      <a:pt x="0" y="18"/>
                    </a:lnTo>
                    <a:lnTo>
                      <a:pt x="5" y="18"/>
                    </a:lnTo>
                    <a:close/>
                  </a:path>
                </a:pathLst>
              </a:custGeom>
              <a:solidFill>
                <a:srgbClr val="000000"/>
              </a:solidFill>
              <a:ln w="9525">
                <a:noFill/>
                <a:round/>
                <a:headEnd/>
                <a:tailEnd/>
              </a:ln>
            </p:spPr>
            <p:txBody>
              <a:bodyPr/>
              <a:lstStyle/>
              <a:p>
                <a:endParaRPr lang="en-US" sz="1350" dirty="0"/>
              </a:p>
            </p:txBody>
          </p:sp>
          <p:sp>
            <p:nvSpPr>
              <p:cNvPr id="490" name="Freeform 1806">
                <a:extLst>
                  <a:ext uri="{FF2B5EF4-FFF2-40B4-BE49-F238E27FC236}">
                    <a16:creationId xmlns:a16="http://schemas.microsoft.com/office/drawing/2014/main" id="{61A84C43-E4CF-4B98-9BD6-084B49B842F0}"/>
                  </a:ext>
                </a:extLst>
              </p:cNvPr>
              <p:cNvSpPr>
                <a:spLocks/>
              </p:cNvSpPr>
              <p:nvPr/>
            </p:nvSpPr>
            <p:spPr bwMode="auto">
              <a:xfrm>
                <a:off x="5388298" y="1898790"/>
                <a:ext cx="14288" cy="28576"/>
              </a:xfrm>
              <a:custGeom>
                <a:avLst/>
                <a:gdLst>
                  <a:gd name="T0" fmla="*/ 3 w 9"/>
                  <a:gd name="T1" fmla="*/ 18 h 18"/>
                  <a:gd name="T2" fmla="*/ 9 w 9"/>
                  <a:gd name="T3" fmla="*/ 18 h 18"/>
                  <a:gd name="T4" fmla="*/ 9 w 9"/>
                  <a:gd name="T5" fmla="*/ 0 h 18"/>
                  <a:gd name="T6" fmla="*/ 0 w 9"/>
                  <a:gd name="T7" fmla="*/ 0 h 18"/>
                  <a:gd name="T8" fmla="*/ 0 w 9"/>
                  <a:gd name="T9" fmla="*/ 18 h 18"/>
                  <a:gd name="T10" fmla="*/ 3 w 9"/>
                  <a:gd name="T11" fmla="*/ 18 h 18"/>
                  <a:gd name="T12" fmla="*/ 0 60000 65536"/>
                  <a:gd name="T13" fmla="*/ 0 60000 65536"/>
                  <a:gd name="T14" fmla="*/ 0 60000 65536"/>
                  <a:gd name="T15" fmla="*/ 0 60000 65536"/>
                  <a:gd name="T16" fmla="*/ 0 60000 65536"/>
                  <a:gd name="T17" fmla="*/ 0 60000 65536"/>
                  <a:gd name="T18" fmla="*/ 0 w 9"/>
                  <a:gd name="T19" fmla="*/ 0 h 18"/>
                  <a:gd name="T20" fmla="*/ 9 w 9"/>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9" h="18">
                    <a:moveTo>
                      <a:pt x="3" y="18"/>
                    </a:moveTo>
                    <a:lnTo>
                      <a:pt x="9" y="18"/>
                    </a:lnTo>
                    <a:lnTo>
                      <a:pt x="9" y="0"/>
                    </a:lnTo>
                    <a:lnTo>
                      <a:pt x="0" y="0"/>
                    </a:lnTo>
                    <a:lnTo>
                      <a:pt x="0" y="18"/>
                    </a:lnTo>
                    <a:lnTo>
                      <a:pt x="3" y="18"/>
                    </a:lnTo>
                    <a:close/>
                  </a:path>
                </a:pathLst>
              </a:custGeom>
              <a:solidFill>
                <a:srgbClr val="000000"/>
              </a:solidFill>
              <a:ln w="9525">
                <a:noFill/>
                <a:round/>
                <a:headEnd/>
                <a:tailEnd/>
              </a:ln>
            </p:spPr>
            <p:txBody>
              <a:bodyPr/>
              <a:lstStyle/>
              <a:p>
                <a:endParaRPr lang="en-US" sz="1350" dirty="0"/>
              </a:p>
            </p:txBody>
          </p:sp>
          <p:sp>
            <p:nvSpPr>
              <p:cNvPr id="491" name="Freeform 1807">
                <a:extLst>
                  <a:ext uri="{FF2B5EF4-FFF2-40B4-BE49-F238E27FC236}">
                    <a16:creationId xmlns:a16="http://schemas.microsoft.com/office/drawing/2014/main" id="{238F6059-45B1-4964-9B6B-33DED4602D5D}"/>
                  </a:ext>
                </a:extLst>
              </p:cNvPr>
              <p:cNvSpPr>
                <a:spLocks/>
              </p:cNvSpPr>
              <p:nvPr/>
            </p:nvSpPr>
            <p:spPr bwMode="auto">
              <a:xfrm>
                <a:off x="5226374" y="1898790"/>
                <a:ext cx="14288" cy="28576"/>
              </a:xfrm>
              <a:custGeom>
                <a:avLst/>
                <a:gdLst>
                  <a:gd name="T0" fmla="*/ 5 w 9"/>
                  <a:gd name="T1" fmla="*/ 18 h 18"/>
                  <a:gd name="T2" fmla="*/ 9 w 9"/>
                  <a:gd name="T3" fmla="*/ 18 h 18"/>
                  <a:gd name="T4" fmla="*/ 9 w 9"/>
                  <a:gd name="T5" fmla="*/ 0 h 18"/>
                  <a:gd name="T6" fmla="*/ 0 w 9"/>
                  <a:gd name="T7" fmla="*/ 0 h 18"/>
                  <a:gd name="T8" fmla="*/ 0 w 9"/>
                  <a:gd name="T9" fmla="*/ 18 h 18"/>
                  <a:gd name="T10" fmla="*/ 5 w 9"/>
                  <a:gd name="T11" fmla="*/ 18 h 18"/>
                  <a:gd name="T12" fmla="*/ 0 60000 65536"/>
                  <a:gd name="T13" fmla="*/ 0 60000 65536"/>
                  <a:gd name="T14" fmla="*/ 0 60000 65536"/>
                  <a:gd name="T15" fmla="*/ 0 60000 65536"/>
                  <a:gd name="T16" fmla="*/ 0 60000 65536"/>
                  <a:gd name="T17" fmla="*/ 0 60000 65536"/>
                  <a:gd name="T18" fmla="*/ 0 w 9"/>
                  <a:gd name="T19" fmla="*/ 0 h 18"/>
                  <a:gd name="T20" fmla="*/ 9 w 9"/>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9" h="18">
                    <a:moveTo>
                      <a:pt x="5" y="18"/>
                    </a:moveTo>
                    <a:lnTo>
                      <a:pt x="9" y="18"/>
                    </a:lnTo>
                    <a:lnTo>
                      <a:pt x="9" y="0"/>
                    </a:lnTo>
                    <a:lnTo>
                      <a:pt x="0" y="0"/>
                    </a:lnTo>
                    <a:lnTo>
                      <a:pt x="0" y="18"/>
                    </a:lnTo>
                    <a:lnTo>
                      <a:pt x="5" y="18"/>
                    </a:lnTo>
                    <a:close/>
                  </a:path>
                </a:pathLst>
              </a:custGeom>
              <a:solidFill>
                <a:srgbClr val="000000"/>
              </a:solidFill>
              <a:ln w="9525">
                <a:noFill/>
                <a:round/>
                <a:headEnd/>
                <a:tailEnd/>
              </a:ln>
            </p:spPr>
            <p:txBody>
              <a:bodyPr/>
              <a:lstStyle/>
              <a:p>
                <a:endParaRPr lang="en-US" sz="1350" dirty="0"/>
              </a:p>
            </p:txBody>
          </p:sp>
          <p:sp>
            <p:nvSpPr>
              <p:cNvPr id="492" name="Rectangle 1808">
                <a:extLst>
                  <a:ext uri="{FF2B5EF4-FFF2-40B4-BE49-F238E27FC236}">
                    <a16:creationId xmlns:a16="http://schemas.microsoft.com/office/drawing/2014/main" id="{2684415A-9AF4-4B9E-8593-9390541FD288}"/>
                  </a:ext>
                </a:extLst>
              </p:cNvPr>
              <p:cNvSpPr>
                <a:spLocks noChangeArrowheads="1"/>
              </p:cNvSpPr>
              <p:nvPr/>
            </p:nvSpPr>
            <p:spPr bwMode="auto">
              <a:xfrm>
                <a:off x="4351662" y="3946738"/>
                <a:ext cx="460374" cy="190507"/>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93" name="Oval 1809">
                <a:extLst>
                  <a:ext uri="{FF2B5EF4-FFF2-40B4-BE49-F238E27FC236}">
                    <a16:creationId xmlns:a16="http://schemas.microsoft.com/office/drawing/2014/main" id="{61D46C83-A450-4D66-B8A8-C9D10E3C0097}"/>
                  </a:ext>
                </a:extLst>
              </p:cNvPr>
              <p:cNvSpPr>
                <a:spLocks noChangeArrowheads="1"/>
              </p:cNvSpPr>
              <p:nvPr/>
            </p:nvSpPr>
            <p:spPr bwMode="auto">
              <a:xfrm>
                <a:off x="4267526" y="3849897"/>
                <a:ext cx="608012" cy="188920"/>
              </a:xfrm>
              <a:prstGeom prst="ellipse">
                <a:avLst/>
              </a:prstGeom>
              <a:noFill/>
              <a:ln w="6350" cap="rnd">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494" name="Freeform 1810">
                <a:extLst>
                  <a:ext uri="{FF2B5EF4-FFF2-40B4-BE49-F238E27FC236}">
                    <a16:creationId xmlns:a16="http://schemas.microsoft.com/office/drawing/2014/main" id="{127803B1-FED3-4426-9B23-668809C43E44}"/>
                  </a:ext>
                </a:extLst>
              </p:cNvPr>
              <p:cNvSpPr>
                <a:spLocks/>
              </p:cNvSpPr>
              <p:nvPr/>
            </p:nvSpPr>
            <p:spPr bwMode="auto">
              <a:xfrm>
                <a:off x="4558037" y="3934037"/>
                <a:ext cx="50800" cy="68265"/>
              </a:xfrm>
              <a:custGeom>
                <a:avLst/>
                <a:gdLst>
                  <a:gd name="T0" fmla="*/ 9 w 32"/>
                  <a:gd name="T1" fmla="*/ 2 h 43"/>
                  <a:gd name="T2" fmla="*/ 5 w 32"/>
                  <a:gd name="T3" fmla="*/ 2 h 43"/>
                  <a:gd name="T4" fmla="*/ 5 w 32"/>
                  <a:gd name="T5" fmla="*/ 5 h 43"/>
                  <a:gd name="T6" fmla="*/ 32 w 32"/>
                  <a:gd name="T7" fmla="*/ 5 h 43"/>
                  <a:gd name="T8" fmla="*/ 32 w 32"/>
                  <a:gd name="T9" fmla="*/ 0 h 43"/>
                  <a:gd name="T10" fmla="*/ 5 w 32"/>
                  <a:gd name="T11" fmla="*/ 0 h 43"/>
                  <a:gd name="T12" fmla="*/ 0 w 32"/>
                  <a:gd name="T13" fmla="*/ 0 h 43"/>
                  <a:gd name="T14" fmla="*/ 0 w 32"/>
                  <a:gd name="T15" fmla="*/ 2 h 43"/>
                  <a:gd name="T16" fmla="*/ 0 w 32"/>
                  <a:gd name="T17" fmla="*/ 43 h 43"/>
                  <a:gd name="T18" fmla="*/ 9 w 32"/>
                  <a:gd name="T19" fmla="*/ 43 h 43"/>
                  <a:gd name="T20" fmla="*/ 9 w 32"/>
                  <a:gd name="T21" fmla="*/ 2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43"/>
                  <a:gd name="T35" fmla="*/ 32 w 32"/>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43">
                    <a:moveTo>
                      <a:pt x="9" y="2"/>
                    </a:moveTo>
                    <a:lnTo>
                      <a:pt x="5" y="2"/>
                    </a:lnTo>
                    <a:lnTo>
                      <a:pt x="5" y="5"/>
                    </a:lnTo>
                    <a:lnTo>
                      <a:pt x="32" y="5"/>
                    </a:lnTo>
                    <a:lnTo>
                      <a:pt x="32" y="0"/>
                    </a:lnTo>
                    <a:lnTo>
                      <a:pt x="5" y="0"/>
                    </a:lnTo>
                    <a:lnTo>
                      <a:pt x="0" y="0"/>
                    </a:lnTo>
                    <a:lnTo>
                      <a:pt x="0" y="2"/>
                    </a:lnTo>
                    <a:lnTo>
                      <a:pt x="0" y="43"/>
                    </a:lnTo>
                    <a:lnTo>
                      <a:pt x="9" y="43"/>
                    </a:lnTo>
                    <a:lnTo>
                      <a:pt x="9" y="2"/>
                    </a:lnTo>
                    <a:close/>
                  </a:path>
                </a:pathLst>
              </a:custGeom>
              <a:solidFill>
                <a:srgbClr val="000000"/>
              </a:solidFill>
              <a:ln w="9525">
                <a:noFill/>
                <a:round/>
                <a:headEnd/>
                <a:tailEnd/>
              </a:ln>
            </p:spPr>
            <p:txBody>
              <a:bodyPr/>
              <a:lstStyle/>
              <a:p>
                <a:endParaRPr lang="en-US" sz="1350" dirty="0"/>
              </a:p>
            </p:txBody>
          </p:sp>
          <p:sp>
            <p:nvSpPr>
              <p:cNvPr id="495" name="Rectangle 1811">
                <a:extLst>
                  <a:ext uri="{FF2B5EF4-FFF2-40B4-BE49-F238E27FC236}">
                    <a16:creationId xmlns:a16="http://schemas.microsoft.com/office/drawing/2014/main" id="{624F1B28-9AD1-4437-8300-D3A5AA96AB16}"/>
                  </a:ext>
                </a:extLst>
              </p:cNvPr>
              <p:cNvSpPr>
                <a:spLocks noChangeArrowheads="1"/>
              </p:cNvSpPr>
              <p:nvPr/>
            </p:nvSpPr>
            <p:spPr bwMode="auto">
              <a:xfrm>
                <a:off x="4561213" y="4029291"/>
                <a:ext cx="14288" cy="63502"/>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96" name="Rectangle 1812">
                <a:extLst>
                  <a:ext uri="{FF2B5EF4-FFF2-40B4-BE49-F238E27FC236}">
                    <a16:creationId xmlns:a16="http://schemas.microsoft.com/office/drawing/2014/main" id="{CB08F957-9D7F-48A1-9E28-FC6C064521FE}"/>
                  </a:ext>
                </a:extLst>
              </p:cNvPr>
              <p:cNvSpPr>
                <a:spLocks noChangeArrowheads="1"/>
              </p:cNvSpPr>
              <p:nvPr/>
            </p:nvSpPr>
            <p:spPr bwMode="auto">
              <a:xfrm>
                <a:off x="4561213" y="4118194"/>
                <a:ext cx="14288" cy="63502"/>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97" name="Rectangle 1813">
                <a:extLst>
                  <a:ext uri="{FF2B5EF4-FFF2-40B4-BE49-F238E27FC236}">
                    <a16:creationId xmlns:a16="http://schemas.microsoft.com/office/drawing/2014/main" id="{7D82E897-EFBA-4D83-80E3-640F39804D62}"/>
                  </a:ext>
                </a:extLst>
              </p:cNvPr>
              <p:cNvSpPr>
                <a:spLocks noChangeArrowheads="1"/>
              </p:cNvSpPr>
              <p:nvPr/>
            </p:nvSpPr>
            <p:spPr bwMode="auto">
              <a:xfrm>
                <a:off x="4561213" y="4207097"/>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98" name="Rectangle 1814">
                <a:extLst>
                  <a:ext uri="{FF2B5EF4-FFF2-40B4-BE49-F238E27FC236}">
                    <a16:creationId xmlns:a16="http://schemas.microsoft.com/office/drawing/2014/main" id="{9272F735-3FDF-4B67-A54C-CFD186346A66}"/>
                  </a:ext>
                </a:extLst>
              </p:cNvPr>
              <p:cNvSpPr>
                <a:spLocks noChangeArrowheads="1"/>
              </p:cNvSpPr>
              <p:nvPr/>
            </p:nvSpPr>
            <p:spPr bwMode="auto">
              <a:xfrm>
                <a:off x="4561213" y="4296001"/>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499" name="Freeform 1815">
                <a:extLst>
                  <a:ext uri="{FF2B5EF4-FFF2-40B4-BE49-F238E27FC236}">
                    <a16:creationId xmlns:a16="http://schemas.microsoft.com/office/drawing/2014/main" id="{266542BE-0513-486A-8401-A982BD47F296}"/>
                  </a:ext>
                </a:extLst>
              </p:cNvPr>
              <p:cNvSpPr>
                <a:spLocks/>
              </p:cNvSpPr>
              <p:nvPr/>
            </p:nvSpPr>
            <p:spPr bwMode="auto">
              <a:xfrm>
                <a:off x="4558037" y="4384904"/>
                <a:ext cx="84138" cy="20639"/>
              </a:xfrm>
              <a:custGeom>
                <a:avLst/>
                <a:gdLst>
                  <a:gd name="T0" fmla="*/ 9 w 53"/>
                  <a:gd name="T1" fmla="*/ 0 h 13"/>
                  <a:gd name="T2" fmla="*/ 0 w 53"/>
                  <a:gd name="T3" fmla="*/ 0 h 13"/>
                  <a:gd name="T4" fmla="*/ 0 w 53"/>
                  <a:gd name="T5" fmla="*/ 10 h 13"/>
                  <a:gd name="T6" fmla="*/ 0 w 53"/>
                  <a:gd name="T7" fmla="*/ 13 h 13"/>
                  <a:gd name="T8" fmla="*/ 5 w 53"/>
                  <a:gd name="T9" fmla="*/ 13 h 13"/>
                  <a:gd name="T10" fmla="*/ 49 w 53"/>
                  <a:gd name="T11" fmla="*/ 13 h 13"/>
                  <a:gd name="T12" fmla="*/ 53 w 53"/>
                  <a:gd name="T13" fmla="*/ 13 h 13"/>
                  <a:gd name="T14" fmla="*/ 53 w 53"/>
                  <a:gd name="T15" fmla="*/ 10 h 13"/>
                  <a:gd name="T16" fmla="*/ 53 w 53"/>
                  <a:gd name="T17" fmla="*/ 5 h 13"/>
                  <a:gd name="T18" fmla="*/ 44 w 53"/>
                  <a:gd name="T19" fmla="*/ 5 h 13"/>
                  <a:gd name="T20" fmla="*/ 44 w 53"/>
                  <a:gd name="T21" fmla="*/ 10 h 13"/>
                  <a:gd name="T22" fmla="*/ 49 w 53"/>
                  <a:gd name="T23" fmla="*/ 10 h 13"/>
                  <a:gd name="T24" fmla="*/ 49 w 53"/>
                  <a:gd name="T25" fmla="*/ 8 h 13"/>
                  <a:gd name="T26" fmla="*/ 5 w 53"/>
                  <a:gd name="T27" fmla="*/ 8 h 13"/>
                  <a:gd name="T28" fmla="*/ 5 w 53"/>
                  <a:gd name="T29" fmla="*/ 10 h 13"/>
                  <a:gd name="T30" fmla="*/ 9 w 53"/>
                  <a:gd name="T31" fmla="*/ 10 h 13"/>
                  <a:gd name="T32" fmla="*/ 9 w 53"/>
                  <a:gd name="T33" fmla="*/ 0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13"/>
                  <a:gd name="T53" fmla="*/ 53 w 53"/>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13">
                    <a:moveTo>
                      <a:pt x="9" y="0"/>
                    </a:moveTo>
                    <a:lnTo>
                      <a:pt x="0" y="0"/>
                    </a:lnTo>
                    <a:lnTo>
                      <a:pt x="0" y="10"/>
                    </a:lnTo>
                    <a:lnTo>
                      <a:pt x="0" y="13"/>
                    </a:lnTo>
                    <a:lnTo>
                      <a:pt x="5" y="13"/>
                    </a:lnTo>
                    <a:lnTo>
                      <a:pt x="49" y="13"/>
                    </a:lnTo>
                    <a:lnTo>
                      <a:pt x="53" y="13"/>
                    </a:lnTo>
                    <a:lnTo>
                      <a:pt x="53" y="10"/>
                    </a:lnTo>
                    <a:lnTo>
                      <a:pt x="53" y="5"/>
                    </a:lnTo>
                    <a:lnTo>
                      <a:pt x="44" y="5"/>
                    </a:lnTo>
                    <a:lnTo>
                      <a:pt x="44" y="10"/>
                    </a:lnTo>
                    <a:lnTo>
                      <a:pt x="49" y="10"/>
                    </a:lnTo>
                    <a:lnTo>
                      <a:pt x="49" y="8"/>
                    </a:lnTo>
                    <a:lnTo>
                      <a:pt x="5" y="8"/>
                    </a:lnTo>
                    <a:lnTo>
                      <a:pt x="5" y="10"/>
                    </a:lnTo>
                    <a:lnTo>
                      <a:pt x="9" y="10"/>
                    </a:lnTo>
                    <a:lnTo>
                      <a:pt x="9" y="0"/>
                    </a:lnTo>
                    <a:close/>
                  </a:path>
                </a:pathLst>
              </a:custGeom>
              <a:solidFill>
                <a:srgbClr val="000000"/>
              </a:solidFill>
              <a:ln w="9525">
                <a:noFill/>
                <a:round/>
                <a:headEnd/>
                <a:tailEnd/>
              </a:ln>
            </p:spPr>
            <p:txBody>
              <a:bodyPr/>
              <a:lstStyle/>
              <a:p>
                <a:endParaRPr lang="en-US" sz="1350" dirty="0"/>
              </a:p>
            </p:txBody>
          </p:sp>
          <p:sp>
            <p:nvSpPr>
              <p:cNvPr id="500" name="Rectangle 1816">
                <a:extLst>
                  <a:ext uri="{FF2B5EF4-FFF2-40B4-BE49-F238E27FC236}">
                    <a16:creationId xmlns:a16="http://schemas.microsoft.com/office/drawing/2014/main" id="{764696C9-F80A-4E85-AA9D-CEC17A35EDC8}"/>
                  </a:ext>
                </a:extLst>
              </p:cNvPr>
              <p:cNvSpPr>
                <a:spLocks noChangeArrowheads="1"/>
              </p:cNvSpPr>
              <p:nvPr/>
            </p:nvSpPr>
            <p:spPr bwMode="auto">
              <a:xfrm>
                <a:off x="4629475" y="4303938"/>
                <a:ext cx="14288" cy="66677"/>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501" name="Rectangle 1817">
                <a:extLst>
                  <a:ext uri="{FF2B5EF4-FFF2-40B4-BE49-F238E27FC236}">
                    <a16:creationId xmlns:a16="http://schemas.microsoft.com/office/drawing/2014/main" id="{E421D423-22B3-41B3-8CFC-332A36B16DF5}"/>
                  </a:ext>
                </a:extLst>
              </p:cNvPr>
              <p:cNvSpPr>
                <a:spLocks noChangeArrowheads="1"/>
              </p:cNvSpPr>
              <p:nvPr/>
            </p:nvSpPr>
            <p:spPr bwMode="auto">
              <a:xfrm>
                <a:off x="4629475" y="4215034"/>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502" name="Rectangle 1818">
                <a:extLst>
                  <a:ext uri="{FF2B5EF4-FFF2-40B4-BE49-F238E27FC236}">
                    <a16:creationId xmlns:a16="http://schemas.microsoft.com/office/drawing/2014/main" id="{7A8E05C0-8C7F-49B5-B79F-FBDC6BD27467}"/>
                  </a:ext>
                </a:extLst>
              </p:cNvPr>
              <p:cNvSpPr>
                <a:spLocks noChangeArrowheads="1"/>
              </p:cNvSpPr>
              <p:nvPr/>
            </p:nvSpPr>
            <p:spPr bwMode="auto">
              <a:xfrm>
                <a:off x="4629475" y="4126132"/>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503" name="Rectangle 1819">
                <a:extLst>
                  <a:ext uri="{FF2B5EF4-FFF2-40B4-BE49-F238E27FC236}">
                    <a16:creationId xmlns:a16="http://schemas.microsoft.com/office/drawing/2014/main" id="{2A6E4502-D5FC-418E-9517-BC67BB3C40E3}"/>
                  </a:ext>
                </a:extLst>
              </p:cNvPr>
              <p:cNvSpPr>
                <a:spLocks noChangeArrowheads="1"/>
              </p:cNvSpPr>
              <p:nvPr/>
            </p:nvSpPr>
            <p:spPr bwMode="auto">
              <a:xfrm>
                <a:off x="4629475" y="4035642"/>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504" name="Rectangle 1820">
                <a:extLst>
                  <a:ext uri="{FF2B5EF4-FFF2-40B4-BE49-F238E27FC236}">
                    <a16:creationId xmlns:a16="http://schemas.microsoft.com/office/drawing/2014/main" id="{3C1D6172-8692-492D-AF49-138B97A8C906}"/>
                  </a:ext>
                </a:extLst>
              </p:cNvPr>
              <p:cNvSpPr>
                <a:spLocks noChangeArrowheads="1"/>
              </p:cNvSpPr>
              <p:nvPr/>
            </p:nvSpPr>
            <p:spPr bwMode="auto">
              <a:xfrm>
                <a:off x="4629475" y="3946738"/>
                <a:ext cx="14288" cy="65090"/>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grpSp>
            <p:nvGrpSpPr>
              <p:cNvPr id="505" name="Group 1821">
                <a:extLst>
                  <a:ext uri="{FF2B5EF4-FFF2-40B4-BE49-F238E27FC236}">
                    <a16:creationId xmlns:a16="http://schemas.microsoft.com/office/drawing/2014/main" id="{6D7B7A70-A4DF-44C3-9954-276CB22FF9D7}"/>
                  </a:ext>
                </a:extLst>
              </p:cNvPr>
              <p:cNvGrpSpPr>
                <a:grpSpLocks/>
              </p:cNvGrpSpPr>
              <p:nvPr/>
            </p:nvGrpSpPr>
            <p:grpSpPr bwMode="auto">
              <a:xfrm>
                <a:off x="4642175" y="3506985"/>
                <a:ext cx="1122361" cy="381013"/>
                <a:chOff x="2378" y="2390"/>
                <a:chExt cx="707" cy="240"/>
              </a:xfrm>
            </p:grpSpPr>
            <p:sp>
              <p:nvSpPr>
                <p:cNvPr id="919" name="Freeform 1822">
                  <a:extLst>
                    <a:ext uri="{FF2B5EF4-FFF2-40B4-BE49-F238E27FC236}">
                      <a16:creationId xmlns:a16="http://schemas.microsoft.com/office/drawing/2014/main" id="{02B81B8A-D33C-42B9-B194-F5F32B077060}"/>
                    </a:ext>
                  </a:extLst>
                </p:cNvPr>
                <p:cNvSpPr>
                  <a:spLocks/>
                </p:cNvSpPr>
                <p:nvPr/>
              </p:nvSpPr>
              <p:spPr bwMode="auto">
                <a:xfrm>
                  <a:off x="2378" y="2390"/>
                  <a:ext cx="707" cy="240"/>
                </a:xfrm>
                <a:custGeom>
                  <a:avLst/>
                  <a:gdLst>
                    <a:gd name="T0" fmla="*/ 707 w 707"/>
                    <a:gd name="T1" fmla="*/ 25 h 240"/>
                    <a:gd name="T2" fmla="*/ 680 w 707"/>
                    <a:gd name="T3" fmla="*/ 0 h 240"/>
                    <a:gd name="T4" fmla="*/ 0 w 707"/>
                    <a:gd name="T5" fmla="*/ 215 h 240"/>
                    <a:gd name="T6" fmla="*/ 22 w 707"/>
                    <a:gd name="T7" fmla="*/ 240 h 240"/>
                    <a:gd name="T8" fmla="*/ 707 w 707"/>
                    <a:gd name="T9" fmla="*/ 25 h 240"/>
                    <a:gd name="T10" fmla="*/ 0 60000 65536"/>
                    <a:gd name="T11" fmla="*/ 0 60000 65536"/>
                    <a:gd name="T12" fmla="*/ 0 60000 65536"/>
                    <a:gd name="T13" fmla="*/ 0 60000 65536"/>
                    <a:gd name="T14" fmla="*/ 0 60000 65536"/>
                    <a:gd name="T15" fmla="*/ 0 w 707"/>
                    <a:gd name="T16" fmla="*/ 0 h 240"/>
                    <a:gd name="T17" fmla="*/ 707 w 707"/>
                    <a:gd name="T18" fmla="*/ 240 h 240"/>
                  </a:gdLst>
                  <a:ahLst/>
                  <a:cxnLst>
                    <a:cxn ang="T10">
                      <a:pos x="T0" y="T1"/>
                    </a:cxn>
                    <a:cxn ang="T11">
                      <a:pos x="T2" y="T3"/>
                    </a:cxn>
                    <a:cxn ang="T12">
                      <a:pos x="T4" y="T5"/>
                    </a:cxn>
                    <a:cxn ang="T13">
                      <a:pos x="T6" y="T7"/>
                    </a:cxn>
                    <a:cxn ang="T14">
                      <a:pos x="T8" y="T9"/>
                    </a:cxn>
                  </a:cxnLst>
                  <a:rect l="T15" t="T16" r="T17" b="T18"/>
                  <a:pathLst>
                    <a:path w="707" h="240">
                      <a:moveTo>
                        <a:pt x="707" y="25"/>
                      </a:moveTo>
                      <a:lnTo>
                        <a:pt x="680" y="0"/>
                      </a:lnTo>
                      <a:lnTo>
                        <a:pt x="0" y="215"/>
                      </a:lnTo>
                      <a:lnTo>
                        <a:pt x="22" y="240"/>
                      </a:lnTo>
                      <a:lnTo>
                        <a:pt x="707" y="25"/>
                      </a:lnTo>
                      <a:close/>
                    </a:path>
                  </a:pathLst>
                </a:custGeom>
                <a:solidFill>
                  <a:srgbClr val="C0C0C0"/>
                </a:solidFill>
                <a:ln w="9525">
                  <a:noFill/>
                  <a:round/>
                  <a:headEnd/>
                  <a:tailEnd/>
                </a:ln>
              </p:spPr>
              <p:txBody>
                <a:bodyPr/>
                <a:lstStyle/>
                <a:p>
                  <a:endParaRPr lang="en-US" sz="1350" dirty="0"/>
                </a:p>
              </p:txBody>
            </p:sp>
            <p:sp>
              <p:nvSpPr>
                <p:cNvPr id="920" name="Freeform 1823">
                  <a:extLst>
                    <a:ext uri="{FF2B5EF4-FFF2-40B4-BE49-F238E27FC236}">
                      <a16:creationId xmlns:a16="http://schemas.microsoft.com/office/drawing/2014/main" id="{A140E84C-5002-4D23-B083-F7F6F4B3F79D}"/>
                    </a:ext>
                  </a:extLst>
                </p:cNvPr>
                <p:cNvSpPr>
                  <a:spLocks/>
                </p:cNvSpPr>
                <p:nvPr/>
              </p:nvSpPr>
              <p:spPr bwMode="auto">
                <a:xfrm>
                  <a:off x="2378" y="2390"/>
                  <a:ext cx="707" cy="240"/>
                </a:xfrm>
                <a:custGeom>
                  <a:avLst/>
                  <a:gdLst>
                    <a:gd name="T0" fmla="*/ 707 w 707"/>
                    <a:gd name="T1" fmla="*/ 25 h 240"/>
                    <a:gd name="T2" fmla="*/ 680 w 707"/>
                    <a:gd name="T3" fmla="*/ 0 h 240"/>
                    <a:gd name="T4" fmla="*/ 0 w 707"/>
                    <a:gd name="T5" fmla="*/ 215 h 240"/>
                    <a:gd name="T6" fmla="*/ 22 w 707"/>
                    <a:gd name="T7" fmla="*/ 240 h 240"/>
                    <a:gd name="T8" fmla="*/ 707 w 707"/>
                    <a:gd name="T9" fmla="*/ 25 h 240"/>
                    <a:gd name="T10" fmla="*/ 0 60000 65536"/>
                    <a:gd name="T11" fmla="*/ 0 60000 65536"/>
                    <a:gd name="T12" fmla="*/ 0 60000 65536"/>
                    <a:gd name="T13" fmla="*/ 0 60000 65536"/>
                    <a:gd name="T14" fmla="*/ 0 60000 65536"/>
                    <a:gd name="T15" fmla="*/ 0 w 707"/>
                    <a:gd name="T16" fmla="*/ 0 h 240"/>
                    <a:gd name="T17" fmla="*/ 707 w 707"/>
                    <a:gd name="T18" fmla="*/ 240 h 240"/>
                  </a:gdLst>
                  <a:ahLst/>
                  <a:cxnLst>
                    <a:cxn ang="T10">
                      <a:pos x="T0" y="T1"/>
                    </a:cxn>
                    <a:cxn ang="T11">
                      <a:pos x="T2" y="T3"/>
                    </a:cxn>
                    <a:cxn ang="T12">
                      <a:pos x="T4" y="T5"/>
                    </a:cxn>
                    <a:cxn ang="T13">
                      <a:pos x="T6" y="T7"/>
                    </a:cxn>
                    <a:cxn ang="T14">
                      <a:pos x="T8" y="T9"/>
                    </a:cxn>
                  </a:cxnLst>
                  <a:rect l="T15" t="T16" r="T17" b="T18"/>
                  <a:pathLst>
                    <a:path w="707" h="240">
                      <a:moveTo>
                        <a:pt x="707" y="25"/>
                      </a:moveTo>
                      <a:lnTo>
                        <a:pt x="680" y="0"/>
                      </a:lnTo>
                      <a:lnTo>
                        <a:pt x="0" y="215"/>
                      </a:lnTo>
                      <a:lnTo>
                        <a:pt x="22" y="240"/>
                      </a:lnTo>
                      <a:lnTo>
                        <a:pt x="707" y="25"/>
                      </a:lnTo>
                      <a:close/>
                    </a:path>
                  </a:pathLst>
                </a:custGeom>
                <a:noFill/>
                <a:ln w="6350" cap="rnd">
                  <a:solidFill>
                    <a:srgbClr val="000000"/>
                  </a:solidFill>
                  <a:round/>
                  <a:headEnd/>
                  <a:tailEnd/>
                </a:ln>
              </p:spPr>
              <p:txBody>
                <a:bodyPr/>
                <a:lstStyle/>
                <a:p>
                  <a:endParaRPr lang="en-US" sz="1350" dirty="0"/>
                </a:p>
              </p:txBody>
            </p:sp>
          </p:grpSp>
          <p:grpSp>
            <p:nvGrpSpPr>
              <p:cNvPr id="506" name="Group 1824">
                <a:extLst>
                  <a:ext uri="{FF2B5EF4-FFF2-40B4-BE49-F238E27FC236}">
                    <a16:creationId xmlns:a16="http://schemas.microsoft.com/office/drawing/2014/main" id="{3C6C2FD3-A4C7-405E-89B6-841D04EA89C9}"/>
                  </a:ext>
                </a:extLst>
              </p:cNvPr>
              <p:cNvGrpSpPr>
                <a:grpSpLocks/>
              </p:cNvGrpSpPr>
              <p:nvPr/>
            </p:nvGrpSpPr>
            <p:grpSpPr bwMode="auto">
              <a:xfrm>
                <a:off x="7078985" y="4532546"/>
                <a:ext cx="80963" cy="1052550"/>
                <a:chOff x="3913" y="3036"/>
                <a:chExt cx="51" cy="663"/>
              </a:xfrm>
            </p:grpSpPr>
            <p:sp>
              <p:nvSpPr>
                <p:cNvPr id="917" name="Rectangle 1825">
                  <a:extLst>
                    <a:ext uri="{FF2B5EF4-FFF2-40B4-BE49-F238E27FC236}">
                      <a16:creationId xmlns:a16="http://schemas.microsoft.com/office/drawing/2014/main" id="{23F22834-CE51-4E5B-820D-F9D6BFEF31EB}"/>
                    </a:ext>
                  </a:extLst>
                </p:cNvPr>
                <p:cNvSpPr>
                  <a:spLocks noChangeArrowheads="1"/>
                </p:cNvSpPr>
                <p:nvPr/>
              </p:nvSpPr>
              <p:spPr bwMode="auto">
                <a:xfrm>
                  <a:off x="3913" y="3036"/>
                  <a:ext cx="51" cy="663"/>
                </a:xfrm>
                <a:prstGeom prst="rect">
                  <a:avLst/>
                </a:prstGeom>
                <a:solidFill>
                  <a:srgbClr val="C0C0C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918" name="Rectangle 1826">
                  <a:extLst>
                    <a:ext uri="{FF2B5EF4-FFF2-40B4-BE49-F238E27FC236}">
                      <a16:creationId xmlns:a16="http://schemas.microsoft.com/office/drawing/2014/main" id="{BD1CB974-C257-4878-9B94-467A055DCD60}"/>
                    </a:ext>
                  </a:extLst>
                </p:cNvPr>
                <p:cNvSpPr>
                  <a:spLocks noChangeArrowheads="1"/>
                </p:cNvSpPr>
                <p:nvPr/>
              </p:nvSpPr>
              <p:spPr bwMode="auto">
                <a:xfrm>
                  <a:off x="3913" y="3036"/>
                  <a:ext cx="51" cy="663"/>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grpSp>
          <p:grpSp>
            <p:nvGrpSpPr>
              <p:cNvPr id="507" name="Group 1827">
                <a:extLst>
                  <a:ext uri="{FF2B5EF4-FFF2-40B4-BE49-F238E27FC236}">
                    <a16:creationId xmlns:a16="http://schemas.microsoft.com/office/drawing/2014/main" id="{063AD7DA-91FC-4428-9ACB-CBA0DEA12200}"/>
                  </a:ext>
                </a:extLst>
              </p:cNvPr>
              <p:cNvGrpSpPr>
                <a:grpSpLocks/>
              </p:cNvGrpSpPr>
              <p:nvPr/>
            </p:nvGrpSpPr>
            <p:grpSpPr bwMode="auto">
              <a:xfrm>
                <a:off x="6558285" y="3910224"/>
                <a:ext cx="1244598" cy="474680"/>
                <a:chOff x="3585" y="2644"/>
                <a:chExt cx="784" cy="299"/>
              </a:xfrm>
            </p:grpSpPr>
            <p:sp>
              <p:nvSpPr>
                <p:cNvPr id="915" name="Freeform 1828">
                  <a:extLst>
                    <a:ext uri="{FF2B5EF4-FFF2-40B4-BE49-F238E27FC236}">
                      <a16:creationId xmlns:a16="http://schemas.microsoft.com/office/drawing/2014/main" id="{99E1F214-C316-4EA3-A034-7E4BF6B29284}"/>
                    </a:ext>
                  </a:extLst>
                </p:cNvPr>
                <p:cNvSpPr>
                  <a:spLocks/>
                </p:cNvSpPr>
                <p:nvPr/>
              </p:nvSpPr>
              <p:spPr bwMode="auto">
                <a:xfrm>
                  <a:off x="3585" y="2644"/>
                  <a:ext cx="784" cy="299"/>
                </a:xfrm>
                <a:custGeom>
                  <a:avLst/>
                  <a:gdLst>
                    <a:gd name="T0" fmla="*/ 0 w 784"/>
                    <a:gd name="T1" fmla="*/ 278 h 299"/>
                    <a:gd name="T2" fmla="*/ 21 w 784"/>
                    <a:gd name="T3" fmla="*/ 299 h 299"/>
                    <a:gd name="T4" fmla="*/ 784 w 784"/>
                    <a:gd name="T5" fmla="*/ 20 h 299"/>
                    <a:gd name="T6" fmla="*/ 763 w 784"/>
                    <a:gd name="T7" fmla="*/ 0 h 299"/>
                    <a:gd name="T8" fmla="*/ 0 w 784"/>
                    <a:gd name="T9" fmla="*/ 278 h 299"/>
                    <a:gd name="T10" fmla="*/ 0 60000 65536"/>
                    <a:gd name="T11" fmla="*/ 0 60000 65536"/>
                    <a:gd name="T12" fmla="*/ 0 60000 65536"/>
                    <a:gd name="T13" fmla="*/ 0 60000 65536"/>
                    <a:gd name="T14" fmla="*/ 0 60000 65536"/>
                    <a:gd name="T15" fmla="*/ 0 w 784"/>
                    <a:gd name="T16" fmla="*/ 0 h 299"/>
                    <a:gd name="T17" fmla="*/ 784 w 784"/>
                    <a:gd name="T18" fmla="*/ 299 h 299"/>
                  </a:gdLst>
                  <a:ahLst/>
                  <a:cxnLst>
                    <a:cxn ang="T10">
                      <a:pos x="T0" y="T1"/>
                    </a:cxn>
                    <a:cxn ang="T11">
                      <a:pos x="T2" y="T3"/>
                    </a:cxn>
                    <a:cxn ang="T12">
                      <a:pos x="T4" y="T5"/>
                    </a:cxn>
                    <a:cxn ang="T13">
                      <a:pos x="T6" y="T7"/>
                    </a:cxn>
                    <a:cxn ang="T14">
                      <a:pos x="T8" y="T9"/>
                    </a:cxn>
                  </a:cxnLst>
                  <a:rect l="T15" t="T16" r="T17" b="T18"/>
                  <a:pathLst>
                    <a:path w="784" h="299">
                      <a:moveTo>
                        <a:pt x="0" y="278"/>
                      </a:moveTo>
                      <a:lnTo>
                        <a:pt x="21" y="299"/>
                      </a:lnTo>
                      <a:lnTo>
                        <a:pt x="784" y="20"/>
                      </a:lnTo>
                      <a:lnTo>
                        <a:pt x="763" y="0"/>
                      </a:lnTo>
                      <a:lnTo>
                        <a:pt x="0" y="278"/>
                      </a:lnTo>
                      <a:close/>
                    </a:path>
                  </a:pathLst>
                </a:custGeom>
                <a:solidFill>
                  <a:srgbClr val="C0C0C0"/>
                </a:solidFill>
                <a:ln w="9525">
                  <a:noFill/>
                  <a:round/>
                  <a:headEnd/>
                  <a:tailEnd/>
                </a:ln>
              </p:spPr>
              <p:txBody>
                <a:bodyPr/>
                <a:lstStyle/>
                <a:p>
                  <a:endParaRPr lang="en-US" sz="1350" dirty="0"/>
                </a:p>
              </p:txBody>
            </p:sp>
            <p:sp>
              <p:nvSpPr>
                <p:cNvPr id="916" name="Freeform 1829">
                  <a:extLst>
                    <a:ext uri="{FF2B5EF4-FFF2-40B4-BE49-F238E27FC236}">
                      <a16:creationId xmlns:a16="http://schemas.microsoft.com/office/drawing/2014/main" id="{B547F135-6BBE-4D98-BC76-2E45D5FFAA00}"/>
                    </a:ext>
                  </a:extLst>
                </p:cNvPr>
                <p:cNvSpPr>
                  <a:spLocks/>
                </p:cNvSpPr>
                <p:nvPr/>
              </p:nvSpPr>
              <p:spPr bwMode="auto">
                <a:xfrm>
                  <a:off x="3585" y="2644"/>
                  <a:ext cx="784" cy="299"/>
                </a:xfrm>
                <a:custGeom>
                  <a:avLst/>
                  <a:gdLst>
                    <a:gd name="T0" fmla="*/ 0 w 784"/>
                    <a:gd name="T1" fmla="*/ 278 h 299"/>
                    <a:gd name="T2" fmla="*/ 21 w 784"/>
                    <a:gd name="T3" fmla="*/ 299 h 299"/>
                    <a:gd name="T4" fmla="*/ 784 w 784"/>
                    <a:gd name="T5" fmla="*/ 20 h 299"/>
                    <a:gd name="T6" fmla="*/ 763 w 784"/>
                    <a:gd name="T7" fmla="*/ 0 h 299"/>
                    <a:gd name="T8" fmla="*/ 0 w 784"/>
                    <a:gd name="T9" fmla="*/ 278 h 299"/>
                    <a:gd name="T10" fmla="*/ 0 60000 65536"/>
                    <a:gd name="T11" fmla="*/ 0 60000 65536"/>
                    <a:gd name="T12" fmla="*/ 0 60000 65536"/>
                    <a:gd name="T13" fmla="*/ 0 60000 65536"/>
                    <a:gd name="T14" fmla="*/ 0 60000 65536"/>
                    <a:gd name="T15" fmla="*/ 0 w 784"/>
                    <a:gd name="T16" fmla="*/ 0 h 299"/>
                    <a:gd name="T17" fmla="*/ 784 w 784"/>
                    <a:gd name="T18" fmla="*/ 299 h 299"/>
                  </a:gdLst>
                  <a:ahLst/>
                  <a:cxnLst>
                    <a:cxn ang="T10">
                      <a:pos x="T0" y="T1"/>
                    </a:cxn>
                    <a:cxn ang="T11">
                      <a:pos x="T2" y="T3"/>
                    </a:cxn>
                    <a:cxn ang="T12">
                      <a:pos x="T4" y="T5"/>
                    </a:cxn>
                    <a:cxn ang="T13">
                      <a:pos x="T6" y="T7"/>
                    </a:cxn>
                    <a:cxn ang="T14">
                      <a:pos x="T8" y="T9"/>
                    </a:cxn>
                  </a:cxnLst>
                  <a:rect l="T15" t="T16" r="T17" b="T18"/>
                  <a:pathLst>
                    <a:path w="784" h="299">
                      <a:moveTo>
                        <a:pt x="0" y="278"/>
                      </a:moveTo>
                      <a:lnTo>
                        <a:pt x="21" y="299"/>
                      </a:lnTo>
                      <a:lnTo>
                        <a:pt x="784" y="20"/>
                      </a:lnTo>
                      <a:lnTo>
                        <a:pt x="763" y="0"/>
                      </a:lnTo>
                      <a:lnTo>
                        <a:pt x="0" y="278"/>
                      </a:lnTo>
                      <a:close/>
                    </a:path>
                  </a:pathLst>
                </a:custGeom>
                <a:noFill/>
                <a:ln w="6350" cap="rnd">
                  <a:solidFill>
                    <a:srgbClr val="000000"/>
                  </a:solidFill>
                  <a:round/>
                  <a:headEnd/>
                  <a:tailEnd/>
                </a:ln>
              </p:spPr>
              <p:txBody>
                <a:bodyPr/>
                <a:lstStyle/>
                <a:p>
                  <a:endParaRPr lang="en-US" sz="1350" dirty="0"/>
                </a:p>
              </p:txBody>
            </p:sp>
          </p:grpSp>
          <p:sp>
            <p:nvSpPr>
              <p:cNvPr id="508" name="Freeform 1830">
                <a:extLst>
                  <a:ext uri="{FF2B5EF4-FFF2-40B4-BE49-F238E27FC236}">
                    <a16:creationId xmlns:a16="http://schemas.microsoft.com/office/drawing/2014/main" id="{2CC99E2D-A4A4-447C-8C66-F5F046289440}"/>
                  </a:ext>
                </a:extLst>
              </p:cNvPr>
              <p:cNvSpPr>
                <a:spLocks/>
              </p:cNvSpPr>
              <p:nvPr/>
            </p:nvSpPr>
            <p:spPr bwMode="auto">
              <a:xfrm>
                <a:off x="7769545" y="3811796"/>
                <a:ext cx="187325" cy="33339"/>
              </a:xfrm>
              <a:custGeom>
                <a:avLst/>
                <a:gdLst>
                  <a:gd name="T0" fmla="*/ 0 w 118"/>
                  <a:gd name="T1" fmla="*/ 21 h 21"/>
                  <a:gd name="T2" fmla="*/ 0 w 118"/>
                  <a:gd name="T3" fmla="*/ 7 h 21"/>
                  <a:gd name="T4" fmla="*/ 118 w 118"/>
                  <a:gd name="T5" fmla="*/ 0 h 21"/>
                  <a:gd name="T6" fmla="*/ 118 w 118"/>
                  <a:gd name="T7" fmla="*/ 16 h 21"/>
                  <a:gd name="T8" fmla="*/ 0 w 118"/>
                  <a:gd name="T9" fmla="*/ 21 h 21"/>
                  <a:gd name="T10" fmla="*/ 0 60000 65536"/>
                  <a:gd name="T11" fmla="*/ 0 60000 65536"/>
                  <a:gd name="T12" fmla="*/ 0 60000 65536"/>
                  <a:gd name="T13" fmla="*/ 0 60000 65536"/>
                  <a:gd name="T14" fmla="*/ 0 60000 65536"/>
                  <a:gd name="T15" fmla="*/ 0 w 118"/>
                  <a:gd name="T16" fmla="*/ 0 h 21"/>
                  <a:gd name="T17" fmla="*/ 118 w 118"/>
                  <a:gd name="T18" fmla="*/ 21 h 21"/>
                </a:gdLst>
                <a:ahLst/>
                <a:cxnLst>
                  <a:cxn ang="T10">
                    <a:pos x="T0" y="T1"/>
                  </a:cxn>
                  <a:cxn ang="T11">
                    <a:pos x="T2" y="T3"/>
                  </a:cxn>
                  <a:cxn ang="T12">
                    <a:pos x="T4" y="T5"/>
                  </a:cxn>
                  <a:cxn ang="T13">
                    <a:pos x="T6" y="T7"/>
                  </a:cxn>
                  <a:cxn ang="T14">
                    <a:pos x="T8" y="T9"/>
                  </a:cxn>
                </a:cxnLst>
                <a:rect l="T15" t="T16" r="T17" b="T18"/>
                <a:pathLst>
                  <a:path w="118" h="21">
                    <a:moveTo>
                      <a:pt x="0" y="21"/>
                    </a:moveTo>
                    <a:lnTo>
                      <a:pt x="0" y="7"/>
                    </a:lnTo>
                    <a:lnTo>
                      <a:pt x="118" y="0"/>
                    </a:lnTo>
                    <a:lnTo>
                      <a:pt x="118" y="16"/>
                    </a:lnTo>
                    <a:lnTo>
                      <a:pt x="0" y="21"/>
                    </a:lnTo>
                    <a:close/>
                  </a:path>
                </a:pathLst>
              </a:custGeom>
              <a:noFill/>
              <a:ln w="6350" cap="rnd">
                <a:solidFill>
                  <a:srgbClr val="000000"/>
                </a:solidFill>
                <a:round/>
                <a:headEnd/>
                <a:tailEnd/>
              </a:ln>
            </p:spPr>
            <p:txBody>
              <a:bodyPr/>
              <a:lstStyle/>
              <a:p>
                <a:endParaRPr lang="en-US" sz="1350" dirty="0"/>
              </a:p>
            </p:txBody>
          </p:sp>
          <p:sp>
            <p:nvSpPr>
              <p:cNvPr id="509" name="Freeform 1831">
                <a:extLst>
                  <a:ext uri="{FF2B5EF4-FFF2-40B4-BE49-F238E27FC236}">
                    <a16:creationId xmlns:a16="http://schemas.microsoft.com/office/drawing/2014/main" id="{6EEFC721-3A83-4D0B-AC88-706403EE80C0}"/>
                  </a:ext>
                </a:extLst>
              </p:cNvPr>
              <p:cNvSpPr>
                <a:spLocks/>
              </p:cNvSpPr>
              <p:nvPr/>
            </p:nvSpPr>
            <p:spPr bwMode="auto">
              <a:xfrm>
                <a:off x="7956870" y="3811796"/>
                <a:ext cx="92075" cy="25401"/>
              </a:xfrm>
              <a:custGeom>
                <a:avLst/>
                <a:gdLst>
                  <a:gd name="T0" fmla="*/ 0 w 58"/>
                  <a:gd name="T1" fmla="*/ 0 h 16"/>
                  <a:gd name="T2" fmla="*/ 0 w 58"/>
                  <a:gd name="T3" fmla="*/ 16 h 16"/>
                  <a:gd name="T4" fmla="*/ 58 w 58"/>
                  <a:gd name="T5" fmla="*/ 16 h 16"/>
                  <a:gd name="T6" fmla="*/ 58 w 58"/>
                  <a:gd name="T7" fmla="*/ 2 h 16"/>
                  <a:gd name="T8" fmla="*/ 0 w 58"/>
                  <a:gd name="T9" fmla="*/ 0 h 16"/>
                  <a:gd name="T10" fmla="*/ 0 60000 65536"/>
                  <a:gd name="T11" fmla="*/ 0 60000 65536"/>
                  <a:gd name="T12" fmla="*/ 0 60000 65536"/>
                  <a:gd name="T13" fmla="*/ 0 60000 65536"/>
                  <a:gd name="T14" fmla="*/ 0 60000 65536"/>
                  <a:gd name="T15" fmla="*/ 0 w 58"/>
                  <a:gd name="T16" fmla="*/ 0 h 16"/>
                  <a:gd name="T17" fmla="*/ 58 w 58"/>
                  <a:gd name="T18" fmla="*/ 16 h 16"/>
                </a:gdLst>
                <a:ahLst/>
                <a:cxnLst>
                  <a:cxn ang="T10">
                    <a:pos x="T0" y="T1"/>
                  </a:cxn>
                  <a:cxn ang="T11">
                    <a:pos x="T2" y="T3"/>
                  </a:cxn>
                  <a:cxn ang="T12">
                    <a:pos x="T4" y="T5"/>
                  </a:cxn>
                  <a:cxn ang="T13">
                    <a:pos x="T6" y="T7"/>
                  </a:cxn>
                  <a:cxn ang="T14">
                    <a:pos x="T8" y="T9"/>
                  </a:cxn>
                </a:cxnLst>
                <a:rect l="T15" t="T16" r="T17" b="T18"/>
                <a:pathLst>
                  <a:path w="58" h="16">
                    <a:moveTo>
                      <a:pt x="0" y="0"/>
                    </a:moveTo>
                    <a:lnTo>
                      <a:pt x="0" y="16"/>
                    </a:lnTo>
                    <a:lnTo>
                      <a:pt x="58" y="16"/>
                    </a:lnTo>
                    <a:lnTo>
                      <a:pt x="58" y="2"/>
                    </a:lnTo>
                    <a:lnTo>
                      <a:pt x="0" y="0"/>
                    </a:lnTo>
                    <a:close/>
                  </a:path>
                </a:pathLst>
              </a:custGeom>
              <a:noFill/>
              <a:ln w="6350" cap="rnd">
                <a:solidFill>
                  <a:srgbClr val="000000"/>
                </a:solidFill>
                <a:round/>
                <a:headEnd/>
                <a:tailEnd/>
              </a:ln>
            </p:spPr>
            <p:txBody>
              <a:bodyPr/>
              <a:lstStyle/>
              <a:p>
                <a:endParaRPr lang="en-US" sz="1350" dirty="0"/>
              </a:p>
            </p:txBody>
          </p:sp>
          <p:sp>
            <p:nvSpPr>
              <p:cNvPr id="510" name="Freeform 1832">
                <a:extLst>
                  <a:ext uri="{FF2B5EF4-FFF2-40B4-BE49-F238E27FC236}">
                    <a16:creationId xmlns:a16="http://schemas.microsoft.com/office/drawing/2014/main" id="{03B4CC6C-9F12-4CA1-8EF9-B4B2066CCC1D}"/>
                  </a:ext>
                </a:extLst>
              </p:cNvPr>
              <p:cNvSpPr>
                <a:spLocks/>
              </p:cNvSpPr>
              <p:nvPr/>
            </p:nvSpPr>
            <p:spPr bwMode="auto">
              <a:xfrm>
                <a:off x="8012433" y="3673678"/>
                <a:ext cx="69850" cy="195270"/>
              </a:xfrm>
              <a:custGeom>
                <a:avLst/>
                <a:gdLst>
                  <a:gd name="T0" fmla="*/ 0 w 44"/>
                  <a:gd name="T1" fmla="*/ 123 h 123"/>
                  <a:gd name="T2" fmla="*/ 14 w 44"/>
                  <a:gd name="T3" fmla="*/ 0 h 123"/>
                  <a:gd name="T4" fmla="*/ 32 w 44"/>
                  <a:gd name="T5" fmla="*/ 0 h 123"/>
                  <a:gd name="T6" fmla="*/ 44 w 44"/>
                  <a:gd name="T7" fmla="*/ 123 h 123"/>
                  <a:gd name="T8" fmla="*/ 0 w 44"/>
                  <a:gd name="T9" fmla="*/ 123 h 123"/>
                  <a:gd name="T10" fmla="*/ 0 60000 65536"/>
                  <a:gd name="T11" fmla="*/ 0 60000 65536"/>
                  <a:gd name="T12" fmla="*/ 0 60000 65536"/>
                  <a:gd name="T13" fmla="*/ 0 60000 65536"/>
                  <a:gd name="T14" fmla="*/ 0 60000 65536"/>
                  <a:gd name="T15" fmla="*/ 0 w 44"/>
                  <a:gd name="T16" fmla="*/ 0 h 123"/>
                  <a:gd name="T17" fmla="*/ 44 w 44"/>
                  <a:gd name="T18" fmla="*/ 123 h 123"/>
                </a:gdLst>
                <a:ahLst/>
                <a:cxnLst>
                  <a:cxn ang="T10">
                    <a:pos x="T0" y="T1"/>
                  </a:cxn>
                  <a:cxn ang="T11">
                    <a:pos x="T2" y="T3"/>
                  </a:cxn>
                  <a:cxn ang="T12">
                    <a:pos x="T4" y="T5"/>
                  </a:cxn>
                  <a:cxn ang="T13">
                    <a:pos x="T6" y="T7"/>
                  </a:cxn>
                  <a:cxn ang="T14">
                    <a:pos x="T8" y="T9"/>
                  </a:cxn>
                </a:cxnLst>
                <a:rect l="T15" t="T16" r="T17" b="T18"/>
                <a:pathLst>
                  <a:path w="44" h="123">
                    <a:moveTo>
                      <a:pt x="0" y="123"/>
                    </a:moveTo>
                    <a:lnTo>
                      <a:pt x="14" y="0"/>
                    </a:lnTo>
                    <a:lnTo>
                      <a:pt x="32" y="0"/>
                    </a:lnTo>
                    <a:lnTo>
                      <a:pt x="44" y="123"/>
                    </a:lnTo>
                    <a:lnTo>
                      <a:pt x="0" y="123"/>
                    </a:lnTo>
                    <a:close/>
                  </a:path>
                </a:pathLst>
              </a:custGeom>
              <a:noFill/>
              <a:ln w="6350" cap="rnd">
                <a:solidFill>
                  <a:srgbClr val="000000"/>
                </a:solidFill>
                <a:round/>
                <a:headEnd/>
                <a:tailEnd/>
              </a:ln>
            </p:spPr>
            <p:txBody>
              <a:bodyPr/>
              <a:lstStyle/>
              <a:p>
                <a:endParaRPr lang="en-US" sz="1350" dirty="0"/>
              </a:p>
            </p:txBody>
          </p:sp>
          <p:sp>
            <p:nvSpPr>
              <p:cNvPr id="511" name="Freeform 1833">
                <a:extLst>
                  <a:ext uri="{FF2B5EF4-FFF2-40B4-BE49-F238E27FC236}">
                    <a16:creationId xmlns:a16="http://schemas.microsoft.com/office/drawing/2014/main" id="{4DB008F7-CA1D-4524-805C-7E3ADE14BD2D}"/>
                  </a:ext>
                </a:extLst>
              </p:cNvPr>
              <p:cNvSpPr>
                <a:spLocks/>
              </p:cNvSpPr>
              <p:nvPr/>
            </p:nvSpPr>
            <p:spPr bwMode="auto">
              <a:xfrm>
                <a:off x="8123558" y="3676853"/>
                <a:ext cx="69850" cy="195270"/>
              </a:xfrm>
              <a:custGeom>
                <a:avLst/>
                <a:gdLst>
                  <a:gd name="T0" fmla="*/ 0 w 44"/>
                  <a:gd name="T1" fmla="*/ 123 h 123"/>
                  <a:gd name="T2" fmla="*/ 14 w 44"/>
                  <a:gd name="T3" fmla="*/ 0 h 123"/>
                  <a:gd name="T4" fmla="*/ 32 w 44"/>
                  <a:gd name="T5" fmla="*/ 0 h 123"/>
                  <a:gd name="T6" fmla="*/ 44 w 44"/>
                  <a:gd name="T7" fmla="*/ 123 h 123"/>
                  <a:gd name="T8" fmla="*/ 0 w 44"/>
                  <a:gd name="T9" fmla="*/ 123 h 123"/>
                  <a:gd name="T10" fmla="*/ 0 60000 65536"/>
                  <a:gd name="T11" fmla="*/ 0 60000 65536"/>
                  <a:gd name="T12" fmla="*/ 0 60000 65536"/>
                  <a:gd name="T13" fmla="*/ 0 60000 65536"/>
                  <a:gd name="T14" fmla="*/ 0 60000 65536"/>
                  <a:gd name="T15" fmla="*/ 0 w 44"/>
                  <a:gd name="T16" fmla="*/ 0 h 123"/>
                  <a:gd name="T17" fmla="*/ 44 w 44"/>
                  <a:gd name="T18" fmla="*/ 123 h 123"/>
                </a:gdLst>
                <a:ahLst/>
                <a:cxnLst>
                  <a:cxn ang="T10">
                    <a:pos x="T0" y="T1"/>
                  </a:cxn>
                  <a:cxn ang="T11">
                    <a:pos x="T2" y="T3"/>
                  </a:cxn>
                  <a:cxn ang="T12">
                    <a:pos x="T4" y="T5"/>
                  </a:cxn>
                  <a:cxn ang="T13">
                    <a:pos x="T6" y="T7"/>
                  </a:cxn>
                  <a:cxn ang="T14">
                    <a:pos x="T8" y="T9"/>
                  </a:cxn>
                </a:cxnLst>
                <a:rect l="T15" t="T16" r="T17" b="T18"/>
                <a:pathLst>
                  <a:path w="44" h="123">
                    <a:moveTo>
                      <a:pt x="0" y="123"/>
                    </a:moveTo>
                    <a:lnTo>
                      <a:pt x="14" y="0"/>
                    </a:lnTo>
                    <a:lnTo>
                      <a:pt x="32" y="0"/>
                    </a:lnTo>
                    <a:lnTo>
                      <a:pt x="44" y="123"/>
                    </a:lnTo>
                    <a:lnTo>
                      <a:pt x="0" y="123"/>
                    </a:lnTo>
                    <a:close/>
                  </a:path>
                </a:pathLst>
              </a:custGeom>
              <a:noFill/>
              <a:ln w="6350" cap="rnd">
                <a:solidFill>
                  <a:srgbClr val="000000"/>
                </a:solidFill>
                <a:round/>
                <a:headEnd/>
                <a:tailEnd/>
              </a:ln>
            </p:spPr>
            <p:txBody>
              <a:bodyPr/>
              <a:lstStyle/>
              <a:p>
                <a:endParaRPr lang="en-US" sz="1350" dirty="0"/>
              </a:p>
            </p:txBody>
          </p:sp>
          <p:sp>
            <p:nvSpPr>
              <p:cNvPr id="512" name="Freeform 1834">
                <a:extLst>
                  <a:ext uri="{FF2B5EF4-FFF2-40B4-BE49-F238E27FC236}">
                    <a16:creationId xmlns:a16="http://schemas.microsoft.com/office/drawing/2014/main" id="{0B84CB6F-3E5E-4F05-B6A3-B80BDA315456}"/>
                  </a:ext>
                </a:extLst>
              </p:cNvPr>
              <p:cNvSpPr>
                <a:spLocks/>
              </p:cNvSpPr>
              <p:nvPr/>
            </p:nvSpPr>
            <p:spPr bwMode="auto">
              <a:xfrm>
                <a:off x="8248970" y="3684791"/>
                <a:ext cx="69850" cy="195270"/>
              </a:xfrm>
              <a:custGeom>
                <a:avLst/>
                <a:gdLst>
                  <a:gd name="T0" fmla="*/ 0 w 44"/>
                  <a:gd name="T1" fmla="*/ 123 h 123"/>
                  <a:gd name="T2" fmla="*/ 14 w 44"/>
                  <a:gd name="T3" fmla="*/ 0 h 123"/>
                  <a:gd name="T4" fmla="*/ 32 w 44"/>
                  <a:gd name="T5" fmla="*/ 0 h 123"/>
                  <a:gd name="T6" fmla="*/ 44 w 44"/>
                  <a:gd name="T7" fmla="*/ 123 h 123"/>
                  <a:gd name="T8" fmla="*/ 0 w 44"/>
                  <a:gd name="T9" fmla="*/ 123 h 123"/>
                  <a:gd name="T10" fmla="*/ 0 60000 65536"/>
                  <a:gd name="T11" fmla="*/ 0 60000 65536"/>
                  <a:gd name="T12" fmla="*/ 0 60000 65536"/>
                  <a:gd name="T13" fmla="*/ 0 60000 65536"/>
                  <a:gd name="T14" fmla="*/ 0 60000 65536"/>
                  <a:gd name="T15" fmla="*/ 0 w 44"/>
                  <a:gd name="T16" fmla="*/ 0 h 123"/>
                  <a:gd name="T17" fmla="*/ 44 w 44"/>
                  <a:gd name="T18" fmla="*/ 123 h 123"/>
                </a:gdLst>
                <a:ahLst/>
                <a:cxnLst>
                  <a:cxn ang="T10">
                    <a:pos x="T0" y="T1"/>
                  </a:cxn>
                  <a:cxn ang="T11">
                    <a:pos x="T2" y="T3"/>
                  </a:cxn>
                  <a:cxn ang="T12">
                    <a:pos x="T4" y="T5"/>
                  </a:cxn>
                  <a:cxn ang="T13">
                    <a:pos x="T6" y="T7"/>
                  </a:cxn>
                  <a:cxn ang="T14">
                    <a:pos x="T8" y="T9"/>
                  </a:cxn>
                </a:cxnLst>
                <a:rect l="T15" t="T16" r="T17" b="T18"/>
                <a:pathLst>
                  <a:path w="44" h="123">
                    <a:moveTo>
                      <a:pt x="0" y="123"/>
                    </a:moveTo>
                    <a:lnTo>
                      <a:pt x="14" y="0"/>
                    </a:lnTo>
                    <a:lnTo>
                      <a:pt x="32" y="0"/>
                    </a:lnTo>
                    <a:lnTo>
                      <a:pt x="44" y="123"/>
                    </a:lnTo>
                    <a:lnTo>
                      <a:pt x="0" y="123"/>
                    </a:lnTo>
                    <a:close/>
                  </a:path>
                </a:pathLst>
              </a:custGeom>
              <a:noFill/>
              <a:ln w="6350" cap="rnd">
                <a:solidFill>
                  <a:srgbClr val="000000"/>
                </a:solidFill>
                <a:round/>
                <a:headEnd/>
                <a:tailEnd/>
              </a:ln>
            </p:spPr>
            <p:txBody>
              <a:bodyPr/>
              <a:lstStyle/>
              <a:p>
                <a:endParaRPr lang="en-US" sz="1350" dirty="0"/>
              </a:p>
            </p:txBody>
          </p:sp>
          <p:sp>
            <p:nvSpPr>
              <p:cNvPr id="513" name="Freeform 1835">
                <a:extLst>
                  <a:ext uri="{FF2B5EF4-FFF2-40B4-BE49-F238E27FC236}">
                    <a16:creationId xmlns:a16="http://schemas.microsoft.com/office/drawing/2014/main" id="{C4C869FD-3D95-4B15-B235-0D4754961935}"/>
                  </a:ext>
                </a:extLst>
              </p:cNvPr>
              <p:cNvSpPr>
                <a:spLocks/>
              </p:cNvSpPr>
              <p:nvPr/>
            </p:nvSpPr>
            <p:spPr bwMode="auto">
              <a:xfrm>
                <a:off x="7372671" y="3918162"/>
                <a:ext cx="1233486" cy="112717"/>
              </a:xfrm>
              <a:custGeom>
                <a:avLst/>
                <a:gdLst>
                  <a:gd name="T0" fmla="*/ 31 w 777"/>
                  <a:gd name="T1" fmla="*/ 5 h 71"/>
                  <a:gd name="T2" fmla="*/ 4 w 777"/>
                  <a:gd name="T3" fmla="*/ 5 h 71"/>
                  <a:gd name="T4" fmla="*/ 0 w 777"/>
                  <a:gd name="T5" fmla="*/ 12 h 71"/>
                  <a:gd name="T6" fmla="*/ 8 w 777"/>
                  <a:gd name="T7" fmla="*/ 20 h 71"/>
                  <a:gd name="T8" fmla="*/ 17 w 777"/>
                  <a:gd name="T9" fmla="*/ 26 h 71"/>
                  <a:gd name="T10" fmla="*/ 40 w 777"/>
                  <a:gd name="T11" fmla="*/ 26 h 71"/>
                  <a:gd name="T12" fmla="*/ 61 w 777"/>
                  <a:gd name="T13" fmla="*/ 26 h 71"/>
                  <a:gd name="T14" fmla="*/ 87 w 777"/>
                  <a:gd name="T15" fmla="*/ 26 h 71"/>
                  <a:gd name="T16" fmla="*/ 101 w 777"/>
                  <a:gd name="T17" fmla="*/ 26 h 71"/>
                  <a:gd name="T18" fmla="*/ 122 w 777"/>
                  <a:gd name="T19" fmla="*/ 31 h 71"/>
                  <a:gd name="T20" fmla="*/ 136 w 777"/>
                  <a:gd name="T21" fmla="*/ 36 h 71"/>
                  <a:gd name="T22" fmla="*/ 149 w 777"/>
                  <a:gd name="T23" fmla="*/ 41 h 71"/>
                  <a:gd name="T24" fmla="*/ 162 w 777"/>
                  <a:gd name="T25" fmla="*/ 48 h 71"/>
                  <a:gd name="T26" fmla="*/ 175 w 777"/>
                  <a:gd name="T27" fmla="*/ 53 h 71"/>
                  <a:gd name="T28" fmla="*/ 207 w 777"/>
                  <a:gd name="T29" fmla="*/ 58 h 71"/>
                  <a:gd name="T30" fmla="*/ 224 w 777"/>
                  <a:gd name="T31" fmla="*/ 58 h 71"/>
                  <a:gd name="T32" fmla="*/ 232 w 777"/>
                  <a:gd name="T33" fmla="*/ 58 h 71"/>
                  <a:gd name="T34" fmla="*/ 237 w 777"/>
                  <a:gd name="T35" fmla="*/ 58 h 71"/>
                  <a:gd name="T36" fmla="*/ 241 w 777"/>
                  <a:gd name="T37" fmla="*/ 58 h 71"/>
                  <a:gd name="T38" fmla="*/ 245 w 777"/>
                  <a:gd name="T39" fmla="*/ 58 h 71"/>
                  <a:gd name="T40" fmla="*/ 254 w 777"/>
                  <a:gd name="T41" fmla="*/ 58 h 71"/>
                  <a:gd name="T42" fmla="*/ 277 w 777"/>
                  <a:gd name="T43" fmla="*/ 58 h 71"/>
                  <a:gd name="T44" fmla="*/ 294 w 777"/>
                  <a:gd name="T45" fmla="*/ 58 h 71"/>
                  <a:gd name="T46" fmla="*/ 298 w 777"/>
                  <a:gd name="T47" fmla="*/ 58 h 71"/>
                  <a:gd name="T48" fmla="*/ 303 w 777"/>
                  <a:gd name="T49" fmla="*/ 58 h 71"/>
                  <a:gd name="T50" fmla="*/ 307 w 777"/>
                  <a:gd name="T51" fmla="*/ 58 h 71"/>
                  <a:gd name="T52" fmla="*/ 307 w 777"/>
                  <a:gd name="T53" fmla="*/ 61 h 71"/>
                  <a:gd name="T54" fmla="*/ 311 w 777"/>
                  <a:gd name="T55" fmla="*/ 61 h 71"/>
                  <a:gd name="T56" fmla="*/ 316 w 777"/>
                  <a:gd name="T57" fmla="*/ 61 h 71"/>
                  <a:gd name="T58" fmla="*/ 347 w 777"/>
                  <a:gd name="T59" fmla="*/ 63 h 71"/>
                  <a:gd name="T60" fmla="*/ 356 w 777"/>
                  <a:gd name="T61" fmla="*/ 63 h 71"/>
                  <a:gd name="T62" fmla="*/ 368 w 777"/>
                  <a:gd name="T63" fmla="*/ 68 h 71"/>
                  <a:gd name="T64" fmla="*/ 377 w 777"/>
                  <a:gd name="T65" fmla="*/ 71 h 71"/>
                  <a:gd name="T66" fmla="*/ 426 w 777"/>
                  <a:gd name="T67" fmla="*/ 71 h 71"/>
                  <a:gd name="T68" fmla="*/ 444 w 777"/>
                  <a:gd name="T69" fmla="*/ 68 h 71"/>
                  <a:gd name="T70" fmla="*/ 456 w 777"/>
                  <a:gd name="T71" fmla="*/ 63 h 71"/>
                  <a:gd name="T72" fmla="*/ 478 w 777"/>
                  <a:gd name="T73" fmla="*/ 61 h 71"/>
                  <a:gd name="T74" fmla="*/ 491 w 777"/>
                  <a:gd name="T75" fmla="*/ 58 h 71"/>
                  <a:gd name="T76" fmla="*/ 508 w 777"/>
                  <a:gd name="T77" fmla="*/ 58 h 71"/>
                  <a:gd name="T78" fmla="*/ 531 w 777"/>
                  <a:gd name="T79" fmla="*/ 46 h 71"/>
                  <a:gd name="T80" fmla="*/ 552 w 777"/>
                  <a:gd name="T81" fmla="*/ 43 h 71"/>
                  <a:gd name="T82" fmla="*/ 561 w 777"/>
                  <a:gd name="T83" fmla="*/ 43 h 71"/>
                  <a:gd name="T84" fmla="*/ 566 w 777"/>
                  <a:gd name="T85" fmla="*/ 43 h 71"/>
                  <a:gd name="T86" fmla="*/ 570 w 777"/>
                  <a:gd name="T87" fmla="*/ 43 h 71"/>
                  <a:gd name="T88" fmla="*/ 575 w 777"/>
                  <a:gd name="T89" fmla="*/ 43 h 71"/>
                  <a:gd name="T90" fmla="*/ 579 w 777"/>
                  <a:gd name="T91" fmla="*/ 43 h 71"/>
                  <a:gd name="T92" fmla="*/ 584 w 777"/>
                  <a:gd name="T93" fmla="*/ 43 h 71"/>
                  <a:gd name="T94" fmla="*/ 587 w 777"/>
                  <a:gd name="T95" fmla="*/ 43 h 71"/>
                  <a:gd name="T96" fmla="*/ 593 w 777"/>
                  <a:gd name="T97" fmla="*/ 46 h 71"/>
                  <a:gd name="T98" fmla="*/ 596 w 777"/>
                  <a:gd name="T99" fmla="*/ 46 h 71"/>
                  <a:gd name="T100" fmla="*/ 614 w 777"/>
                  <a:gd name="T101" fmla="*/ 48 h 71"/>
                  <a:gd name="T102" fmla="*/ 640 w 777"/>
                  <a:gd name="T103" fmla="*/ 46 h 71"/>
                  <a:gd name="T104" fmla="*/ 663 w 777"/>
                  <a:gd name="T105" fmla="*/ 38 h 71"/>
                  <a:gd name="T106" fmla="*/ 680 w 777"/>
                  <a:gd name="T107" fmla="*/ 31 h 71"/>
                  <a:gd name="T108" fmla="*/ 693 w 777"/>
                  <a:gd name="T109" fmla="*/ 26 h 71"/>
                  <a:gd name="T110" fmla="*/ 715 w 777"/>
                  <a:gd name="T111" fmla="*/ 28 h 71"/>
                  <a:gd name="T112" fmla="*/ 736 w 777"/>
                  <a:gd name="T113" fmla="*/ 26 h 71"/>
                  <a:gd name="T114" fmla="*/ 745 w 777"/>
                  <a:gd name="T115" fmla="*/ 17 h 71"/>
                  <a:gd name="T116" fmla="*/ 777 w 777"/>
                  <a:gd name="T117" fmla="*/ 12 h 71"/>
                  <a:gd name="T118" fmla="*/ 777 w 777"/>
                  <a:gd name="T119" fmla="*/ 5 h 71"/>
                  <a:gd name="T120" fmla="*/ 759 w 777"/>
                  <a:gd name="T121" fmla="*/ 0 h 71"/>
                  <a:gd name="T122" fmla="*/ 31 w 777"/>
                  <a:gd name="T123" fmla="*/ 5 h 7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7"/>
                  <a:gd name="T187" fmla="*/ 0 h 71"/>
                  <a:gd name="T188" fmla="*/ 777 w 777"/>
                  <a:gd name="T189" fmla="*/ 71 h 7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7" h="71">
                    <a:moveTo>
                      <a:pt x="31" y="5"/>
                    </a:moveTo>
                    <a:lnTo>
                      <a:pt x="4" y="5"/>
                    </a:lnTo>
                    <a:lnTo>
                      <a:pt x="0" y="12"/>
                    </a:lnTo>
                    <a:lnTo>
                      <a:pt x="8" y="20"/>
                    </a:lnTo>
                    <a:lnTo>
                      <a:pt x="17" y="26"/>
                    </a:lnTo>
                    <a:lnTo>
                      <a:pt x="40" y="26"/>
                    </a:lnTo>
                    <a:lnTo>
                      <a:pt x="61" y="26"/>
                    </a:lnTo>
                    <a:lnTo>
                      <a:pt x="87" y="26"/>
                    </a:lnTo>
                    <a:lnTo>
                      <a:pt x="101" y="26"/>
                    </a:lnTo>
                    <a:lnTo>
                      <a:pt x="122" y="31"/>
                    </a:lnTo>
                    <a:lnTo>
                      <a:pt x="136" y="36"/>
                    </a:lnTo>
                    <a:lnTo>
                      <a:pt x="149" y="41"/>
                    </a:lnTo>
                    <a:lnTo>
                      <a:pt x="162" y="48"/>
                    </a:lnTo>
                    <a:lnTo>
                      <a:pt x="175" y="53"/>
                    </a:lnTo>
                    <a:lnTo>
                      <a:pt x="207" y="58"/>
                    </a:lnTo>
                    <a:lnTo>
                      <a:pt x="224" y="58"/>
                    </a:lnTo>
                    <a:lnTo>
                      <a:pt x="232" y="58"/>
                    </a:lnTo>
                    <a:lnTo>
                      <a:pt x="237" y="58"/>
                    </a:lnTo>
                    <a:lnTo>
                      <a:pt x="241" y="58"/>
                    </a:lnTo>
                    <a:lnTo>
                      <a:pt x="245" y="58"/>
                    </a:lnTo>
                    <a:lnTo>
                      <a:pt x="254" y="58"/>
                    </a:lnTo>
                    <a:lnTo>
                      <a:pt x="277" y="58"/>
                    </a:lnTo>
                    <a:lnTo>
                      <a:pt x="294" y="58"/>
                    </a:lnTo>
                    <a:lnTo>
                      <a:pt x="298" y="58"/>
                    </a:lnTo>
                    <a:lnTo>
                      <a:pt x="303" y="58"/>
                    </a:lnTo>
                    <a:lnTo>
                      <a:pt x="307" y="58"/>
                    </a:lnTo>
                    <a:lnTo>
                      <a:pt x="307" y="61"/>
                    </a:lnTo>
                    <a:lnTo>
                      <a:pt x="311" y="61"/>
                    </a:lnTo>
                    <a:lnTo>
                      <a:pt x="316" y="61"/>
                    </a:lnTo>
                    <a:lnTo>
                      <a:pt x="347" y="63"/>
                    </a:lnTo>
                    <a:lnTo>
                      <a:pt x="356" y="63"/>
                    </a:lnTo>
                    <a:lnTo>
                      <a:pt x="368" y="68"/>
                    </a:lnTo>
                    <a:lnTo>
                      <a:pt x="377" y="71"/>
                    </a:lnTo>
                    <a:lnTo>
                      <a:pt x="426" y="71"/>
                    </a:lnTo>
                    <a:lnTo>
                      <a:pt x="444" y="68"/>
                    </a:lnTo>
                    <a:lnTo>
                      <a:pt x="456" y="63"/>
                    </a:lnTo>
                    <a:lnTo>
                      <a:pt x="478" y="61"/>
                    </a:lnTo>
                    <a:lnTo>
                      <a:pt x="491" y="58"/>
                    </a:lnTo>
                    <a:lnTo>
                      <a:pt x="508" y="58"/>
                    </a:lnTo>
                    <a:lnTo>
                      <a:pt x="531" y="46"/>
                    </a:lnTo>
                    <a:lnTo>
                      <a:pt x="552" y="43"/>
                    </a:lnTo>
                    <a:lnTo>
                      <a:pt x="561" y="43"/>
                    </a:lnTo>
                    <a:lnTo>
                      <a:pt x="566" y="43"/>
                    </a:lnTo>
                    <a:lnTo>
                      <a:pt x="570" y="43"/>
                    </a:lnTo>
                    <a:lnTo>
                      <a:pt x="575" y="43"/>
                    </a:lnTo>
                    <a:lnTo>
                      <a:pt x="579" y="43"/>
                    </a:lnTo>
                    <a:lnTo>
                      <a:pt x="584" y="43"/>
                    </a:lnTo>
                    <a:lnTo>
                      <a:pt x="587" y="43"/>
                    </a:lnTo>
                    <a:lnTo>
                      <a:pt x="593" y="46"/>
                    </a:lnTo>
                    <a:lnTo>
                      <a:pt x="596" y="46"/>
                    </a:lnTo>
                    <a:lnTo>
                      <a:pt x="614" y="48"/>
                    </a:lnTo>
                    <a:lnTo>
                      <a:pt x="640" y="46"/>
                    </a:lnTo>
                    <a:lnTo>
                      <a:pt x="663" y="38"/>
                    </a:lnTo>
                    <a:lnTo>
                      <a:pt x="680" y="31"/>
                    </a:lnTo>
                    <a:lnTo>
                      <a:pt x="693" y="26"/>
                    </a:lnTo>
                    <a:lnTo>
                      <a:pt x="715" y="28"/>
                    </a:lnTo>
                    <a:lnTo>
                      <a:pt x="736" y="26"/>
                    </a:lnTo>
                    <a:lnTo>
                      <a:pt x="745" y="17"/>
                    </a:lnTo>
                    <a:lnTo>
                      <a:pt x="777" y="12"/>
                    </a:lnTo>
                    <a:lnTo>
                      <a:pt x="777" y="5"/>
                    </a:lnTo>
                    <a:lnTo>
                      <a:pt x="759" y="0"/>
                    </a:lnTo>
                    <a:lnTo>
                      <a:pt x="31" y="5"/>
                    </a:lnTo>
                    <a:close/>
                  </a:path>
                </a:pathLst>
              </a:custGeom>
              <a:noFill/>
              <a:ln w="6350" cap="rnd">
                <a:solidFill>
                  <a:srgbClr val="000000"/>
                </a:solidFill>
                <a:round/>
                <a:headEnd/>
                <a:tailEnd/>
              </a:ln>
            </p:spPr>
            <p:txBody>
              <a:bodyPr/>
              <a:lstStyle/>
              <a:p>
                <a:endParaRPr lang="en-US" sz="1350" dirty="0"/>
              </a:p>
            </p:txBody>
          </p:sp>
          <p:sp>
            <p:nvSpPr>
              <p:cNvPr id="514" name="Freeform 1836">
                <a:extLst>
                  <a:ext uri="{FF2B5EF4-FFF2-40B4-BE49-F238E27FC236}">
                    <a16:creationId xmlns:a16="http://schemas.microsoft.com/office/drawing/2014/main" id="{DA1E479F-7261-4432-A014-1462D3368FD4}"/>
                  </a:ext>
                </a:extLst>
              </p:cNvPr>
              <p:cNvSpPr>
                <a:spLocks/>
              </p:cNvSpPr>
              <p:nvPr/>
            </p:nvSpPr>
            <p:spPr bwMode="auto">
              <a:xfrm>
                <a:off x="8388669" y="3941975"/>
                <a:ext cx="96838" cy="12700"/>
              </a:xfrm>
              <a:custGeom>
                <a:avLst/>
                <a:gdLst>
                  <a:gd name="T0" fmla="*/ 0 w 61"/>
                  <a:gd name="T1" fmla="*/ 5 h 8"/>
                  <a:gd name="T2" fmla="*/ 49 w 61"/>
                  <a:gd name="T3" fmla="*/ 0 h 8"/>
                  <a:gd name="T4" fmla="*/ 61 w 61"/>
                  <a:gd name="T5" fmla="*/ 2 h 8"/>
                  <a:gd name="T6" fmla="*/ 14 w 61"/>
                  <a:gd name="T7" fmla="*/ 8 h 8"/>
                  <a:gd name="T8" fmla="*/ 0 w 61"/>
                  <a:gd name="T9" fmla="*/ 5 h 8"/>
                  <a:gd name="T10" fmla="*/ 0 60000 65536"/>
                  <a:gd name="T11" fmla="*/ 0 60000 65536"/>
                  <a:gd name="T12" fmla="*/ 0 60000 65536"/>
                  <a:gd name="T13" fmla="*/ 0 60000 65536"/>
                  <a:gd name="T14" fmla="*/ 0 60000 65536"/>
                  <a:gd name="T15" fmla="*/ 0 w 61"/>
                  <a:gd name="T16" fmla="*/ 0 h 8"/>
                  <a:gd name="T17" fmla="*/ 61 w 61"/>
                  <a:gd name="T18" fmla="*/ 8 h 8"/>
                </a:gdLst>
                <a:ahLst/>
                <a:cxnLst>
                  <a:cxn ang="T10">
                    <a:pos x="T0" y="T1"/>
                  </a:cxn>
                  <a:cxn ang="T11">
                    <a:pos x="T2" y="T3"/>
                  </a:cxn>
                  <a:cxn ang="T12">
                    <a:pos x="T4" y="T5"/>
                  </a:cxn>
                  <a:cxn ang="T13">
                    <a:pos x="T6" y="T7"/>
                  </a:cxn>
                  <a:cxn ang="T14">
                    <a:pos x="T8" y="T9"/>
                  </a:cxn>
                </a:cxnLst>
                <a:rect l="T15" t="T16" r="T17" b="T18"/>
                <a:pathLst>
                  <a:path w="61" h="8">
                    <a:moveTo>
                      <a:pt x="0" y="5"/>
                    </a:moveTo>
                    <a:lnTo>
                      <a:pt x="49" y="0"/>
                    </a:lnTo>
                    <a:lnTo>
                      <a:pt x="61" y="2"/>
                    </a:lnTo>
                    <a:lnTo>
                      <a:pt x="14" y="8"/>
                    </a:lnTo>
                    <a:lnTo>
                      <a:pt x="0" y="5"/>
                    </a:lnTo>
                    <a:close/>
                  </a:path>
                </a:pathLst>
              </a:custGeom>
              <a:noFill/>
              <a:ln w="6350" cap="rnd">
                <a:solidFill>
                  <a:srgbClr val="000000"/>
                </a:solidFill>
                <a:round/>
                <a:headEnd/>
                <a:tailEnd/>
              </a:ln>
            </p:spPr>
            <p:txBody>
              <a:bodyPr/>
              <a:lstStyle/>
              <a:p>
                <a:endParaRPr lang="en-US" sz="1350" dirty="0"/>
              </a:p>
            </p:txBody>
          </p:sp>
          <p:sp>
            <p:nvSpPr>
              <p:cNvPr id="515" name="Freeform 1837">
                <a:extLst>
                  <a:ext uri="{FF2B5EF4-FFF2-40B4-BE49-F238E27FC236}">
                    <a16:creationId xmlns:a16="http://schemas.microsoft.com/office/drawing/2014/main" id="{7ADA2E35-14C8-40D4-92CF-4ADCB7330DBD}"/>
                  </a:ext>
                </a:extLst>
              </p:cNvPr>
              <p:cNvSpPr>
                <a:spLocks/>
              </p:cNvSpPr>
              <p:nvPr/>
            </p:nvSpPr>
            <p:spPr bwMode="auto">
              <a:xfrm>
                <a:off x="8388669" y="3949913"/>
                <a:ext cx="22225" cy="9525"/>
              </a:xfrm>
              <a:custGeom>
                <a:avLst/>
                <a:gdLst>
                  <a:gd name="T0" fmla="*/ 0 w 14"/>
                  <a:gd name="T1" fmla="*/ 0 h 6"/>
                  <a:gd name="T2" fmla="*/ 14 w 14"/>
                  <a:gd name="T3" fmla="*/ 3 h 6"/>
                  <a:gd name="T4" fmla="*/ 14 w 14"/>
                  <a:gd name="T5" fmla="*/ 6 h 6"/>
                  <a:gd name="T6" fmla="*/ 0 w 14"/>
                  <a:gd name="T7" fmla="*/ 3 h 6"/>
                  <a:gd name="T8" fmla="*/ 0 w 14"/>
                  <a:gd name="T9" fmla="*/ 0 h 6"/>
                  <a:gd name="T10" fmla="*/ 0 60000 65536"/>
                  <a:gd name="T11" fmla="*/ 0 60000 65536"/>
                  <a:gd name="T12" fmla="*/ 0 60000 65536"/>
                  <a:gd name="T13" fmla="*/ 0 60000 65536"/>
                  <a:gd name="T14" fmla="*/ 0 60000 65536"/>
                  <a:gd name="T15" fmla="*/ 0 w 14"/>
                  <a:gd name="T16" fmla="*/ 0 h 6"/>
                  <a:gd name="T17" fmla="*/ 14 w 14"/>
                  <a:gd name="T18" fmla="*/ 6 h 6"/>
                </a:gdLst>
                <a:ahLst/>
                <a:cxnLst>
                  <a:cxn ang="T10">
                    <a:pos x="T0" y="T1"/>
                  </a:cxn>
                  <a:cxn ang="T11">
                    <a:pos x="T2" y="T3"/>
                  </a:cxn>
                  <a:cxn ang="T12">
                    <a:pos x="T4" y="T5"/>
                  </a:cxn>
                  <a:cxn ang="T13">
                    <a:pos x="T6" y="T7"/>
                  </a:cxn>
                  <a:cxn ang="T14">
                    <a:pos x="T8" y="T9"/>
                  </a:cxn>
                </a:cxnLst>
                <a:rect l="T15" t="T16" r="T17" b="T18"/>
                <a:pathLst>
                  <a:path w="14" h="6">
                    <a:moveTo>
                      <a:pt x="0" y="0"/>
                    </a:moveTo>
                    <a:lnTo>
                      <a:pt x="14" y="3"/>
                    </a:lnTo>
                    <a:lnTo>
                      <a:pt x="14" y="6"/>
                    </a:lnTo>
                    <a:lnTo>
                      <a:pt x="0" y="3"/>
                    </a:lnTo>
                    <a:lnTo>
                      <a:pt x="0" y="0"/>
                    </a:lnTo>
                    <a:close/>
                  </a:path>
                </a:pathLst>
              </a:custGeom>
              <a:noFill/>
              <a:ln w="6350" cap="rnd">
                <a:solidFill>
                  <a:srgbClr val="000000"/>
                </a:solidFill>
                <a:round/>
                <a:headEnd/>
                <a:tailEnd/>
              </a:ln>
            </p:spPr>
            <p:txBody>
              <a:bodyPr/>
              <a:lstStyle/>
              <a:p>
                <a:endParaRPr lang="en-US" sz="1350" dirty="0"/>
              </a:p>
            </p:txBody>
          </p:sp>
          <p:sp>
            <p:nvSpPr>
              <p:cNvPr id="516" name="Freeform 1838">
                <a:extLst>
                  <a:ext uri="{FF2B5EF4-FFF2-40B4-BE49-F238E27FC236}">
                    <a16:creationId xmlns:a16="http://schemas.microsoft.com/office/drawing/2014/main" id="{CFDADB38-B228-4481-94E5-02AEEFCFE9BE}"/>
                  </a:ext>
                </a:extLst>
              </p:cNvPr>
              <p:cNvSpPr>
                <a:spLocks/>
              </p:cNvSpPr>
              <p:nvPr/>
            </p:nvSpPr>
            <p:spPr bwMode="auto">
              <a:xfrm>
                <a:off x="8388669" y="3895936"/>
                <a:ext cx="77788" cy="4763"/>
              </a:xfrm>
              <a:custGeom>
                <a:avLst/>
                <a:gdLst>
                  <a:gd name="T0" fmla="*/ 0 w 49"/>
                  <a:gd name="T1" fmla="*/ 3 h 3"/>
                  <a:gd name="T2" fmla="*/ 49 w 49"/>
                  <a:gd name="T3" fmla="*/ 0 h 3"/>
                  <a:gd name="T4" fmla="*/ 44 w 49"/>
                  <a:gd name="T5" fmla="*/ 3 h 3"/>
                  <a:gd name="T6" fmla="*/ 0 w 49"/>
                  <a:gd name="T7" fmla="*/ 3 h 3"/>
                  <a:gd name="T8" fmla="*/ 0 60000 65536"/>
                  <a:gd name="T9" fmla="*/ 0 60000 65536"/>
                  <a:gd name="T10" fmla="*/ 0 60000 65536"/>
                  <a:gd name="T11" fmla="*/ 0 60000 65536"/>
                  <a:gd name="T12" fmla="*/ 0 w 49"/>
                  <a:gd name="T13" fmla="*/ 0 h 3"/>
                  <a:gd name="T14" fmla="*/ 49 w 49"/>
                  <a:gd name="T15" fmla="*/ 3 h 3"/>
                </a:gdLst>
                <a:ahLst/>
                <a:cxnLst>
                  <a:cxn ang="T8">
                    <a:pos x="T0" y="T1"/>
                  </a:cxn>
                  <a:cxn ang="T9">
                    <a:pos x="T2" y="T3"/>
                  </a:cxn>
                  <a:cxn ang="T10">
                    <a:pos x="T4" y="T5"/>
                  </a:cxn>
                  <a:cxn ang="T11">
                    <a:pos x="T6" y="T7"/>
                  </a:cxn>
                </a:cxnLst>
                <a:rect l="T12" t="T13" r="T14" b="T15"/>
                <a:pathLst>
                  <a:path w="49" h="3">
                    <a:moveTo>
                      <a:pt x="0" y="3"/>
                    </a:moveTo>
                    <a:lnTo>
                      <a:pt x="49" y="0"/>
                    </a:lnTo>
                    <a:lnTo>
                      <a:pt x="44" y="3"/>
                    </a:lnTo>
                    <a:lnTo>
                      <a:pt x="0" y="3"/>
                    </a:lnTo>
                    <a:close/>
                  </a:path>
                </a:pathLst>
              </a:custGeom>
              <a:noFill/>
              <a:ln w="6350" cap="rnd">
                <a:solidFill>
                  <a:srgbClr val="000000"/>
                </a:solidFill>
                <a:round/>
                <a:headEnd/>
                <a:tailEnd/>
              </a:ln>
            </p:spPr>
            <p:txBody>
              <a:bodyPr/>
              <a:lstStyle/>
              <a:p>
                <a:endParaRPr lang="en-US" sz="1350" dirty="0"/>
              </a:p>
            </p:txBody>
          </p:sp>
          <p:sp>
            <p:nvSpPr>
              <p:cNvPr id="517" name="Freeform 1839">
                <a:extLst>
                  <a:ext uri="{FF2B5EF4-FFF2-40B4-BE49-F238E27FC236}">
                    <a16:creationId xmlns:a16="http://schemas.microsoft.com/office/drawing/2014/main" id="{C9633A7D-3A19-46E8-954C-0AE8E317F119}"/>
                  </a:ext>
                </a:extLst>
              </p:cNvPr>
              <p:cNvSpPr>
                <a:spLocks/>
              </p:cNvSpPr>
              <p:nvPr/>
            </p:nvSpPr>
            <p:spPr bwMode="auto">
              <a:xfrm>
                <a:off x="8388669" y="3941975"/>
                <a:ext cx="77788" cy="7938"/>
              </a:xfrm>
              <a:custGeom>
                <a:avLst/>
                <a:gdLst>
                  <a:gd name="T0" fmla="*/ 0 w 49"/>
                  <a:gd name="T1" fmla="*/ 5 h 5"/>
                  <a:gd name="T2" fmla="*/ 49 w 49"/>
                  <a:gd name="T3" fmla="*/ 0 h 5"/>
                  <a:gd name="T4" fmla="*/ 44 w 49"/>
                  <a:gd name="T5" fmla="*/ 0 h 5"/>
                  <a:gd name="T6" fmla="*/ 0 w 49"/>
                  <a:gd name="T7" fmla="*/ 2 h 5"/>
                  <a:gd name="T8" fmla="*/ 0 w 49"/>
                  <a:gd name="T9" fmla="*/ 5 h 5"/>
                  <a:gd name="T10" fmla="*/ 0 60000 65536"/>
                  <a:gd name="T11" fmla="*/ 0 60000 65536"/>
                  <a:gd name="T12" fmla="*/ 0 60000 65536"/>
                  <a:gd name="T13" fmla="*/ 0 60000 65536"/>
                  <a:gd name="T14" fmla="*/ 0 60000 65536"/>
                  <a:gd name="T15" fmla="*/ 0 w 49"/>
                  <a:gd name="T16" fmla="*/ 0 h 5"/>
                  <a:gd name="T17" fmla="*/ 49 w 49"/>
                  <a:gd name="T18" fmla="*/ 5 h 5"/>
                </a:gdLst>
                <a:ahLst/>
                <a:cxnLst>
                  <a:cxn ang="T10">
                    <a:pos x="T0" y="T1"/>
                  </a:cxn>
                  <a:cxn ang="T11">
                    <a:pos x="T2" y="T3"/>
                  </a:cxn>
                  <a:cxn ang="T12">
                    <a:pos x="T4" y="T5"/>
                  </a:cxn>
                  <a:cxn ang="T13">
                    <a:pos x="T6" y="T7"/>
                  </a:cxn>
                  <a:cxn ang="T14">
                    <a:pos x="T8" y="T9"/>
                  </a:cxn>
                </a:cxnLst>
                <a:rect l="T15" t="T16" r="T17" b="T18"/>
                <a:pathLst>
                  <a:path w="49" h="5">
                    <a:moveTo>
                      <a:pt x="0" y="5"/>
                    </a:moveTo>
                    <a:lnTo>
                      <a:pt x="49" y="0"/>
                    </a:lnTo>
                    <a:lnTo>
                      <a:pt x="44" y="0"/>
                    </a:lnTo>
                    <a:lnTo>
                      <a:pt x="0" y="2"/>
                    </a:lnTo>
                    <a:lnTo>
                      <a:pt x="0" y="5"/>
                    </a:lnTo>
                    <a:close/>
                  </a:path>
                </a:pathLst>
              </a:custGeom>
              <a:noFill/>
              <a:ln w="6350" cap="rnd">
                <a:solidFill>
                  <a:srgbClr val="000000"/>
                </a:solidFill>
                <a:round/>
                <a:headEnd/>
                <a:tailEnd/>
              </a:ln>
            </p:spPr>
            <p:txBody>
              <a:bodyPr/>
              <a:lstStyle/>
              <a:p>
                <a:endParaRPr lang="en-US" sz="1350" dirty="0"/>
              </a:p>
            </p:txBody>
          </p:sp>
          <p:sp>
            <p:nvSpPr>
              <p:cNvPr id="518" name="Freeform 1840">
                <a:extLst>
                  <a:ext uri="{FF2B5EF4-FFF2-40B4-BE49-F238E27FC236}">
                    <a16:creationId xmlns:a16="http://schemas.microsoft.com/office/drawing/2014/main" id="{1C9D1620-BBEF-43B9-B771-815148D75C2E}"/>
                  </a:ext>
                </a:extLst>
              </p:cNvPr>
              <p:cNvSpPr>
                <a:spLocks/>
              </p:cNvSpPr>
              <p:nvPr/>
            </p:nvSpPr>
            <p:spPr bwMode="auto">
              <a:xfrm>
                <a:off x="7407596" y="3832434"/>
                <a:ext cx="598487" cy="169869"/>
              </a:xfrm>
              <a:custGeom>
                <a:avLst/>
                <a:gdLst>
                  <a:gd name="T0" fmla="*/ 377 w 377"/>
                  <a:gd name="T1" fmla="*/ 0 h 107"/>
                  <a:gd name="T2" fmla="*/ 377 w 377"/>
                  <a:gd name="T3" fmla="*/ 107 h 107"/>
                  <a:gd name="T4" fmla="*/ 0 w 377"/>
                  <a:gd name="T5" fmla="*/ 64 h 107"/>
                  <a:gd name="T6" fmla="*/ 0 w 377"/>
                  <a:gd name="T7" fmla="*/ 20 h 107"/>
                  <a:gd name="T8" fmla="*/ 377 w 377"/>
                  <a:gd name="T9" fmla="*/ 0 h 107"/>
                  <a:gd name="T10" fmla="*/ 0 60000 65536"/>
                  <a:gd name="T11" fmla="*/ 0 60000 65536"/>
                  <a:gd name="T12" fmla="*/ 0 60000 65536"/>
                  <a:gd name="T13" fmla="*/ 0 60000 65536"/>
                  <a:gd name="T14" fmla="*/ 0 60000 65536"/>
                  <a:gd name="T15" fmla="*/ 0 w 377"/>
                  <a:gd name="T16" fmla="*/ 0 h 107"/>
                  <a:gd name="T17" fmla="*/ 377 w 377"/>
                  <a:gd name="T18" fmla="*/ 107 h 107"/>
                </a:gdLst>
                <a:ahLst/>
                <a:cxnLst>
                  <a:cxn ang="T10">
                    <a:pos x="T0" y="T1"/>
                  </a:cxn>
                  <a:cxn ang="T11">
                    <a:pos x="T2" y="T3"/>
                  </a:cxn>
                  <a:cxn ang="T12">
                    <a:pos x="T4" y="T5"/>
                  </a:cxn>
                  <a:cxn ang="T13">
                    <a:pos x="T6" y="T7"/>
                  </a:cxn>
                  <a:cxn ang="T14">
                    <a:pos x="T8" y="T9"/>
                  </a:cxn>
                </a:cxnLst>
                <a:rect l="T15" t="T16" r="T17" b="T18"/>
                <a:pathLst>
                  <a:path w="377" h="107">
                    <a:moveTo>
                      <a:pt x="377" y="0"/>
                    </a:moveTo>
                    <a:lnTo>
                      <a:pt x="377" y="107"/>
                    </a:lnTo>
                    <a:lnTo>
                      <a:pt x="0" y="64"/>
                    </a:lnTo>
                    <a:lnTo>
                      <a:pt x="0" y="20"/>
                    </a:lnTo>
                    <a:lnTo>
                      <a:pt x="377" y="0"/>
                    </a:lnTo>
                    <a:close/>
                  </a:path>
                </a:pathLst>
              </a:custGeom>
              <a:noFill/>
              <a:ln w="6350" cap="rnd">
                <a:solidFill>
                  <a:srgbClr val="000000"/>
                </a:solidFill>
                <a:round/>
                <a:headEnd/>
                <a:tailEnd/>
              </a:ln>
            </p:spPr>
            <p:txBody>
              <a:bodyPr/>
              <a:lstStyle/>
              <a:p>
                <a:endParaRPr lang="en-US" sz="1350" dirty="0"/>
              </a:p>
            </p:txBody>
          </p:sp>
          <p:sp>
            <p:nvSpPr>
              <p:cNvPr id="519" name="Freeform 1841">
                <a:extLst>
                  <a:ext uri="{FF2B5EF4-FFF2-40B4-BE49-F238E27FC236}">
                    <a16:creationId xmlns:a16="http://schemas.microsoft.com/office/drawing/2014/main" id="{3E111BD5-997F-4413-A46B-D863BF6B040F}"/>
                  </a:ext>
                </a:extLst>
              </p:cNvPr>
              <p:cNvSpPr>
                <a:spLocks/>
              </p:cNvSpPr>
              <p:nvPr/>
            </p:nvSpPr>
            <p:spPr bwMode="auto">
              <a:xfrm>
                <a:off x="7426645" y="3853072"/>
                <a:ext cx="538162" cy="109541"/>
              </a:xfrm>
              <a:custGeom>
                <a:avLst/>
                <a:gdLst>
                  <a:gd name="T0" fmla="*/ 0 w 339"/>
                  <a:gd name="T1" fmla="*/ 12 h 69"/>
                  <a:gd name="T2" fmla="*/ 0 w 339"/>
                  <a:gd name="T3" fmla="*/ 41 h 69"/>
                  <a:gd name="T4" fmla="*/ 339 w 339"/>
                  <a:gd name="T5" fmla="*/ 69 h 69"/>
                  <a:gd name="T6" fmla="*/ 339 w 339"/>
                  <a:gd name="T7" fmla="*/ 0 h 69"/>
                  <a:gd name="T8" fmla="*/ 0 w 339"/>
                  <a:gd name="T9" fmla="*/ 12 h 69"/>
                  <a:gd name="T10" fmla="*/ 0 60000 65536"/>
                  <a:gd name="T11" fmla="*/ 0 60000 65536"/>
                  <a:gd name="T12" fmla="*/ 0 60000 65536"/>
                  <a:gd name="T13" fmla="*/ 0 60000 65536"/>
                  <a:gd name="T14" fmla="*/ 0 60000 65536"/>
                  <a:gd name="T15" fmla="*/ 0 w 339"/>
                  <a:gd name="T16" fmla="*/ 0 h 69"/>
                  <a:gd name="T17" fmla="*/ 339 w 339"/>
                  <a:gd name="T18" fmla="*/ 69 h 69"/>
                </a:gdLst>
                <a:ahLst/>
                <a:cxnLst>
                  <a:cxn ang="T10">
                    <a:pos x="T0" y="T1"/>
                  </a:cxn>
                  <a:cxn ang="T11">
                    <a:pos x="T2" y="T3"/>
                  </a:cxn>
                  <a:cxn ang="T12">
                    <a:pos x="T4" y="T5"/>
                  </a:cxn>
                  <a:cxn ang="T13">
                    <a:pos x="T6" y="T7"/>
                  </a:cxn>
                  <a:cxn ang="T14">
                    <a:pos x="T8" y="T9"/>
                  </a:cxn>
                </a:cxnLst>
                <a:rect l="T15" t="T16" r="T17" b="T18"/>
                <a:pathLst>
                  <a:path w="339" h="69">
                    <a:moveTo>
                      <a:pt x="0" y="12"/>
                    </a:moveTo>
                    <a:lnTo>
                      <a:pt x="0" y="41"/>
                    </a:lnTo>
                    <a:lnTo>
                      <a:pt x="339" y="69"/>
                    </a:lnTo>
                    <a:lnTo>
                      <a:pt x="339" y="0"/>
                    </a:lnTo>
                    <a:lnTo>
                      <a:pt x="0" y="12"/>
                    </a:lnTo>
                    <a:close/>
                  </a:path>
                </a:pathLst>
              </a:custGeom>
              <a:noFill/>
              <a:ln w="6350" cap="rnd">
                <a:solidFill>
                  <a:srgbClr val="000000"/>
                </a:solidFill>
                <a:round/>
                <a:headEnd/>
                <a:tailEnd/>
              </a:ln>
            </p:spPr>
            <p:txBody>
              <a:bodyPr/>
              <a:lstStyle/>
              <a:p>
                <a:endParaRPr lang="en-US" sz="1350" dirty="0"/>
              </a:p>
            </p:txBody>
          </p:sp>
          <p:sp>
            <p:nvSpPr>
              <p:cNvPr id="520" name="Line 1842">
                <a:extLst>
                  <a:ext uri="{FF2B5EF4-FFF2-40B4-BE49-F238E27FC236}">
                    <a16:creationId xmlns:a16="http://schemas.microsoft.com/office/drawing/2014/main" id="{A55152C6-D073-4415-9DB8-482AB8512604}"/>
                  </a:ext>
                </a:extLst>
              </p:cNvPr>
              <p:cNvSpPr>
                <a:spLocks noChangeShapeType="1"/>
              </p:cNvSpPr>
              <p:nvPr/>
            </p:nvSpPr>
            <p:spPr bwMode="auto">
              <a:xfrm flipH="1">
                <a:off x="7426645" y="3872123"/>
                <a:ext cx="538162" cy="4763"/>
              </a:xfrm>
              <a:prstGeom prst="line">
                <a:avLst/>
              </a:prstGeom>
              <a:noFill/>
              <a:ln w="6350" cap="rnd">
                <a:solidFill>
                  <a:srgbClr val="000000"/>
                </a:solidFill>
                <a:round/>
                <a:headEnd/>
                <a:tailEnd/>
              </a:ln>
            </p:spPr>
            <p:txBody>
              <a:bodyPr/>
              <a:lstStyle/>
              <a:p>
                <a:endParaRPr lang="en-US" sz="1350" dirty="0"/>
              </a:p>
            </p:txBody>
          </p:sp>
          <p:sp>
            <p:nvSpPr>
              <p:cNvPr id="521" name="Line 1843">
                <a:extLst>
                  <a:ext uri="{FF2B5EF4-FFF2-40B4-BE49-F238E27FC236}">
                    <a16:creationId xmlns:a16="http://schemas.microsoft.com/office/drawing/2014/main" id="{5C859250-3467-4DD4-9E06-8B01283213D6}"/>
                  </a:ext>
                </a:extLst>
              </p:cNvPr>
              <p:cNvSpPr>
                <a:spLocks noChangeShapeType="1"/>
              </p:cNvSpPr>
              <p:nvPr/>
            </p:nvSpPr>
            <p:spPr bwMode="auto">
              <a:xfrm flipH="1">
                <a:off x="7426645" y="3887998"/>
                <a:ext cx="538162" cy="3175"/>
              </a:xfrm>
              <a:prstGeom prst="line">
                <a:avLst/>
              </a:prstGeom>
              <a:noFill/>
              <a:ln w="6350" cap="rnd">
                <a:solidFill>
                  <a:srgbClr val="000000"/>
                </a:solidFill>
                <a:round/>
                <a:headEnd/>
                <a:tailEnd/>
              </a:ln>
            </p:spPr>
            <p:txBody>
              <a:bodyPr/>
              <a:lstStyle/>
              <a:p>
                <a:endParaRPr lang="en-US" sz="1350" dirty="0"/>
              </a:p>
            </p:txBody>
          </p:sp>
          <p:sp>
            <p:nvSpPr>
              <p:cNvPr id="522" name="Line 1844">
                <a:extLst>
                  <a:ext uri="{FF2B5EF4-FFF2-40B4-BE49-F238E27FC236}">
                    <a16:creationId xmlns:a16="http://schemas.microsoft.com/office/drawing/2014/main" id="{C95C911D-97E8-4D41-A5DC-14533DBF29FC}"/>
                  </a:ext>
                </a:extLst>
              </p:cNvPr>
              <p:cNvSpPr>
                <a:spLocks noChangeShapeType="1"/>
              </p:cNvSpPr>
              <p:nvPr/>
            </p:nvSpPr>
            <p:spPr bwMode="auto">
              <a:xfrm flipH="1" flipV="1">
                <a:off x="7426645" y="3894348"/>
                <a:ext cx="538162" cy="15876"/>
              </a:xfrm>
              <a:prstGeom prst="line">
                <a:avLst/>
              </a:prstGeom>
              <a:noFill/>
              <a:ln w="6350" cap="rnd">
                <a:solidFill>
                  <a:srgbClr val="000000"/>
                </a:solidFill>
                <a:round/>
                <a:headEnd/>
                <a:tailEnd/>
              </a:ln>
            </p:spPr>
            <p:txBody>
              <a:bodyPr/>
              <a:lstStyle/>
              <a:p>
                <a:endParaRPr lang="en-US" sz="1350" dirty="0"/>
              </a:p>
            </p:txBody>
          </p:sp>
          <p:sp>
            <p:nvSpPr>
              <p:cNvPr id="523" name="Line 1845">
                <a:extLst>
                  <a:ext uri="{FF2B5EF4-FFF2-40B4-BE49-F238E27FC236}">
                    <a16:creationId xmlns:a16="http://schemas.microsoft.com/office/drawing/2014/main" id="{ECA59344-F3F9-4774-9A5D-DB3540AD3B95}"/>
                  </a:ext>
                </a:extLst>
              </p:cNvPr>
              <p:cNvSpPr>
                <a:spLocks noChangeShapeType="1"/>
              </p:cNvSpPr>
              <p:nvPr/>
            </p:nvSpPr>
            <p:spPr bwMode="auto">
              <a:xfrm flipH="1" flipV="1">
                <a:off x="7426645" y="3900698"/>
                <a:ext cx="538162" cy="25401"/>
              </a:xfrm>
              <a:prstGeom prst="line">
                <a:avLst/>
              </a:prstGeom>
              <a:noFill/>
              <a:ln w="6350" cap="rnd">
                <a:solidFill>
                  <a:srgbClr val="000000"/>
                </a:solidFill>
                <a:round/>
                <a:headEnd/>
                <a:tailEnd/>
              </a:ln>
            </p:spPr>
            <p:txBody>
              <a:bodyPr/>
              <a:lstStyle/>
              <a:p>
                <a:endParaRPr lang="en-US" sz="1350" dirty="0"/>
              </a:p>
            </p:txBody>
          </p:sp>
          <p:sp>
            <p:nvSpPr>
              <p:cNvPr id="524" name="Line 1846">
                <a:extLst>
                  <a:ext uri="{FF2B5EF4-FFF2-40B4-BE49-F238E27FC236}">
                    <a16:creationId xmlns:a16="http://schemas.microsoft.com/office/drawing/2014/main" id="{5AA2B2C4-CF32-46C2-B2CC-ECBCF8EAA766}"/>
                  </a:ext>
                </a:extLst>
              </p:cNvPr>
              <p:cNvSpPr>
                <a:spLocks noChangeShapeType="1"/>
              </p:cNvSpPr>
              <p:nvPr/>
            </p:nvSpPr>
            <p:spPr bwMode="auto">
              <a:xfrm flipH="1" flipV="1">
                <a:off x="7426645" y="3910224"/>
                <a:ext cx="538162" cy="31751"/>
              </a:xfrm>
              <a:prstGeom prst="line">
                <a:avLst/>
              </a:prstGeom>
              <a:noFill/>
              <a:ln w="6350" cap="rnd">
                <a:solidFill>
                  <a:srgbClr val="000000"/>
                </a:solidFill>
                <a:round/>
                <a:headEnd/>
                <a:tailEnd/>
              </a:ln>
            </p:spPr>
            <p:txBody>
              <a:bodyPr/>
              <a:lstStyle/>
              <a:p>
                <a:endParaRPr lang="en-US" sz="1350" dirty="0"/>
              </a:p>
            </p:txBody>
          </p:sp>
          <p:sp>
            <p:nvSpPr>
              <p:cNvPr id="525" name="Line 1847">
                <a:extLst>
                  <a:ext uri="{FF2B5EF4-FFF2-40B4-BE49-F238E27FC236}">
                    <a16:creationId xmlns:a16="http://schemas.microsoft.com/office/drawing/2014/main" id="{DF811EF7-5C6E-42F7-B50F-840E1D04E0D7}"/>
                  </a:ext>
                </a:extLst>
              </p:cNvPr>
              <p:cNvSpPr>
                <a:spLocks noChangeShapeType="1"/>
              </p:cNvSpPr>
              <p:nvPr/>
            </p:nvSpPr>
            <p:spPr bwMode="auto">
              <a:xfrm>
                <a:off x="7914008" y="3856247"/>
                <a:ext cx="1588" cy="103191"/>
              </a:xfrm>
              <a:prstGeom prst="line">
                <a:avLst/>
              </a:prstGeom>
              <a:noFill/>
              <a:ln w="6350" cap="rnd">
                <a:solidFill>
                  <a:srgbClr val="000000"/>
                </a:solidFill>
                <a:round/>
                <a:headEnd/>
                <a:tailEnd/>
              </a:ln>
            </p:spPr>
            <p:txBody>
              <a:bodyPr/>
              <a:lstStyle/>
              <a:p>
                <a:endParaRPr lang="en-US" sz="1350" dirty="0"/>
              </a:p>
            </p:txBody>
          </p:sp>
          <p:sp>
            <p:nvSpPr>
              <p:cNvPr id="526" name="Line 1848">
                <a:extLst>
                  <a:ext uri="{FF2B5EF4-FFF2-40B4-BE49-F238E27FC236}">
                    <a16:creationId xmlns:a16="http://schemas.microsoft.com/office/drawing/2014/main" id="{6867D126-83FB-4BF2-850E-D72A2A72CE7C}"/>
                  </a:ext>
                </a:extLst>
              </p:cNvPr>
              <p:cNvSpPr>
                <a:spLocks noChangeShapeType="1"/>
              </p:cNvSpPr>
              <p:nvPr/>
            </p:nvSpPr>
            <p:spPr bwMode="auto">
              <a:xfrm>
                <a:off x="7874320" y="3856247"/>
                <a:ext cx="1588" cy="98428"/>
              </a:xfrm>
              <a:prstGeom prst="line">
                <a:avLst/>
              </a:prstGeom>
              <a:noFill/>
              <a:ln w="6350" cap="rnd">
                <a:solidFill>
                  <a:srgbClr val="000000"/>
                </a:solidFill>
                <a:round/>
                <a:headEnd/>
                <a:tailEnd/>
              </a:ln>
            </p:spPr>
            <p:txBody>
              <a:bodyPr/>
              <a:lstStyle/>
              <a:p>
                <a:endParaRPr lang="en-US" sz="1350" dirty="0"/>
              </a:p>
            </p:txBody>
          </p:sp>
          <p:sp>
            <p:nvSpPr>
              <p:cNvPr id="527" name="Line 1849">
                <a:extLst>
                  <a:ext uri="{FF2B5EF4-FFF2-40B4-BE49-F238E27FC236}">
                    <a16:creationId xmlns:a16="http://schemas.microsoft.com/office/drawing/2014/main" id="{C2EC4CB7-0B35-48ED-B586-AF87808DE28B}"/>
                  </a:ext>
                </a:extLst>
              </p:cNvPr>
              <p:cNvSpPr>
                <a:spLocks noChangeShapeType="1"/>
              </p:cNvSpPr>
              <p:nvPr/>
            </p:nvSpPr>
            <p:spPr bwMode="auto">
              <a:xfrm>
                <a:off x="7831458" y="3856247"/>
                <a:ext cx="1588" cy="93666"/>
              </a:xfrm>
              <a:prstGeom prst="line">
                <a:avLst/>
              </a:prstGeom>
              <a:noFill/>
              <a:ln w="6350" cap="rnd">
                <a:solidFill>
                  <a:srgbClr val="000000"/>
                </a:solidFill>
                <a:round/>
                <a:headEnd/>
                <a:tailEnd/>
              </a:ln>
            </p:spPr>
            <p:txBody>
              <a:bodyPr/>
              <a:lstStyle/>
              <a:p>
                <a:endParaRPr lang="en-US" sz="1350" dirty="0"/>
              </a:p>
            </p:txBody>
          </p:sp>
          <p:sp>
            <p:nvSpPr>
              <p:cNvPr id="528" name="Line 1850">
                <a:extLst>
                  <a:ext uri="{FF2B5EF4-FFF2-40B4-BE49-F238E27FC236}">
                    <a16:creationId xmlns:a16="http://schemas.microsoft.com/office/drawing/2014/main" id="{6EEF66A2-2866-49E0-88B5-30CF6344D583}"/>
                  </a:ext>
                </a:extLst>
              </p:cNvPr>
              <p:cNvSpPr>
                <a:spLocks noChangeShapeType="1"/>
              </p:cNvSpPr>
              <p:nvPr/>
            </p:nvSpPr>
            <p:spPr bwMode="auto">
              <a:xfrm>
                <a:off x="7798120" y="3861010"/>
                <a:ext cx="1588" cy="88903"/>
              </a:xfrm>
              <a:prstGeom prst="line">
                <a:avLst/>
              </a:prstGeom>
              <a:noFill/>
              <a:ln w="6350" cap="rnd">
                <a:solidFill>
                  <a:srgbClr val="000000"/>
                </a:solidFill>
                <a:round/>
                <a:headEnd/>
                <a:tailEnd/>
              </a:ln>
            </p:spPr>
            <p:txBody>
              <a:bodyPr/>
              <a:lstStyle/>
              <a:p>
                <a:endParaRPr lang="en-US" sz="1350" dirty="0"/>
              </a:p>
            </p:txBody>
          </p:sp>
          <p:sp>
            <p:nvSpPr>
              <p:cNvPr id="529" name="Line 1851">
                <a:extLst>
                  <a:ext uri="{FF2B5EF4-FFF2-40B4-BE49-F238E27FC236}">
                    <a16:creationId xmlns:a16="http://schemas.microsoft.com/office/drawing/2014/main" id="{55D7F136-A7C3-4422-A538-6A250CC6D256}"/>
                  </a:ext>
                </a:extLst>
              </p:cNvPr>
              <p:cNvSpPr>
                <a:spLocks noChangeShapeType="1"/>
              </p:cNvSpPr>
              <p:nvPr/>
            </p:nvSpPr>
            <p:spPr bwMode="auto">
              <a:xfrm>
                <a:off x="7761608" y="3861010"/>
                <a:ext cx="1588" cy="84141"/>
              </a:xfrm>
              <a:prstGeom prst="line">
                <a:avLst/>
              </a:prstGeom>
              <a:noFill/>
              <a:ln w="6350" cap="rnd">
                <a:solidFill>
                  <a:srgbClr val="000000"/>
                </a:solidFill>
                <a:round/>
                <a:headEnd/>
                <a:tailEnd/>
              </a:ln>
            </p:spPr>
            <p:txBody>
              <a:bodyPr/>
              <a:lstStyle/>
              <a:p>
                <a:endParaRPr lang="en-US" sz="1350" dirty="0"/>
              </a:p>
            </p:txBody>
          </p:sp>
          <p:sp>
            <p:nvSpPr>
              <p:cNvPr id="530" name="Line 1852">
                <a:extLst>
                  <a:ext uri="{FF2B5EF4-FFF2-40B4-BE49-F238E27FC236}">
                    <a16:creationId xmlns:a16="http://schemas.microsoft.com/office/drawing/2014/main" id="{054AF08F-E985-49B7-8191-41D5C1E37536}"/>
                  </a:ext>
                </a:extLst>
              </p:cNvPr>
              <p:cNvSpPr>
                <a:spLocks noChangeShapeType="1"/>
              </p:cNvSpPr>
              <p:nvPr/>
            </p:nvSpPr>
            <p:spPr bwMode="auto">
              <a:xfrm>
                <a:off x="7734620" y="3861010"/>
                <a:ext cx="1588" cy="80966"/>
              </a:xfrm>
              <a:prstGeom prst="line">
                <a:avLst/>
              </a:prstGeom>
              <a:noFill/>
              <a:ln w="6350" cap="rnd">
                <a:solidFill>
                  <a:srgbClr val="000000"/>
                </a:solidFill>
                <a:round/>
                <a:headEnd/>
                <a:tailEnd/>
              </a:ln>
            </p:spPr>
            <p:txBody>
              <a:bodyPr/>
              <a:lstStyle/>
              <a:p>
                <a:endParaRPr lang="en-US" sz="1350" dirty="0"/>
              </a:p>
            </p:txBody>
          </p:sp>
          <p:sp>
            <p:nvSpPr>
              <p:cNvPr id="531" name="Line 1853">
                <a:extLst>
                  <a:ext uri="{FF2B5EF4-FFF2-40B4-BE49-F238E27FC236}">
                    <a16:creationId xmlns:a16="http://schemas.microsoft.com/office/drawing/2014/main" id="{917B747B-CA3A-455C-8E1C-1EF6568D2E12}"/>
                  </a:ext>
                </a:extLst>
              </p:cNvPr>
              <p:cNvSpPr>
                <a:spLocks noChangeShapeType="1"/>
              </p:cNvSpPr>
              <p:nvPr/>
            </p:nvSpPr>
            <p:spPr bwMode="auto">
              <a:xfrm>
                <a:off x="7706045" y="3861010"/>
                <a:ext cx="1588" cy="80966"/>
              </a:xfrm>
              <a:prstGeom prst="line">
                <a:avLst/>
              </a:prstGeom>
              <a:noFill/>
              <a:ln w="6350" cap="rnd">
                <a:solidFill>
                  <a:srgbClr val="000000"/>
                </a:solidFill>
                <a:round/>
                <a:headEnd/>
                <a:tailEnd/>
              </a:ln>
            </p:spPr>
            <p:txBody>
              <a:bodyPr/>
              <a:lstStyle/>
              <a:p>
                <a:endParaRPr lang="en-US" sz="1350" dirty="0"/>
              </a:p>
            </p:txBody>
          </p:sp>
          <p:sp>
            <p:nvSpPr>
              <p:cNvPr id="532" name="Line 1854">
                <a:extLst>
                  <a:ext uri="{FF2B5EF4-FFF2-40B4-BE49-F238E27FC236}">
                    <a16:creationId xmlns:a16="http://schemas.microsoft.com/office/drawing/2014/main" id="{9254ABF2-13EF-42EC-901F-8516F7F00035}"/>
                  </a:ext>
                </a:extLst>
              </p:cNvPr>
              <p:cNvSpPr>
                <a:spLocks noChangeShapeType="1"/>
              </p:cNvSpPr>
              <p:nvPr/>
            </p:nvSpPr>
            <p:spPr bwMode="auto">
              <a:xfrm>
                <a:off x="7677470" y="3861010"/>
                <a:ext cx="1588" cy="76202"/>
              </a:xfrm>
              <a:prstGeom prst="line">
                <a:avLst/>
              </a:prstGeom>
              <a:noFill/>
              <a:ln w="6350" cap="rnd">
                <a:solidFill>
                  <a:srgbClr val="000000"/>
                </a:solidFill>
                <a:round/>
                <a:headEnd/>
                <a:tailEnd/>
              </a:ln>
            </p:spPr>
            <p:txBody>
              <a:bodyPr/>
              <a:lstStyle/>
              <a:p>
                <a:endParaRPr lang="en-US" sz="1350" dirty="0"/>
              </a:p>
            </p:txBody>
          </p:sp>
          <p:sp>
            <p:nvSpPr>
              <p:cNvPr id="533" name="Line 1855">
                <a:extLst>
                  <a:ext uri="{FF2B5EF4-FFF2-40B4-BE49-F238E27FC236}">
                    <a16:creationId xmlns:a16="http://schemas.microsoft.com/office/drawing/2014/main" id="{DBD4ED99-ED99-4DAB-AF79-46C402BB8C74}"/>
                  </a:ext>
                </a:extLst>
              </p:cNvPr>
              <p:cNvSpPr>
                <a:spLocks noChangeShapeType="1"/>
              </p:cNvSpPr>
              <p:nvPr/>
            </p:nvSpPr>
            <p:spPr bwMode="auto">
              <a:xfrm>
                <a:off x="7650483" y="3864185"/>
                <a:ext cx="7938" cy="73027"/>
              </a:xfrm>
              <a:prstGeom prst="line">
                <a:avLst/>
              </a:prstGeom>
              <a:noFill/>
              <a:ln w="6350" cap="rnd">
                <a:solidFill>
                  <a:srgbClr val="000000"/>
                </a:solidFill>
                <a:round/>
                <a:headEnd/>
                <a:tailEnd/>
              </a:ln>
            </p:spPr>
            <p:txBody>
              <a:bodyPr/>
              <a:lstStyle/>
              <a:p>
                <a:endParaRPr lang="en-US" sz="1350" dirty="0"/>
              </a:p>
            </p:txBody>
          </p:sp>
          <p:sp>
            <p:nvSpPr>
              <p:cNvPr id="534" name="Line 1856">
                <a:extLst>
                  <a:ext uri="{FF2B5EF4-FFF2-40B4-BE49-F238E27FC236}">
                    <a16:creationId xmlns:a16="http://schemas.microsoft.com/office/drawing/2014/main" id="{0579FC7A-1B69-46DB-8AE5-2E72E5879237}"/>
                  </a:ext>
                </a:extLst>
              </p:cNvPr>
              <p:cNvSpPr>
                <a:spLocks noChangeShapeType="1"/>
              </p:cNvSpPr>
              <p:nvPr/>
            </p:nvSpPr>
            <p:spPr bwMode="auto">
              <a:xfrm>
                <a:off x="7629846" y="3864185"/>
                <a:ext cx="1588" cy="69852"/>
              </a:xfrm>
              <a:prstGeom prst="line">
                <a:avLst/>
              </a:prstGeom>
              <a:noFill/>
              <a:ln w="6350" cap="rnd">
                <a:solidFill>
                  <a:srgbClr val="000000"/>
                </a:solidFill>
                <a:round/>
                <a:headEnd/>
                <a:tailEnd/>
              </a:ln>
            </p:spPr>
            <p:txBody>
              <a:bodyPr/>
              <a:lstStyle/>
              <a:p>
                <a:endParaRPr lang="en-US" sz="1350" dirty="0"/>
              </a:p>
            </p:txBody>
          </p:sp>
          <p:sp>
            <p:nvSpPr>
              <p:cNvPr id="535" name="Line 1857">
                <a:extLst>
                  <a:ext uri="{FF2B5EF4-FFF2-40B4-BE49-F238E27FC236}">
                    <a16:creationId xmlns:a16="http://schemas.microsoft.com/office/drawing/2014/main" id="{580BF201-D1DA-4551-B6D0-26CE8244F300}"/>
                  </a:ext>
                </a:extLst>
              </p:cNvPr>
              <p:cNvSpPr>
                <a:spLocks noChangeShapeType="1"/>
              </p:cNvSpPr>
              <p:nvPr/>
            </p:nvSpPr>
            <p:spPr bwMode="auto">
              <a:xfrm>
                <a:off x="7609208" y="3864185"/>
                <a:ext cx="1588" cy="69852"/>
              </a:xfrm>
              <a:prstGeom prst="line">
                <a:avLst/>
              </a:prstGeom>
              <a:noFill/>
              <a:ln w="6350" cap="rnd">
                <a:solidFill>
                  <a:srgbClr val="000000"/>
                </a:solidFill>
                <a:round/>
                <a:headEnd/>
                <a:tailEnd/>
              </a:ln>
            </p:spPr>
            <p:txBody>
              <a:bodyPr/>
              <a:lstStyle/>
              <a:p>
                <a:endParaRPr lang="en-US" sz="1350" dirty="0"/>
              </a:p>
            </p:txBody>
          </p:sp>
          <p:sp>
            <p:nvSpPr>
              <p:cNvPr id="536" name="Line 1858">
                <a:extLst>
                  <a:ext uri="{FF2B5EF4-FFF2-40B4-BE49-F238E27FC236}">
                    <a16:creationId xmlns:a16="http://schemas.microsoft.com/office/drawing/2014/main" id="{9B7EE8F9-E0B7-4FCB-8F76-C107F1DB0290}"/>
                  </a:ext>
                </a:extLst>
              </p:cNvPr>
              <p:cNvSpPr>
                <a:spLocks noChangeShapeType="1"/>
              </p:cNvSpPr>
              <p:nvPr/>
            </p:nvSpPr>
            <p:spPr bwMode="auto">
              <a:xfrm>
                <a:off x="7580634" y="3864185"/>
                <a:ext cx="7938" cy="65090"/>
              </a:xfrm>
              <a:prstGeom prst="line">
                <a:avLst/>
              </a:prstGeom>
              <a:noFill/>
              <a:ln w="6350" cap="rnd">
                <a:solidFill>
                  <a:srgbClr val="000000"/>
                </a:solidFill>
                <a:round/>
                <a:headEnd/>
                <a:tailEnd/>
              </a:ln>
            </p:spPr>
            <p:txBody>
              <a:bodyPr/>
              <a:lstStyle/>
              <a:p>
                <a:endParaRPr lang="en-US" sz="1350" dirty="0"/>
              </a:p>
            </p:txBody>
          </p:sp>
          <p:sp>
            <p:nvSpPr>
              <p:cNvPr id="537" name="Line 1859">
                <a:extLst>
                  <a:ext uri="{FF2B5EF4-FFF2-40B4-BE49-F238E27FC236}">
                    <a16:creationId xmlns:a16="http://schemas.microsoft.com/office/drawing/2014/main" id="{393F4472-B23D-415E-B003-305F21254077}"/>
                  </a:ext>
                </a:extLst>
              </p:cNvPr>
              <p:cNvSpPr>
                <a:spLocks noChangeShapeType="1"/>
              </p:cNvSpPr>
              <p:nvPr/>
            </p:nvSpPr>
            <p:spPr bwMode="auto">
              <a:xfrm>
                <a:off x="7537770" y="3868947"/>
                <a:ext cx="1588" cy="60327"/>
              </a:xfrm>
              <a:prstGeom prst="line">
                <a:avLst/>
              </a:prstGeom>
              <a:noFill/>
              <a:ln w="6350" cap="rnd">
                <a:solidFill>
                  <a:srgbClr val="000000"/>
                </a:solidFill>
                <a:round/>
                <a:headEnd/>
                <a:tailEnd/>
              </a:ln>
            </p:spPr>
            <p:txBody>
              <a:bodyPr/>
              <a:lstStyle/>
              <a:p>
                <a:endParaRPr lang="en-US" sz="1350" dirty="0"/>
              </a:p>
            </p:txBody>
          </p:sp>
          <p:sp>
            <p:nvSpPr>
              <p:cNvPr id="538" name="Line 1860">
                <a:extLst>
                  <a:ext uri="{FF2B5EF4-FFF2-40B4-BE49-F238E27FC236}">
                    <a16:creationId xmlns:a16="http://schemas.microsoft.com/office/drawing/2014/main" id="{D1842D71-AD05-4FE8-BD20-7C19167513D9}"/>
                  </a:ext>
                </a:extLst>
              </p:cNvPr>
              <p:cNvSpPr>
                <a:spLocks noChangeShapeType="1"/>
              </p:cNvSpPr>
              <p:nvPr/>
            </p:nvSpPr>
            <p:spPr bwMode="auto">
              <a:xfrm>
                <a:off x="7518721" y="3868947"/>
                <a:ext cx="1588" cy="57152"/>
              </a:xfrm>
              <a:prstGeom prst="line">
                <a:avLst/>
              </a:prstGeom>
              <a:noFill/>
              <a:ln w="6350" cap="rnd">
                <a:solidFill>
                  <a:srgbClr val="000000"/>
                </a:solidFill>
                <a:round/>
                <a:headEnd/>
                <a:tailEnd/>
              </a:ln>
            </p:spPr>
            <p:txBody>
              <a:bodyPr/>
              <a:lstStyle/>
              <a:p>
                <a:endParaRPr lang="en-US" sz="1350" dirty="0"/>
              </a:p>
            </p:txBody>
          </p:sp>
          <p:sp>
            <p:nvSpPr>
              <p:cNvPr id="539" name="Line 1861">
                <a:extLst>
                  <a:ext uri="{FF2B5EF4-FFF2-40B4-BE49-F238E27FC236}">
                    <a16:creationId xmlns:a16="http://schemas.microsoft.com/office/drawing/2014/main" id="{4418D803-340C-40C2-BE43-0E0E72BDEACB}"/>
                  </a:ext>
                </a:extLst>
              </p:cNvPr>
              <p:cNvSpPr>
                <a:spLocks noChangeShapeType="1"/>
              </p:cNvSpPr>
              <p:nvPr/>
            </p:nvSpPr>
            <p:spPr bwMode="auto">
              <a:xfrm>
                <a:off x="7496496" y="3868947"/>
                <a:ext cx="1588" cy="57152"/>
              </a:xfrm>
              <a:prstGeom prst="line">
                <a:avLst/>
              </a:prstGeom>
              <a:noFill/>
              <a:ln w="6350" cap="rnd">
                <a:solidFill>
                  <a:srgbClr val="000000"/>
                </a:solidFill>
                <a:round/>
                <a:headEnd/>
                <a:tailEnd/>
              </a:ln>
            </p:spPr>
            <p:txBody>
              <a:bodyPr/>
              <a:lstStyle/>
              <a:p>
                <a:endParaRPr lang="en-US" sz="1350" dirty="0"/>
              </a:p>
            </p:txBody>
          </p:sp>
          <p:sp>
            <p:nvSpPr>
              <p:cNvPr id="540" name="Line 1862">
                <a:extLst>
                  <a:ext uri="{FF2B5EF4-FFF2-40B4-BE49-F238E27FC236}">
                    <a16:creationId xmlns:a16="http://schemas.microsoft.com/office/drawing/2014/main" id="{B45DE0F2-F71C-4899-A656-78BB42806937}"/>
                  </a:ext>
                </a:extLst>
              </p:cNvPr>
              <p:cNvSpPr>
                <a:spLocks noChangeShapeType="1"/>
              </p:cNvSpPr>
              <p:nvPr/>
            </p:nvSpPr>
            <p:spPr bwMode="auto">
              <a:xfrm>
                <a:off x="7483795" y="3868947"/>
                <a:ext cx="1588" cy="52390"/>
              </a:xfrm>
              <a:prstGeom prst="line">
                <a:avLst/>
              </a:prstGeom>
              <a:noFill/>
              <a:ln w="6350" cap="rnd">
                <a:solidFill>
                  <a:srgbClr val="000000"/>
                </a:solidFill>
                <a:round/>
                <a:headEnd/>
                <a:tailEnd/>
              </a:ln>
            </p:spPr>
            <p:txBody>
              <a:bodyPr/>
              <a:lstStyle/>
              <a:p>
                <a:endParaRPr lang="en-US" sz="1350" dirty="0"/>
              </a:p>
            </p:txBody>
          </p:sp>
          <p:sp>
            <p:nvSpPr>
              <p:cNvPr id="541" name="Line 1863">
                <a:extLst>
                  <a:ext uri="{FF2B5EF4-FFF2-40B4-BE49-F238E27FC236}">
                    <a16:creationId xmlns:a16="http://schemas.microsoft.com/office/drawing/2014/main" id="{318E70EA-93E3-4D1B-A2BD-E7C8CB33FFD4}"/>
                  </a:ext>
                </a:extLst>
              </p:cNvPr>
              <p:cNvSpPr>
                <a:spLocks noChangeShapeType="1"/>
              </p:cNvSpPr>
              <p:nvPr/>
            </p:nvSpPr>
            <p:spPr bwMode="auto">
              <a:xfrm>
                <a:off x="7463159" y="3868947"/>
                <a:ext cx="1588" cy="52390"/>
              </a:xfrm>
              <a:prstGeom prst="line">
                <a:avLst/>
              </a:prstGeom>
              <a:noFill/>
              <a:ln w="6350" cap="rnd">
                <a:solidFill>
                  <a:srgbClr val="000000"/>
                </a:solidFill>
                <a:round/>
                <a:headEnd/>
                <a:tailEnd/>
              </a:ln>
            </p:spPr>
            <p:txBody>
              <a:bodyPr/>
              <a:lstStyle/>
              <a:p>
                <a:endParaRPr lang="en-US" sz="1350" dirty="0"/>
              </a:p>
            </p:txBody>
          </p:sp>
          <p:sp>
            <p:nvSpPr>
              <p:cNvPr id="542" name="Line 1864">
                <a:extLst>
                  <a:ext uri="{FF2B5EF4-FFF2-40B4-BE49-F238E27FC236}">
                    <a16:creationId xmlns:a16="http://schemas.microsoft.com/office/drawing/2014/main" id="{4F132DD6-BB89-41B1-8518-66A68332037A}"/>
                  </a:ext>
                </a:extLst>
              </p:cNvPr>
              <p:cNvSpPr>
                <a:spLocks noChangeShapeType="1"/>
              </p:cNvSpPr>
              <p:nvPr/>
            </p:nvSpPr>
            <p:spPr bwMode="auto">
              <a:xfrm>
                <a:off x="7440934" y="3868947"/>
                <a:ext cx="1588" cy="52390"/>
              </a:xfrm>
              <a:prstGeom prst="line">
                <a:avLst/>
              </a:prstGeom>
              <a:noFill/>
              <a:ln w="6350" cap="rnd">
                <a:solidFill>
                  <a:srgbClr val="000000"/>
                </a:solidFill>
                <a:round/>
                <a:headEnd/>
                <a:tailEnd/>
              </a:ln>
            </p:spPr>
            <p:txBody>
              <a:bodyPr/>
              <a:lstStyle/>
              <a:p>
                <a:endParaRPr lang="en-US" sz="1350" dirty="0"/>
              </a:p>
            </p:txBody>
          </p:sp>
          <p:sp>
            <p:nvSpPr>
              <p:cNvPr id="543" name="Freeform 1865">
                <a:extLst>
                  <a:ext uri="{FF2B5EF4-FFF2-40B4-BE49-F238E27FC236}">
                    <a16:creationId xmlns:a16="http://schemas.microsoft.com/office/drawing/2014/main" id="{20EB80F9-5BC5-4915-BAEE-8C687914E3F3}"/>
                  </a:ext>
                </a:extLst>
              </p:cNvPr>
              <p:cNvSpPr>
                <a:spLocks/>
              </p:cNvSpPr>
              <p:nvPr/>
            </p:nvSpPr>
            <p:spPr bwMode="auto">
              <a:xfrm>
                <a:off x="7426645" y="3853072"/>
                <a:ext cx="538162" cy="109541"/>
              </a:xfrm>
              <a:custGeom>
                <a:avLst/>
                <a:gdLst>
                  <a:gd name="T0" fmla="*/ 0 w 339"/>
                  <a:gd name="T1" fmla="*/ 12 h 69"/>
                  <a:gd name="T2" fmla="*/ 0 w 339"/>
                  <a:gd name="T3" fmla="*/ 41 h 69"/>
                  <a:gd name="T4" fmla="*/ 339 w 339"/>
                  <a:gd name="T5" fmla="*/ 69 h 69"/>
                  <a:gd name="T6" fmla="*/ 339 w 339"/>
                  <a:gd name="T7" fmla="*/ 0 h 69"/>
                  <a:gd name="T8" fmla="*/ 0 w 339"/>
                  <a:gd name="T9" fmla="*/ 12 h 69"/>
                  <a:gd name="T10" fmla="*/ 0 60000 65536"/>
                  <a:gd name="T11" fmla="*/ 0 60000 65536"/>
                  <a:gd name="T12" fmla="*/ 0 60000 65536"/>
                  <a:gd name="T13" fmla="*/ 0 60000 65536"/>
                  <a:gd name="T14" fmla="*/ 0 60000 65536"/>
                  <a:gd name="T15" fmla="*/ 0 w 339"/>
                  <a:gd name="T16" fmla="*/ 0 h 69"/>
                  <a:gd name="T17" fmla="*/ 339 w 339"/>
                  <a:gd name="T18" fmla="*/ 69 h 69"/>
                </a:gdLst>
                <a:ahLst/>
                <a:cxnLst>
                  <a:cxn ang="T10">
                    <a:pos x="T0" y="T1"/>
                  </a:cxn>
                  <a:cxn ang="T11">
                    <a:pos x="T2" y="T3"/>
                  </a:cxn>
                  <a:cxn ang="T12">
                    <a:pos x="T4" y="T5"/>
                  </a:cxn>
                  <a:cxn ang="T13">
                    <a:pos x="T6" y="T7"/>
                  </a:cxn>
                  <a:cxn ang="T14">
                    <a:pos x="T8" y="T9"/>
                  </a:cxn>
                </a:cxnLst>
                <a:rect l="T15" t="T16" r="T17" b="T18"/>
                <a:pathLst>
                  <a:path w="339" h="69">
                    <a:moveTo>
                      <a:pt x="0" y="12"/>
                    </a:moveTo>
                    <a:lnTo>
                      <a:pt x="0" y="41"/>
                    </a:lnTo>
                    <a:lnTo>
                      <a:pt x="339" y="69"/>
                    </a:lnTo>
                    <a:lnTo>
                      <a:pt x="339" y="0"/>
                    </a:lnTo>
                    <a:lnTo>
                      <a:pt x="0" y="12"/>
                    </a:lnTo>
                  </a:path>
                </a:pathLst>
              </a:custGeom>
              <a:noFill/>
              <a:ln w="6350" cap="rnd">
                <a:solidFill>
                  <a:srgbClr val="000000"/>
                </a:solidFill>
                <a:round/>
                <a:headEnd/>
                <a:tailEnd/>
              </a:ln>
            </p:spPr>
            <p:txBody>
              <a:bodyPr/>
              <a:lstStyle/>
              <a:p>
                <a:endParaRPr lang="en-US" sz="1350" dirty="0"/>
              </a:p>
            </p:txBody>
          </p:sp>
          <p:sp>
            <p:nvSpPr>
              <p:cNvPr id="544" name="Line 1866">
                <a:extLst>
                  <a:ext uri="{FF2B5EF4-FFF2-40B4-BE49-F238E27FC236}">
                    <a16:creationId xmlns:a16="http://schemas.microsoft.com/office/drawing/2014/main" id="{DABE7238-B4AB-45F8-ABC4-24063C1FA276}"/>
                  </a:ext>
                </a:extLst>
              </p:cNvPr>
              <p:cNvSpPr>
                <a:spLocks noChangeShapeType="1"/>
              </p:cNvSpPr>
              <p:nvPr/>
            </p:nvSpPr>
            <p:spPr bwMode="auto">
              <a:xfrm flipV="1">
                <a:off x="7455221" y="3886411"/>
                <a:ext cx="14288" cy="7938"/>
              </a:xfrm>
              <a:prstGeom prst="line">
                <a:avLst/>
              </a:prstGeom>
              <a:noFill/>
              <a:ln w="6350" cap="rnd">
                <a:solidFill>
                  <a:srgbClr val="000000"/>
                </a:solidFill>
                <a:round/>
                <a:headEnd/>
                <a:tailEnd/>
              </a:ln>
            </p:spPr>
            <p:txBody>
              <a:bodyPr/>
              <a:lstStyle/>
              <a:p>
                <a:endParaRPr lang="en-US" sz="1350" dirty="0"/>
              </a:p>
            </p:txBody>
          </p:sp>
          <p:sp>
            <p:nvSpPr>
              <p:cNvPr id="545" name="Line 1867">
                <a:extLst>
                  <a:ext uri="{FF2B5EF4-FFF2-40B4-BE49-F238E27FC236}">
                    <a16:creationId xmlns:a16="http://schemas.microsoft.com/office/drawing/2014/main" id="{F08A20C3-B471-41F9-9B90-68F81FA76D1D}"/>
                  </a:ext>
                </a:extLst>
              </p:cNvPr>
              <p:cNvSpPr>
                <a:spLocks noChangeShapeType="1"/>
              </p:cNvSpPr>
              <p:nvPr/>
            </p:nvSpPr>
            <p:spPr bwMode="auto">
              <a:xfrm flipV="1">
                <a:off x="7477446" y="3876886"/>
                <a:ext cx="26988" cy="11113"/>
              </a:xfrm>
              <a:prstGeom prst="line">
                <a:avLst/>
              </a:prstGeom>
              <a:noFill/>
              <a:ln w="6350" cap="rnd">
                <a:solidFill>
                  <a:srgbClr val="000000"/>
                </a:solidFill>
                <a:round/>
                <a:headEnd/>
                <a:tailEnd/>
              </a:ln>
            </p:spPr>
            <p:txBody>
              <a:bodyPr/>
              <a:lstStyle/>
              <a:p>
                <a:endParaRPr lang="en-US" sz="1350" dirty="0"/>
              </a:p>
            </p:txBody>
          </p:sp>
          <p:sp>
            <p:nvSpPr>
              <p:cNvPr id="546" name="Line 1868">
                <a:extLst>
                  <a:ext uri="{FF2B5EF4-FFF2-40B4-BE49-F238E27FC236}">
                    <a16:creationId xmlns:a16="http://schemas.microsoft.com/office/drawing/2014/main" id="{8E017E89-AAF1-43D8-AC3D-BDD1451AFD4F}"/>
                  </a:ext>
                </a:extLst>
              </p:cNvPr>
              <p:cNvSpPr>
                <a:spLocks noChangeShapeType="1"/>
              </p:cNvSpPr>
              <p:nvPr/>
            </p:nvSpPr>
            <p:spPr bwMode="auto">
              <a:xfrm flipV="1">
                <a:off x="7455221" y="3895936"/>
                <a:ext cx="22225" cy="14288"/>
              </a:xfrm>
              <a:prstGeom prst="line">
                <a:avLst/>
              </a:prstGeom>
              <a:noFill/>
              <a:ln w="6350" cap="rnd">
                <a:solidFill>
                  <a:srgbClr val="000000"/>
                </a:solidFill>
                <a:round/>
                <a:headEnd/>
                <a:tailEnd/>
              </a:ln>
            </p:spPr>
            <p:txBody>
              <a:bodyPr/>
              <a:lstStyle/>
              <a:p>
                <a:endParaRPr lang="en-US" sz="1350" dirty="0"/>
              </a:p>
            </p:txBody>
          </p:sp>
          <p:sp>
            <p:nvSpPr>
              <p:cNvPr id="547" name="Line 1869">
                <a:extLst>
                  <a:ext uri="{FF2B5EF4-FFF2-40B4-BE49-F238E27FC236}">
                    <a16:creationId xmlns:a16="http://schemas.microsoft.com/office/drawing/2014/main" id="{F47E2646-BC41-4AAD-B7E3-1BB9AFF301E7}"/>
                  </a:ext>
                </a:extLst>
              </p:cNvPr>
              <p:cNvSpPr>
                <a:spLocks noChangeShapeType="1"/>
              </p:cNvSpPr>
              <p:nvPr/>
            </p:nvSpPr>
            <p:spPr bwMode="auto">
              <a:xfrm flipV="1">
                <a:off x="7477446" y="3894348"/>
                <a:ext cx="19050" cy="6350"/>
              </a:xfrm>
              <a:prstGeom prst="line">
                <a:avLst/>
              </a:prstGeom>
              <a:noFill/>
              <a:ln w="6350" cap="rnd">
                <a:solidFill>
                  <a:srgbClr val="000000"/>
                </a:solidFill>
                <a:round/>
                <a:headEnd/>
                <a:tailEnd/>
              </a:ln>
            </p:spPr>
            <p:txBody>
              <a:bodyPr/>
              <a:lstStyle/>
              <a:p>
                <a:endParaRPr lang="en-US" sz="1350" dirty="0"/>
              </a:p>
            </p:txBody>
          </p:sp>
          <p:sp>
            <p:nvSpPr>
              <p:cNvPr id="548" name="Line 1870">
                <a:extLst>
                  <a:ext uri="{FF2B5EF4-FFF2-40B4-BE49-F238E27FC236}">
                    <a16:creationId xmlns:a16="http://schemas.microsoft.com/office/drawing/2014/main" id="{C0C65679-1B26-4E0C-B124-A2BB4F6A1A9F}"/>
                  </a:ext>
                </a:extLst>
              </p:cNvPr>
              <p:cNvSpPr>
                <a:spLocks noChangeShapeType="1"/>
              </p:cNvSpPr>
              <p:nvPr/>
            </p:nvSpPr>
            <p:spPr bwMode="auto">
              <a:xfrm flipV="1">
                <a:off x="7561584" y="3872123"/>
                <a:ext cx="41275" cy="22226"/>
              </a:xfrm>
              <a:prstGeom prst="line">
                <a:avLst/>
              </a:prstGeom>
              <a:noFill/>
              <a:ln w="6350" cap="rnd">
                <a:solidFill>
                  <a:srgbClr val="000000"/>
                </a:solidFill>
                <a:round/>
                <a:headEnd/>
                <a:tailEnd/>
              </a:ln>
            </p:spPr>
            <p:txBody>
              <a:bodyPr/>
              <a:lstStyle/>
              <a:p>
                <a:endParaRPr lang="en-US" sz="1350" dirty="0"/>
              </a:p>
            </p:txBody>
          </p:sp>
          <p:sp>
            <p:nvSpPr>
              <p:cNvPr id="549" name="Line 1871">
                <a:extLst>
                  <a:ext uri="{FF2B5EF4-FFF2-40B4-BE49-F238E27FC236}">
                    <a16:creationId xmlns:a16="http://schemas.microsoft.com/office/drawing/2014/main" id="{EB390057-50E1-4527-B8BB-F659B3CD6CFB}"/>
                  </a:ext>
                </a:extLst>
              </p:cNvPr>
              <p:cNvSpPr>
                <a:spLocks noChangeShapeType="1"/>
              </p:cNvSpPr>
              <p:nvPr/>
            </p:nvSpPr>
            <p:spPr bwMode="auto">
              <a:xfrm flipV="1">
                <a:off x="7523484" y="3887998"/>
                <a:ext cx="65088" cy="25401"/>
              </a:xfrm>
              <a:prstGeom prst="line">
                <a:avLst/>
              </a:prstGeom>
              <a:noFill/>
              <a:ln w="6350" cap="rnd">
                <a:solidFill>
                  <a:srgbClr val="000000"/>
                </a:solidFill>
                <a:round/>
                <a:headEnd/>
                <a:tailEnd/>
              </a:ln>
            </p:spPr>
            <p:txBody>
              <a:bodyPr/>
              <a:lstStyle/>
              <a:p>
                <a:endParaRPr lang="en-US" sz="1350" dirty="0"/>
              </a:p>
            </p:txBody>
          </p:sp>
          <p:sp>
            <p:nvSpPr>
              <p:cNvPr id="550" name="Line 1872">
                <a:extLst>
                  <a:ext uri="{FF2B5EF4-FFF2-40B4-BE49-F238E27FC236}">
                    <a16:creationId xmlns:a16="http://schemas.microsoft.com/office/drawing/2014/main" id="{8EAD7449-43AD-4E34-BB2C-9077A4005857}"/>
                  </a:ext>
                </a:extLst>
              </p:cNvPr>
              <p:cNvSpPr>
                <a:spLocks noChangeShapeType="1"/>
              </p:cNvSpPr>
              <p:nvPr/>
            </p:nvSpPr>
            <p:spPr bwMode="auto">
              <a:xfrm flipV="1">
                <a:off x="7566346" y="3880061"/>
                <a:ext cx="50800" cy="15876"/>
              </a:xfrm>
              <a:prstGeom prst="line">
                <a:avLst/>
              </a:prstGeom>
              <a:noFill/>
              <a:ln w="6350" cap="rnd">
                <a:solidFill>
                  <a:srgbClr val="000000"/>
                </a:solidFill>
                <a:round/>
                <a:headEnd/>
                <a:tailEnd/>
              </a:ln>
            </p:spPr>
            <p:txBody>
              <a:bodyPr/>
              <a:lstStyle/>
              <a:p>
                <a:endParaRPr lang="en-US" sz="1350" dirty="0"/>
              </a:p>
            </p:txBody>
          </p:sp>
          <p:sp>
            <p:nvSpPr>
              <p:cNvPr id="551" name="Line 1873">
                <a:extLst>
                  <a:ext uri="{FF2B5EF4-FFF2-40B4-BE49-F238E27FC236}">
                    <a16:creationId xmlns:a16="http://schemas.microsoft.com/office/drawing/2014/main" id="{6083F41B-F5ED-4BDA-8FB4-596E8AC33BFF}"/>
                  </a:ext>
                </a:extLst>
              </p:cNvPr>
              <p:cNvSpPr>
                <a:spLocks noChangeShapeType="1"/>
              </p:cNvSpPr>
              <p:nvPr/>
            </p:nvSpPr>
            <p:spPr bwMode="auto">
              <a:xfrm flipV="1">
                <a:off x="7504434" y="3894348"/>
                <a:ext cx="19050" cy="9525"/>
              </a:xfrm>
              <a:prstGeom prst="line">
                <a:avLst/>
              </a:prstGeom>
              <a:noFill/>
              <a:ln w="6350" cap="rnd">
                <a:solidFill>
                  <a:srgbClr val="000000"/>
                </a:solidFill>
                <a:round/>
                <a:headEnd/>
                <a:tailEnd/>
              </a:ln>
            </p:spPr>
            <p:txBody>
              <a:bodyPr/>
              <a:lstStyle/>
              <a:p>
                <a:endParaRPr lang="en-US" sz="1350" dirty="0"/>
              </a:p>
            </p:txBody>
          </p:sp>
          <p:sp>
            <p:nvSpPr>
              <p:cNvPr id="552" name="Line 1874">
                <a:extLst>
                  <a:ext uri="{FF2B5EF4-FFF2-40B4-BE49-F238E27FC236}">
                    <a16:creationId xmlns:a16="http://schemas.microsoft.com/office/drawing/2014/main" id="{FD8D39C0-0DEA-481E-8E1B-831B6D63262C}"/>
                  </a:ext>
                </a:extLst>
              </p:cNvPr>
              <p:cNvSpPr>
                <a:spLocks noChangeShapeType="1"/>
              </p:cNvSpPr>
              <p:nvPr/>
            </p:nvSpPr>
            <p:spPr bwMode="auto">
              <a:xfrm flipV="1">
                <a:off x="7650483" y="3868947"/>
                <a:ext cx="41275" cy="11113"/>
              </a:xfrm>
              <a:prstGeom prst="line">
                <a:avLst/>
              </a:prstGeom>
              <a:noFill/>
              <a:ln w="6350" cap="rnd">
                <a:solidFill>
                  <a:srgbClr val="000000"/>
                </a:solidFill>
                <a:round/>
                <a:headEnd/>
                <a:tailEnd/>
              </a:ln>
            </p:spPr>
            <p:txBody>
              <a:bodyPr/>
              <a:lstStyle/>
              <a:p>
                <a:endParaRPr lang="en-US" sz="1350" dirty="0"/>
              </a:p>
            </p:txBody>
          </p:sp>
          <p:sp>
            <p:nvSpPr>
              <p:cNvPr id="553" name="Line 1875">
                <a:extLst>
                  <a:ext uri="{FF2B5EF4-FFF2-40B4-BE49-F238E27FC236}">
                    <a16:creationId xmlns:a16="http://schemas.microsoft.com/office/drawing/2014/main" id="{50C88FAD-A43F-43E0-AAF4-2676453C902C}"/>
                  </a:ext>
                </a:extLst>
              </p:cNvPr>
              <p:cNvSpPr>
                <a:spLocks noChangeShapeType="1"/>
              </p:cNvSpPr>
              <p:nvPr/>
            </p:nvSpPr>
            <p:spPr bwMode="auto">
              <a:xfrm flipV="1">
                <a:off x="7602858" y="3895936"/>
                <a:ext cx="33338" cy="14288"/>
              </a:xfrm>
              <a:prstGeom prst="line">
                <a:avLst/>
              </a:prstGeom>
              <a:noFill/>
              <a:ln w="6350" cap="rnd">
                <a:solidFill>
                  <a:srgbClr val="000000"/>
                </a:solidFill>
                <a:round/>
                <a:headEnd/>
                <a:tailEnd/>
              </a:ln>
            </p:spPr>
            <p:txBody>
              <a:bodyPr/>
              <a:lstStyle/>
              <a:p>
                <a:endParaRPr lang="en-US" sz="1350" dirty="0"/>
              </a:p>
            </p:txBody>
          </p:sp>
          <p:sp>
            <p:nvSpPr>
              <p:cNvPr id="554" name="Line 1876">
                <a:extLst>
                  <a:ext uri="{FF2B5EF4-FFF2-40B4-BE49-F238E27FC236}">
                    <a16:creationId xmlns:a16="http://schemas.microsoft.com/office/drawing/2014/main" id="{5BA7353F-6249-40BE-85FD-7BEE1F712BB3}"/>
                  </a:ext>
                </a:extLst>
              </p:cNvPr>
              <p:cNvSpPr>
                <a:spLocks noChangeShapeType="1"/>
              </p:cNvSpPr>
              <p:nvPr/>
            </p:nvSpPr>
            <p:spPr bwMode="auto">
              <a:xfrm flipV="1">
                <a:off x="7636196" y="3880061"/>
                <a:ext cx="50800" cy="20639"/>
              </a:xfrm>
              <a:prstGeom prst="line">
                <a:avLst/>
              </a:prstGeom>
              <a:noFill/>
              <a:ln w="6350" cap="rnd">
                <a:solidFill>
                  <a:srgbClr val="000000"/>
                </a:solidFill>
                <a:round/>
                <a:headEnd/>
                <a:tailEnd/>
              </a:ln>
            </p:spPr>
            <p:txBody>
              <a:bodyPr/>
              <a:lstStyle/>
              <a:p>
                <a:endParaRPr lang="en-US" sz="1350" dirty="0"/>
              </a:p>
            </p:txBody>
          </p:sp>
          <p:sp>
            <p:nvSpPr>
              <p:cNvPr id="555" name="Line 1877">
                <a:extLst>
                  <a:ext uri="{FF2B5EF4-FFF2-40B4-BE49-F238E27FC236}">
                    <a16:creationId xmlns:a16="http://schemas.microsoft.com/office/drawing/2014/main" id="{43A259AB-FE81-4665-AFE4-F75D15BAD555}"/>
                  </a:ext>
                </a:extLst>
              </p:cNvPr>
              <p:cNvSpPr>
                <a:spLocks noChangeShapeType="1"/>
              </p:cNvSpPr>
              <p:nvPr/>
            </p:nvSpPr>
            <p:spPr bwMode="auto">
              <a:xfrm flipV="1">
                <a:off x="7644134" y="3903874"/>
                <a:ext cx="28574" cy="14288"/>
              </a:xfrm>
              <a:prstGeom prst="line">
                <a:avLst/>
              </a:prstGeom>
              <a:noFill/>
              <a:ln w="6350" cap="rnd">
                <a:solidFill>
                  <a:srgbClr val="000000"/>
                </a:solidFill>
                <a:round/>
                <a:headEnd/>
                <a:tailEnd/>
              </a:ln>
            </p:spPr>
            <p:txBody>
              <a:bodyPr/>
              <a:lstStyle/>
              <a:p>
                <a:endParaRPr lang="en-US" sz="1350" dirty="0"/>
              </a:p>
            </p:txBody>
          </p:sp>
          <p:sp>
            <p:nvSpPr>
              <p:cNvPr id="556" name="Line 1878">
                <a:extLst>
                  <a:ext uri="{FF2B5EF4-FFF2-40B4-BE49-F238E27FC236}">
                    <a16:creationId xmlns:a16="http://schemas.microsoft.com/office/drawing/2014/main" id="{E9CAB356-74DB-47E4-8F08-7988C7BD78B4}"/>
                  </a:ext>
                </a:extLst>
              </p:cNvPr>
              <p:cNvSpPr>
                <a:spLocks noChangeShapeType="1"/>
              </p:cNvSpPr>
              <p:nvPr/>
            </p:nvSpPr>
            <p:spPr bwMode="auto">
              <a:xfrm flipV="1">
                <a:off x="7686996" y="3886411"/>
                <a:ext cx="53975" cy="23814"/>
              </a:xfrm>
              <a:prstGeom prst="line">
                <a:avLst/>
              </a:prstGeom>
              <a:noFill/>
              <a:ln w="6350" cap="rnd">
                <a:solidFill>
                  <a:srgbClr val="000000"/>
                </a:solidFill>
                <a:round/>
                <a:headEnd/>
                <a:tailEnd/>
              </a:ln>
            </p:spPr>
            <p:txBody>
              <a:bodyPr/>
              <a:lstStyle/>
              <a:p>
                <a:endParaRPr lang="en-US" sz="1350" dirty="0"/>
              </a:p>
            </p:txBody>
          </p:sp>
          <p:sp>
            <p:nvSpPr>
              <p:cNvPr id="557" name="Line 1879">
                <a:extLst>
                  <a:ext uri="{FF2B5EF4-FFF2-40B4-BE49-F238E27FC236}">
                    <a16:creationId xmlns:a16="http://schemas.microsoft.com/office/drawing/2014/main" id="{0CFD647E-B908-4CF9-BB6E-21067C2623EF}"/>
                  </a:ext>
                </a:extLst>
              </p:cNvPr>
              <p:cNvSpPr>
                <a:spLocks noChangeShapeType="1"/>
              </p:cNvSpPr>
              <p:nvPr/>
            </p:nvSpPr>
            <p:spPr bwMode="auto">
              <a:xfrm flipV="1">
                <a:off x="7740971" y="3872123"/>
                <a:ext cx="42863" cy="22226"/>
              </a:xfrm>
              <a:prstGeom prst="line">
                <a:avLst/>
              </a:prstGeom>
              <a:noFill/>
              <a:ln w="6350" cap="rnd">
                <a:solidFill>
                  <a:srgbClr val="000000"/>
                </a:solidFill>
                <a:round/>
                <a:headEnd/>
                <a:tailEnd/>
              </a:ln>
            </p:spPr>
            <p:txBody>
              <a:bodyPr/>
              <a:lstStyle/>
              <a:p>
                <a:endParaRPr lang="en-US" sz="1350" dirty="0"/>
              </a:p>
            </p:txBody>
          </p:sp>
          <p:sp>
            <p:nvSpPr>
              <p:cNvPr id="558" name="Line 1880">
                <a:extLst>
                  <a:ext uri="{FF2B5EF4-FFF2-40B4-BE49-F238E27FC236}">
                    <a16:creationId xmlns:a16="http://schemas.microsoft.com/office/drawing/2014/main" id="{8F87042A-9515-45BC-86B7-8170DA0C733A}"/>
                  </a:ext>
                </a:extLst>
              </p:cNvPr>
              <p:cNvSpPr>
                <a:spLocks noChangeShapeType="1"/>
              </p:cNvSpPr>
              <p:nvPr/>
            </p:nvSpPr>
            <p:spPr bwMode="auto">
              <a:xfrm flipV="1">
                <a:off x="7701284" y="3876886"/>
                <a:ext cx="39688" cy="19051"/>
              </a:xfrm>
              <a:prstGeom prst="line">
                <a:avLst/>
              </a:prstGeom>
              <a:noFill/>
              <a:ln w="6350" cap="rnd">
                <a:solidFill>
                  <a:srgbClr val="000000"/>
                </a:solidFill>
                <a:round/>
                <a:headEnd/>
                <a:tailEnd/>
              </a:ln>
            </p:spPr>
            <p:txBody>
              <a:bodyPr/>
              <a:lstStyle/>
              <a:p>
                <a:endParaRPr lang="en-US" sz="1350" dirty="0"/>
              </a:p>
            </p:txBody>
          </p:sp>
          <p:sp>
            <p:nvSpPr>
              <p:cNvPr id="559" name="Line 1881">
                <a:extLst>
                  <a:ext uri="{FF2B5EF4-FFF2-40B4-BE49-F238E27FC236}">
                    <a16:creationId xmlns:a16="http://schemas.microsoft.com/office/drawing/2014/main" id="{03BCF579-B004-4CD3-A069-B2A661CE6490}"/>
                  </a:ext>
                </a:extLst>
              </p:cNvPr>
              <p:cNvSpPr>
                <a:spLocks noChangeShapeType="1"/>
              </p:cNvSpPr>
              <p:nvPr/>
            </p:nvSpPr>
            <p:spPr bwMode="auto">
              <a:xfrm flipV="1">
                <a:off x="7672708" y="3903874"/>
                <a:ext cx="41275" cy="17464"/>
              </a:xfrm>
              <a:prstGeom prst="line">
                <a:avLst/>
              </a:prstGeom>
              <a:noFill/>
              <a:ln w="6350" cap="rnd">
                <a:solidFill>
                  <a:srgbClr val="000000"/>
                </a:solidFill>
                <a:round/>
                <a:headEnd/>
                <a:tailEnd/>
              </a:ln>
            </p:spPr>
            <p:txBody>
              <a:bodyPr/>
              <a:lstStyle/>
              <a:p>
                <a:endParaRPr lang="en-US" sz="1350" dirty="0"/>
              </a:p>
            </p:txBody>
          </p:sp>
          <p:sp>
            <p:nvSpPr>
              <p:cNvPr id="560" name="Line 1882">
                <a:extLst>
                  <a:ext uri="{FF2B5EF4-FFF2-40B4-BE49-F238E27FC236}">
                    <a16:creationId xmlns:a16="http://schemas.microsoft.com/office/drawing/2014/main" id="{F86C524E-3C1A-4FCB-ADFD-6E61924F7E79}"/>
                  </a:ext>
                </a:extLst>
              </p:cNvPr>
              <p:cNvSpPr>
                <a:spLocks noChangeShapeType="1"/>
              </p:cNvSpPr>
              <p:nvPr/>
            </p:nvSpPr>
            <p:spPr bwMode="auto">
              <a:xfrm flipV="1">
                <a:off x="7775895" y="3868947"/>
                <a:ext cx="55563" cy="25401"/>
              </a:xfrm>
              <a:prstGeom prst="line">
                <a:avLst/>
              </a:prstGeom>
              <a:noFill/>
              <a:ln w="6350" cap="rnd">
                <a:solidFill>
                  <a:srgbClr val="000000"/>
                </a:solidFill>
                <a:round/>
                <a:headEnd/>
                <a:tailEnd/>
              </a:ln>
            </p:spPr>
            <p:txBody>
              <a:bodyPr/>
              <a:lstStyle/>
              <a:p>
                <a:endParaRPr lang="en-US" sz="1350" dirty="0"/>
              </a:p>
            </p:txBody>
          </p:sp>
          <p:sp>
            <p:nvSpPr>
              <p:cNvPr id="561" name="Line 1883">
                <a:extLst>
                  <a:ext uri="{FF2B5EF4-FFF2-40B4-BE49-F238E27FC236}">
                    <a16:creationId xmlns:a16="http://schemas.microsoft.com/office/drawing/2014/main" id="{C388E859-85BE-425B-A46D-4073666CC80B}"/>
                  </a:ext>
                </a:extLst>
              </p:cNvPr>
              <p:cNvSpPr>
                <a:spLocks noChangeShapeType="1"/>
              </p:cNvSpPr>
              <p:nvPr/>
            </p:nvSpPr>
            <p:spPr bwMode="auto">
              <a:xfrm flipV="1">
                <a:off x="7755259" y="3886411"/>
                <a:ext cx="61913" cy="26989"/>
              </a:xfrm>
              <a:prstGeom prst="line">
                <a:avLst/>
              </a:prstGeom>
              <a:noFill/>
              <a:ln w="6350" cap="rnd">
                <a:solidFill>
                  <a:srgbClr val="000000"/>
                </a:solidFill>
                <a:round/>
                <a:headEnd/>
                <a:tailEnd/>
              </a:ln>
            </p:spPr>
            <p:txBody>
              <a:bodyPr/>
              <a:lstStyle/>
              <a:p>
                <a:endParaRPr lang="en-US" sz="1350" dirty="0"/>
              </a:p>
            </p:txBody>
          </p:sp>
          <p:sp>
            <p:nvSpPr>
              <p:cNvPr id="562" name="Line 1884">
                <a:extLst>
                  <a:ext uri="{FF2B5EF4-FFF2-40B4-BE49-F238E27FC236}">
                    <a16:creationId xmlns:a16="http://schemas.microsoft.com/office/drawing/2014/main" id="{568C7410-FE5E-40D3-A58A-BDAB95844B8F}"/>
                  </a:ext>
                </a:extLst>
              </p:cNvPr>
              <p:cNvSpPr>
                <a:spLocks noChangeShapeType="1"/>
              </p:cNvSpPr>
              <p:nvPr/>
            </p:nvSpPr>
            <p:spPr bwMode="auto">
              <a:xfrm flipV="1">
                <a:off x="7740971" y="3903874"/>
                <a:ext cx="47625" cy="25401"/>
              </a:xfrm>
              <a:prstGeom prst="line">
                <a:avLst/>
              </a:prstGeom>
              <a:noFill/>
              <a:ln w="6350" cap="rnd">
                <a:solidFill>
                  <a:srgbClr val="000000"/>
                </a:solidFill>
                <a:round/>
                <a:headEnd/>
                <a:tailEnd/>
              </a:ln>
            </p:spPr>
            <p:txBody>
              <a:bodyPr/>
              <a:lstStyle/>
              <a:p>
                <a:endParaRPr lang="en-US" sz="1350" dirty="0"/>
              </a:p>
            </p:txBody>
          </p:sp>
          <p:sp>
            <p:nvSpPr>
              <p:cNvPr id="563" name="Line 1885">
                <a:extLst>
                  <a:ext uri="{FF2B5EF4-FFF2-40B4-BE49-F238E27FC236}">
                    <a16:creationId xmlns:a16="http://schemas.microsoft.com/office/drawing/2014/main" id="{D6E07725-CC33-49B1-B704-1BFE4B8C042F}"/>
                  </a:ext>
                </a:extLst>
              </p:cNvPr>
              <p:cNvSpPr>
                <a:spLocks noChangeShapeType="1"/>
              </p:cNvSpPr>
              <p:nvPr/>
            </p:nvSpPr>
            <p:spPr bwMode="auto">
              <a:xfrm flipV="1">
                <a:off x="7783833" y="3894348"/>
                <a:ext cx="47625" cy="19051"/>
              </a:xfrm>
              <a:prstGeom prst="line">
                <a:avLst/>
              </a:prstGeom>
              <a:noFill/>
              <a:ln w="6350" cap="rnd">
                <a:solidFill>
                  <a:srgbClr val="000000"/>
                </a:solidFill>
                <a:round/>
                <a:headEnd/>
                <a:tailEnd/>
              </a:ln>
            </p:spPr>
            <p:txBody>
              <a:bodyPr/>
              <a:lstStyle/>
              <a:p>
                <a:endParaRPr lang="en-US" sz="1350" dirty="0"/>
              </a:p>
            </p:txBody>
          </p:sp>
          <p:sp>
            <p:nvSpPr>
              <p:cNvPr id="564" name="Line 1886">
                <a:extLst>
                  <a:ext uri="{FF2B5EF4-FFF2-40B4-BE49-F238E27FC236}">
                    <a16:creationId xmlns:a16="http://schemas.microsoft.com/office/drawing/2014/main" id="{7C91B3E6-5D2A-4B70-B55A-5DCFE48429D9}"/>
                  </a:ext>
                </a:extLst>
              </p:cNvPr>
              <p:cNvSpPr>
                <a:spLocks noChangeShapeType="1"/>
              </p:cNvSpPr>
              <p:nvPr/>
            </p:nvSpPr>
            <p:spPr bwMode="auto">
              <a:xfrm flipV="1">
                <a:off x="7866384" y="3876886"/>
                <a:ext cx="42863" cy="19051"/>
              </a:xfrm>
              <a:prstGeom prst="line">
                <a:avLst/>
              </a:prstGeom>
              <a:noFill/>
              <a:ln w="6350" cap="rnd">
                <a:solidFill>
                  <a:srgbClr val="000000"/>
                </a:solidFill>
                <a:round/>
                <a:headEnd/>
                <a:tailEnd/>
              </a:ln>
            </p:spPr>
            <p:txBody>
              <a:bodyPr/>
              <a:lstStyle/>
              <a:p>
                <a:endParaRPr lang="en-US" sz="1350" dirty="0"/>
              </a:p>
            </p:txBody>
          </p:sp>
          <p:sp>
            <p:nvSpPr>
              <p:cNvPr id="565" name="Line 1887">
                <a:extLst>
                  <a:ext uri="{FF2B5EF4-FFF2-40B4-BE49-F238E27FC236}">
                    <a16:creationId xmlns:a16="http://schemas.microsoft.com/office/drawing/2014/main" id="{E6C2A687-F101-4327-9A76-EB511A90387E}"/>
                  </a:ext>
                </a:extLst>
              </p:cNvPr>
              <p:cNvSpPr>
                <a:spLocks noChangeShapeType="1"/>
              </p:cNvSpPr>
              <p:nvPr/>
            </p:nvSpPr>
            <p:spPr bwMode="auto">
              <a:xfrm flipV="1">
                <a:off x="7853683" y="3913399"/>
                <a:ext cx="33338" cy="15876"/>
              </a:xfrm>
              <a:prstGeom prst="line">
                <a:avLst/>
              </a:prstGeom>
              <a:noFill/>
              <a:ln w="6350" cap="rnd">
                <a:solidFill>
                  <a:srgbClr val="000000"/>
                </a:solidFill>
                <a:round/>
                <a:headEnd/>
                <a:tailEnd/>
              </a:ln>
            </p:spPr>
            <p:txBody>
              <a:bodyPr/>
              <a:lstStyle/>
              <a:p>
                <a:endParaRPr lang="en-US" sz="1350" dirty="0"/>
              </a:p>
            </p:txBody>
          </p:sp>
          <p:sp>
            <p:nvSpPr>
              <p:cNvPr id="566" name="Line 1888">
                <a:extLst>
                  <a:ext uri="{FF2B5EF4-FFF2-40B4-BE49-F238E27FC236}">
                    <a16:creationId xmlns:a16="http://schemas.microsoft.com/office/drawing/2014/main" id="{67FC65EB-9404-47CE-9AE1-A469557E7BEF}"/>
                  </a:ext>
                </a:extLst>
              </p:cNvPr>
              <p:cNvSpPr>
                <a:spLocks noChangeShapeType="1"/>
              </p:cNvSpPr>
              <p:nvPr/>
            </p:nvSpPr>
            <p:spPr bwMode="auto">
              <a:xfrm flipV="1">
                <a:off x="7894958" y="3895936"/>
                <a:ext cx="42863" cy="22226"/>
              </a:xfrm>
              <a:prstGeom prst="line">
                <a:avLst/>
              </a:prstGeom>
              <a:noFill/>
              <a:ln w="6350" cap="rnd">
                <a:solidFill>
                  <a:srgbClr val="000000"/>
                </a:solidFill>
                <a:round/>
                <a:headEnd/>
                <a:tailEnd/>
              </a:ln>
            </p:spPr>
            <p:txBody>
              <a:bodyPr/>
              <a:lstStyle/>
              <a:p>
                <a:endParaRPr lang="en-US" sz="1350" dirty="0"/>
              </a:p>
            </p:txBody>
          </p:sp>
          <p:sp>
            <p:nvSpPr>
              <p:cNvPr id="567" name="Line 1889">
                <a:extLst>
                  <a:ext uri="{FF2B5EF4-FFF2-40B4-BE49-F238E27FC236}">
                    <a16:creationId xmlns:a16="http://schemas.microsoft.com/office/drawing/2014/main" id="{AF8C2A53-1D3C-4073-A5F7-79199C7F0358}"/>
                  </a:ext>
                </a:extLst>
              </p:cNvPr>
              <p:cNvSpPr>
                <a:spLocks noChangeShapeType="1"/>
              </p:cNvSpPr>
              <p:nvPr/>
            </p:nvSpPr>
            <p:spPr bwMode="auto">
              <a:xfrm>
                <a:off x="7561584" y="3868947"/>
                <a:ext cx="1588" cy="60327"/>
              </a:xfrm>
              <a:prstGeom prst="line">
                <a:avLst/>
              </a:prstGeom>
              <a:noFill/>
              <a:ln w="6350" cap="rnd">
                <a:solidFill>
                  <a:srgbClr val="000000"/>
                </a:solidFill>
                <a:round/>
                <a:headEnd/>
                <a:tailEnd/>
              </a:ln>
            </p:spPr>
            <p:txBody>
              <a:bodyPr/>
              <a:lstStyle/>
              <a:p>
                <a:endParaRPr lang="en-US" sz="1350" dirty="0"/>
              </a:p>
            </p:txBody>
          </p:sp>
          <p:sp>
            <p:nvSpPr>
              <p:cNvPr id="568" name="Freeform 1890">
                <a:extLst>
                  <a:ext uri="{FF2B5EF4-FFF2-40B4-BE49-F238E27FC236}">
                    <a16:creationId xmlns:a16="http://schemas.microsoft.com/office/drawing/2014/main" id="{4B2CC891-BB21-45CF-BD4F-995D5874A019}"/>
                  </a:ext>
                </a:extLst>
              </p:cNvPr>
              <p:cNvSpPr>
                <a:spLocks/>
              </p:cNvSpPr>
              <p:nvPr/>
            </p:nvSpPr>
            <p:spPr bwMode="auto">
              <a:xfrm>
                <a:off x="7993383" y="3832434"/>
                <a:ext cx="590550" cy="166694"/>
              </a:xfrm>
              <a:custGeom>
                <a:avLst/>
                <a:gdLst>
                  <a:gd name="T0" fmla="*/ 0 w 372"/>
                  <a:gd name="T1" fmla="*/ 0 h 105"/>
                  <a:gd name="T2" fmla="*/ 0 w 372"/>
                  <a:gd name="T3" fmla="*/ 105 h 105"/>
                  <a:gd name="T4" fmla="*/ 372 w 372"/>
                  <a:gd name="T5" fmla="*/ 61 h 105"/>
                  <a:gd name="T6" fmla="*/ 372 w 372"/>
                  <a:gd name="T7" fmla="*/ 18 h 105"/>
                  <a:gd name="T8" fmla="*/ 0 w 372"/>
                  <a:gd name="T9" fmla="*/ 0 h 105"/>
                  <a:gd name="T10" fmla="*/ 0 60000 65536"/>
                  <a:gd name="T11" fmla="*/ 0 60000 65536"/>
                  <a:gd name="T12" fmla="*/ 0 60000 65536"/>
                  <a:gd name="T13" fmla="*/ 0 60000 65536"/>
                  <a:gd name="T14" fmla="*/ 0 60000 65536"/>
                  <a:gd name="T15" fmla="*/ 0 w 372"/>
                  <a:gd name="T16" fmla="*/ 0 h 105"/>
                  <a:gd name="T17" fmla="*/ 372 w 372"/>
                  <a:gd name="T18" fmla="*/ 105 h 105"/>
                </a:gdLst>
                <a:ahLst/>
                <a:cxnLst>
                  <a:cxn ang="T10">
                    <a:pos x="T0" y="T1"/>
                  </a:cxn>
                  <a:cxn ang="T11">
                    <a:pos x="T2" y="T3"/>
                  </a:cxn>
                  <a:cxn ang="T12">
                    <a:pos x="T4" y="T5"/>
                  </a:cxn>
                  <a:cxn ang="T13">
                    <a:pos x="T6" y="T7"/>
                  </a:cxn>
                  <a:cxn ang="T14">
                    <a:pos x="T8" y="T9"/>
                  </a:cxn>
                </a:cxnLst>
                <a:rect l="T15" t="T16" r="T17" b="T18"/>
                <a:pathLst>
                  <a:path w="372" h="105">
                    <a:moveTo>
                      <a:pt x="0" y="0"/>
                    </a:moveTo>
                    <a:lnTo>
                      <a:pt x="0" y="105"/>
                    </a:lnTo>
                    <a:lnTo>
                      <a:pt x="372" y="61"/>
                    </a:lnTo>
                    <a:lnTo>
                      <a:pt x="372" y="18"/>
                    </a:lnTo>
                    <a:lnTo>
                      <a:pt x="0" y="0"/>
                    </a:lnTo>
                    <a:close/>
                  </a:path>
                </a:pathLst>
              </a:custGeom>
              <a:noFill/>
              <a:ln w="6350" cap="rnd">
                <a:solidFill>
                  <a:srgbClr val="000000"/>
                </a:solidFill>
                <a:round/>
                <a:headEnd/>
                <a:tailEnd/>
              </a:ln>
            </p:spPr>
            <p:txBody>
              <a:bodyPr/>
              <a:lstStyle/>
              <a:p>
                <a:endParaRPr lang="en-US" sz="1350" dirty="0"/>
              </a:p>
            </p:txBody>
          </p:sp>
          <p:sp>
            <p:nvSpPr>
              <p:cNvPr id="569" name="Freeform 1891">
                <a:extLst>
                  <a:ext uri="{FF2B5EF4-FFF2-40B4-BE49-F238E27FC236}">
                    <a16:creationId xmlns:a16="http://schemas.microsoft.com/office/drawing/2014/main" id="{4757268A-B0F7-4DF5-9E93-DD086548C69E}"/>
                  </a:ext>
                </a:extLst>
              </p:cNvPr>
              <p:cNvSpPr>
                <a:spLocks/>
              </p:cNvSpPr>
              <p:nvPr/>
            </p:nvSpPr>
            <p:spPr bwMode="auto">
              <a:xfrm>
                <a:off x="8388669" y="3895936"/>
                <a:ext cx="77788" cy="53977"/>
              </a:xfrm>
              <a:custGeom>
                <a:avLst/>
                <a:gdLst>
                  <a:gd name="T0" fmla="*/ 0 w 49"/>
                  <a:gd name="T1" fmla="*/ 34 h 34"/>
                  <a:gd name="T2" fmla="*/ 0 w 49"/>
                  <a:gd name="T3" fmla="*/ 3 h 34"/>
                  <a:gd name="T4" fmla="*/ 49 w 49"/>
                  <a:gd name="T5" fmla="*/ 0 h 34"/>
                  <a:gd name="T6" fmla="*/ 49 w 49"/>
                  <a:gd name="T7" fmla="*/ 29 h 34"/>
                  <a:gd name="T8" fmla="*/ 0 w 49"/>
                  <a:gd name="T9" fmla="*/ 34 h 34"/>
                  <a:gd name="T10" fmla="*/ 0 60000 65536"/>
                  <a:gd name="T11" fmla="*/ 0 60000 65536"/>
                  <a:gd name="T12" fmla="*/ 0 60000 65536"/>
                  <a:gd name="T13" fmla="*/ 0 60000 65536"/>
                  <a:gd name="T14" fmla="*/ 0 60000 65536"/>
                  <a:gd name="T15" fmla="*/ 0 w 49"/>
                  <a:gd name="T16" fmla="*/ 0 h 34"/>
                  <a:gd name="T17" fmla="*/ 49 w 49"/>
                  <a:gd name="T18" fmla="*/ 34 h 34"/>
                </a:gdLst>
                <a:ahLst/>
                <a:cxnLst>
                  <a:cxn ang="T10">
                    <a:pos x="T0" y="T1"/>
                  </a:cxn>
                  <a:cxn ang="T11">
                    <a:pos x="T2" y="T3"/>
                  </a:cxn>
                  <a:cxn ang="T12">
                    <a:pos x="T4" y="T5"/>
                  </a:cxn>
                  <a:cxn ang="T13">
                    <a:pos x="T6" y="T7"/>
                  </a:cxn>
                  <a:cxn ang="T14">
                    <a:pos x="T8" y="T9"/>
                  </a:cxn>
                </a:cxnLst>
                <a:rect l="T15" t="T16" r="T17" b="T18"/>
                <a:pathLst>
                  <a:path w="49" h="34">
                    <a:moveTo>
                      <a:pt x="0" y="34"/>
                    </a:moveTo>
                    <a:lnTo>
                      <a:pt x="0" y="3"/>
                    </a:lnTo>
                    <a:lnTo>
                      <a:pt x="49" y="0"/>
                    </a:lnTo>
                    <a:lnTo>
                      <a:pt x="49" y="29"/>
                    </a:lnTo>
                    <a:lnTo>
                      <a:pt x="0" y="34"/>
                    </a:lnTo>
                    <a:close/>
                  </a:path>
                </a:pathLst>
              </a:custGeom>
              <a:noFill/>
              <a:ln w="6350" cap="rnd">
                <a:solidFill>
                  <a:srgbClr val="000000"/>
                </a:solidFill>
                <a:round/>
                <a:headEnd/>
                <a:tailEnd/>
              </a:ln>
            </p:spPr>
            <p:txBody>
              <a:bodyPr/>
              <a:lstStyle/>
              <a:p>
                <a:endParaRPr lang="en-US" sz="1350" dirty="0"/>
              </a:p>
            </p:txBody>
          </p:sp>
          <p:sp>
            <p:nvSpPr>
              <p:cNvPr id="570" name="Rectangle 1892">
                <a:extLst>
                  <a:ext uri="{FF2B5EF4-FFF2-40B4-BE49-F238E27FC236}">
                    <a16:creationId xmlns:a16="http://schemas.microsoft.com/office/drawing/2014/main" id="{A5D8907A-4D7A-49EB-99E1-9C61B4E4EA27}"/>
                  </a:ext>
                </a:extLst>
              </p:cNvPr>
              <p:cNvSpPr>
                <a:spLocks noChangeArrowheads="1"/>
              </p:cNvSpPr>
              <p:nvPr/>
            </p:nvSpPr>
            <p:spPr bwMode="auto">
              <a:xfrm>
                <a:off x="8485508" y="3873711"/>
                <a:ext cx="39688" cy="349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571" name="Line 1893">
                <a:extLst>
                  <a:ext uri="{FF2B5EF4-FFF2-40B4-BE49-F238E27FC236}">
                    <a16:creationId xmlns:a16="http://schemas.microsoft.com/office/drawing/2014/main" id="{B4220AE4-935E-4576-ABEA-63E4C41110B7}"/>
                  </a:ext>
                </a:extLst>
              </p:cNvPr>
              <p:cNvSpPr>
                <a:spLocks noChangeShapeType="1"/>
              </p:cNvSpPr>
              <p:nvPr/>
            </p:nvSpPr>
            <p:spPr bwMode="auto">
              <a:xfrm flipV="1">
                <a:off x="8499794" y="3886411"/>
                <a:ext cx="7938" cy="7938"/>
              </a:xfrm>
              <a:prstGeom prst="line">
                <a:avLst/>
              </a:prstGeom>
              <a:noFill/>
              <a:ln w="6350" cap="rnd">
                <a:solidFill>
                  <a:srgbClr val="000000"/>
                </a:solidFill>
                <a:round/>
                <a:headEnd/>
                <a:tailEnd/>
              </a:ln>
            </p:spPr>
            <p:txBody>
              <a:bodyPr/>
              <a:lstStyle/>
              <a:p>
                <a:endParaRPr lang="en-US" sz="1350" dirty="0"/>
              </a:p>
            </p:txBody>
          </p:sp>
          <p:sp>
            <p:nvSpPr>
              <p:cNvPr id="572" name="Line 1894">
                <a:extLst>
                  <a:ext uri="{FF2B5EF4-FFF2-40B4-BE49-F238E27FC236}">
                    <a16:creationId xmlns:a16="http://schemas.microsoft.com/office/drawing/2014/main" id="{EA838E32-C8D7-49B9-A41C-65E4A6DC70D5}"/>
                  </a:ext>
                </a:extLst>
              </p:cNvPr>
              <p:cNvSpPr>
                <a:spLocks noChangeShapeType="1"/>
              </p:cNvSpPr>
              <p:nvPr/>
            </p:nvSpPr>
            <p:spPr bwMode="auto">
              <a:xfrm flipV="1">
                <a:off x="8495032" y="3894348"/>
                <a:ext cx="12700" cy="1588"/>
              </a:xfrm>
              <a:prstGeom prst="line">
                <a:avLst/>
              </a:prstGeom>
              <a:noFill/>
              <a:ln w="6350" cap="rnd">
                <a:solidFill>
                  <a:srgbClr val="000000"/>
                </a:solidFill>
                <a:round/>
                <a:headEnd/>
                <a:tailEnd/>
              </a:ln>
            </p:spPr>
            <p:txBody>
              <a:bodyPr/>
              <a:lstStyle/>
              <a:p>
                <a:endParaRPr lang="en-US" sz="1350" dirty="0"/>
              </a:p>
            </p:txBody>
          </p:sp>
          <p:sp>
            <p:nvSpPr>
              <p:cNvPr id="573" name="Line 1895">
                <a:extLst>
                  <a:ext uri="{FF2B5EF4-FFF2-40B4-BE49-F238E27FC236}">
                    <a16:creationId xmlns:a16="http://schemas.microsoft.com/office/drawing/2014/main" id="{DC9F08A3-88EA-49EA-A305-719DC89B5DB1}"/>
                  </a:ext>
                </a:extLst>
              </p:cNvPr>
              <p:cNvSpPr>
                <a:spLocks noChangeShapeType="1"/>
              </p:cNvSpPr>
              <p:nvPr/>
            </p:nvSpPr>
            <p:spPr bwMode="auto">
              <a:xfrm flipV="1">
                <a:off x="8507732" y="3886411"/>
                <a:ext cx="6350" cy="1588"/>
              </a:xfrm>
              <a:prstGeom prst="line">
                <a:avLst/>
              </a:prstGeom>
              <a:noFill/>
              <a:ln w="6350" cap="rnd">
                <a:solidFill>
                  <a:srgbClr val="000000"/>
                </a:solidFill>
                <a:round/>
                <a:headEnd/>
                <a:tailEnd/>
              </a:ln>
            </p:spPr>
            <p:txBody>
              <a:bodyPr/>
              <a:lstStyle/>
              <a:p>
                <a:endParaRPr lang="en-US" sz="1350" dirty="0"/>
              </a:p>
            </p:txBody>
          </p:sp>
          <p:sp>
            <p:nvSpPr>
              <p:cNvPr id="574" name="Line 1896">
                <a:extLst>
                  <a:ext uri="{FF2B5EF4-FFF2-40B4-BE49-F238E27FC236}">
                    <a16:creationId xmlns:a16="http://schemas.microsoft.com/office/drawing/2014/main" id="{88E752B5-AEC5-4AC2-BF07-055D5949644F}"/>
                  </a:ext>
                </a:extLst>
              </p:cNvPr>
              <p:cNvSpPr>
                <a:spLocks noChangeShapeType="1"/>
              </p:cNvSpPr>
              <p:nvPr/>
            </p:nvSpPr>
            <p:spPr bwMode="auto">
              <a:xfrm>
                <a:off x="8485508" y="3880061"/>
                <a:ext cx="36513" cy="6350"/>
              </a:xfrm>
              <a:prstGeom prst="line">
                <a:avLst/>
              </a:prstGeom>
              <a:noFill/>
              <a:ln w="6350" cap="rnd">
                <a:solidFill>
                  <a:srgbClr val="000000"/>
                </a:solidFill>
                <a:round/>
                <a:headEnd/>
                <a:tailEnd/>
              </a:ln>
            </p:spPr>
            <p:txBody>
              <a:bodyPr/>
              <a:lstStyle/>
              <a:p>
                <a:endParaRPr lang="en-US" sz="1350" dirty="0"/>
              </a:p>
            </p:txBody>
          </p:sp>
          <p:sp>
            <p:nvSpPr>
              <p:cNvPr id="575" name="Line 1897">
                <a:extLst>
                  <a:ext uri="{FF2B5EF4-FFF2-40B4-BE49-F238E27FC236}">
                    <a16:creationId xmlns:a16="http://schemas.microsoft.com/office/drawing/2014/main" id="{6EF7CB87-15F5-4DEE-8AC3-889742EC1D5C}"/>
                  </a:ext>
                </a:extLst>
              </p:cNvPr>
              <p:cNvSpPr>
                <a:spLocks noChangeShapeType="1"/>
              </p:cNvSpPr>
              <p:nvPr/>
            </p:nvSpPr>
            <p:spPr bwMode="auto">
              <a:xfrm flipV="1">
                <a:off x="8485508" y="3894348"/>
                <a:ext cx="33338" cy="1588"/>
              </a:xfrm>
              <a:prstGeom prst="line">
                <a:avLst/>
              </a:prstGeom>
              <a:noFill/>
              <a:ln w="6350" cap="rnd">
                <a:solidFill>
                  <a:srgbClr val="000000"/>
                </a:solidFill>
                <a:round/>
                <a:headEnd/>
                <a:tailEnd/>
              </a:ln>
            </p:spPr>
            <p:txBody>
              <a:bodyPr/>
              <a:lstStyle/>
              <a:p>
                <a:endParaRPr lang="en-US" sz="1350" dirty="0"/>
              </a:p>
            </p:txBody>
          </p:sp>
          <p:sp>
            <p:nvSpPr>
              <p:cNvPr id="576" name="Line 1898">
                <a:extLst>
                  <a:ext uri="{FF2B5EF4-FFF2-40B4-BE49-F238E27FC236}">
                    <a16:creationId xmlns:a16="http://schemas.microsoft.com/office/drawing/2014/main" id="{58EFABA3-E4CC-4ABE-AC27-F7855215124D}"/>
                  </a:ext>
                </a:extLst>
              </p:cNvPr>
              <p:cNvSpPr>
                <a:spLocks noChangeShapeType="1"/>
              </p:cNvSpPr>
              <p:nvPr/>
            </p:nvSpPr>
            <p:spPr bwMode="auto">
              <a:xfrm>
                <a:off x="8504557" y="3872123"/>
                <a:ext cx="3175" cy="31751"/>
              </a:xfrm>
              <a:prstGeom prst="line">
                <a:avLst/>
              </a:prstGeom>
              <a:noFill/>
              <a:ln w="6350" cap="rnd">
                <a:solidFill>
                  <a:srgbClr val="000000"/>
                </a:solidFill>
                <a:round/>
                <a:headEnd/>
                <a:tailEnd/>
              </a:ln>
            </p:spPr>
            <p:txBody>
              <a:bodyPr/>
              <a:lstStyle/>
              <a:p>
                <a:endParaRPr lang="en-US" sz="1350" dirty="0"/>
              </a:p>
            </p:txBody>
          </p:sp>
          <p:sp>
            <p:nvSpPr>
              <p:cNvPr id="577" name="Rectangle 1899">
                <a:extLst>
                  <a:ext uri="{FF2B5EF4-FFF2-40B4-BE49-F238E27FC236}">
                    <a16:creationId xmlns:a16="http://schemas.microsoft.com/office/drawing/2014/main" id="{4ADEF6A7-5B76-4808-B31D-39FA5961C09C}"/>
                  </a:ext>
                </a:extLst>
              </p:cNvPr>
              <p:cNvSpPr>
                <a:spLocks noChangeArrowheads="1"/>
              </p:cNvSpPr>
              <p:nvPr/>
            </p:nvSpPr>
            <p:spPr bwMode="auto">
              <a:xfrm>
                <a:off x="8485508" y="3872123"/>
                <a:ext cx="36513" cy="3492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578" name="Freeform 1900">
                <a:extLst>
                  <a:ext uri="{FF2B5EF4-FFF2-40B4-BE49-F238E27FC236}">
                    <a16:creationId xmlns:a16="http://schemas.microsoft.com/office/drawing/2014/main" id="{BA67089C-4DDB-4443-A7B3-E3E7BD67AF1F}"/>
                  </a:ext>
                </a:extLst>
              </p:cNvPr>
              <p:cNvSpPr>
                <a:spLocks/>
              </p:cNvSpPr>
              <p:nvPr/>
            </p:nvSpPr>
            <p:spPr bwMode="auto">
              <a:xfrm>
                <a:off x="8026720" y="3848310"/>
                <a:ext cx="320674" cy="111129"/>
              </a:xfrm>
              <a:custGeom>
                <a:avLst/>
                <a:gdLst>
                  <a:gd name="T0" fmla="*/ 202 w 202"/>
                  <a:gd name="T1" fmla="*/ 5 h 70"/>
                  <a:gd name="T2" fmla="*/ 202 w 202"/>
                  <a:gd name="T3" fmla="*/ 51 h 70"/>
                  <a:gd name="T4" fmla="*/ 0 w 202"/>
                  <a:gd name="T5" fmla="*/ 70 h 70"/>
                  <a:gd name="T6" fmla="*/ 0 w 202"/>
                  <a:gd name="T7" fmla="*/ 0 h 70"/>
                  <a:gd name="T8" fmla="*/ 202 w 202"/>
                  <a:gd name="T9" fmla="*/ 5 h 70"/>
                  <a:gd name="T10" fmla="*/ 0 60000 65536"/>
                  <a:gd name="T11" fmla="*/ 0 60000 65536"/>
                  <a:gd name="T12" fmla="*/ 0 60000 65536"/>
                  <a:gd name="T13" fmla="*/ 0 60000 65536"/>
                  <a:gd name="T14" fmla="*/ 0 60000 65536"/>
                  <a:gd name="T15" fmla="*/ 0 w 202"/>
                  <a:gd name="T16" fmla="*/ 0 h 70"/>
                  <a:gd name="T17" fmla="*/ 202 w 202"/>
                  <a:gd name="T18" fmla="*/ 70 h 70"/>
                </a:gdLst>
                <a:ahLst/>
                <a:cxnLst>
                  <a:cxn ang="T10">
                    <a:pos x="T0" y="T1"/>
                  </a:cxn>
                  <a:cxn ang="T11">
                    <a:pos x="T2" y="T3"/>
                  </a:cxn>
                  <a:cxn ang="T12">
                    <a:pos x="T4" y="T5"/>
                  </a:cxn>
                  <a:cxn ang="T13">
                    <a:pos x="T6" y="T7"/>
                  </a:cxn>
                  <a:cxn ang="T14">
                    <a:pos x="T8" y="T9"/>
                  </a:cxn>
                </a:cxnLst>
                <a:rect l="T15" t="T16" r="T17" b="T18"/>
                <a:pathLst>
                  <a:path w="202" h="70">
                    <a:moveTo>
                      <a:pt x="202" y="5"/>
                    </a:moveTo>
                    <a:lnTo>
                      <a:pt x="202" y="51"/>
                    </a:lnTo>
                    <a:lnTo>
                      <a:pt x="0" y="70"/>
                    </a:lnTo>
                    <a:lnTo>
                      <a:pt x="0" y="0"/>
                    </a:lnTo>
                    <a:lnTo>
                      <a:pt x="202" y="5"/>
                    </a:lnTo>
                    <a:close/>
                  </a:path>
                </a:pathLst>
              </a:custGeom>
              <a:noFill/>
              <a:ln w="6350" cap="rnd">
                <a:solidFill>
                  <a:srgbClr val="000000"/>
                </a:solidFill>
                <a:round/>
                <a:headEnd/>
                <a:tailEnd/>
              </a:ln>
            </p:spPr>
            <p:txBody>
              <a:bodyPr/>
              <a:lstStyle/>
              <a:p>
                <a:endParaRPr lang="en-US" sz="1350" dirty="0"/>
              </a:p>
            </p:txBody>
          </p:sp>
          <p:sp>
            <p:nvSpPr>
              <p:cNvPr id="579" name="Line 1901">
                <a:extLst>
                  <a:ext uri="{FF2B5EF4-FFF2-40B4-BE49-F238E27FC236}">
                    <a16:creationId xmlns:a16="http://schemas.microsoft.com/office/drawing/2014/main" id="{EA3EE596-967F-443D-9FD5-8E11E49CD566}"/>
                  </a:ext>
                </a:extLst>
              </p:cNvPr>
              <p:cNvSpPr>
                <a:spLocks noChangeShapeType="1"/>
              </p:cNvSpPr>
              <p:nvPr/>
            </p:nvSpPr>
            <p:spPr bwMode="auto">
              <a:xfrm>
                <a:off x="8156894" y="3853072"/>
                <a:ext cx="3175" cy="96841"/>
              </a:xfrm>
              <a:prstGeom prst="line">
                <a:avLst/>
              </a:prstGeom>
              <a:noFill/>
              <a:ln w="6350" cap="rnd">
                <a:solidFill>
                  <a:srgbClr val="000000"/>
                </a:solidFill>
                <a:round/>
                <a:headEnd/>
                <a:tailEnd/>
              </a:ln>
            </p:spPr>
            <p:txBody>
              <a:bodyPr/>
              <a:lstStyle/>
              <a:p>
                <a:endParaRPr lang="en-US" sz="1350" dirty="0"/>
              </a:p>
            </p:txBody>
          </p:sp>
          <p:sp>
            <p:nvSpPr>
              <p:cNvPr id="580" name="Line 1902">
                <a:extLst>
                  <a:ext uri="{FF2B5EF4-FFF2-40B4-BE49-F238E27FC236}">
                    <a16:creationId xmlns:a16="http://schemas.microsoft.com/office/drawing/2014/main" id="{210E1057-2F4D-416B-8902-11205FE44B72}"/>
                  </a:ext>
                </a:extLst>
              </p:cNvPr>
              <p:cNvSpPr>
                <a:spLocks noChangeShapeType="1"/>
              </p:cNvSpPr>
              <p:nvPr/>
            </p:nvSpPr>
            <p:spPr bwMode="auto">
              <a:xfrm>
                <a:off x="8193408" y="3856247"/>
                <a:ext cx="1588" cy="88903"/>
              </a:xfrm>
              <a:prstGeom prst="line">
                <a:avLst/>
              </a:prstGeom>
              <a:noFill/>
              <a:ln w="6350" cap="rnd">
                <a:solidFill>
                  <a:srgbClr val="000000"/>
                </a:solidFill>
                <a:round/>
                <a:headEnd/>
                <a:tailEnd/>
              </a:ln>
            </p:spPr>
            <p:txBody>
              <a:bodyPr/>
              <a:lstStyle/>
              <a:p>
                <a:endParaRPr lang="en-US" sz="1350" dirty="0"/>
              </a:p>
            </p:txBody>
          </p:sp>
          <p:sp>
            <p:nvSpPr>
              <p:cNvPr id="581" name="Line 1903">
                <a:extLst>
                  <a:ext uri="{FF2B5EF4-FFF2-40B4-BE49-F238E27FC236}">
                    <a16:creationId xmlns:a16="http://schemas.microsoft.com/office/drawing/2014/main" id="{7315700C-03DF-47AE-A5CF-DA6623BB9D18}"/>
                  </a:ext>
                </a:extLst>
              </p:cNvPr>
              <p:cNvSpPr>
                <a:spLocks noChangeShapeType="1"/>
              </p:cNvSpPr>
              <p:nvPr/>
            </p:nvSpPr>
            <p:spPr bwMode="auto">
              <a:xfrm>
                <a:off x="8226744" y="3856247"/>
                <a:ext cx="3175" cy="85728"/>
              </a:xfrm>
              <a:prstGeom prst="line">
                <a:avLst/>
              </a:prstGeom>
              <a:noFill/>
              <a:ln w="6350" cap="rnd">
                <a:solidFill>
                  <a:srgbClr val="000000"/>
                </a:solidFill>
                <a:round/>
                <a:headEnd/>
                <a:tailEnd/>
              </a:ln>
            </p:spPr>
            <p:txBody>
              <a:bodyPr/>
              <a:lstStyle/>
              <a:p>
                <a:endParaRPr lang="en-US" sz="1350" dirty="0"/>
              </a:p>
            </p:txBody>
          </p:sp>
          <p:sp>
            <p:nvSpPr>
              <p:cNvPr id="582" name="Freeform 1904">
                <a:extLst>
                  <a:ext uri="{FF2B5EF4-FFF2-40B4-BE49-F238E27FC236}">
                    <a16:creationId xmlns:a16="http://schemas.microsoft.com/office/drawing/2014/main" id="{C48397A5-38AC-43FA-8CAB-0351E6FC4927}"/>
                  </a:ext>
                </a:extLst>
              </p:cNvPr>
              <p:cNvSpPr>
                <a:spLocks/>
              </p:cNvSpPr>
              <p:nvPr/>
            </p:nvSpPr>
            <p:spPr bwMode="auto">
              <a:xfrm>
                <a:off x="8031483" y="3848310"/>
                <a:ext cx="315912" cy="111129"/>
              </a:xfrm>
              <a:custGeom>
                <a:avLst/>
                <a:gdLst>
                  <a:gd name="T0" fmla="*/ 0 w 199"/>
                  <a:gd name="T1" fmla="*/ 0 h 70"/>
                  <a:gd name="T2" fmla="*/ 0 w 199"/>
                  <a:gd name="T3" fmla="*/ 70 h 70"/>
                  <a:gd name="T4" fmla="*/ 199 w 199"/>
                  <a:gd name="T5" fmla="*/ 51 h 70"/>
                  <a:gd name="T6" fmla="*/ 199 w 199"/>
                  <a:gd name="T7" fmla="*/ 5 h 70"/>
                  <a:gd name="T8" fmla="*/ 0 w 199"/>
                  <a:gd name="T9" fmla="*/ 0 h 70"/>
                  <a:gd name="T10" fmla="*/ 0 60000 65536"/>
                  <a:gd name="T11" fmla="*/ 0 60000 65536"/>
                  <a:gd name="T12" fmla="*/ 0 60000 65536"/>
                  <a:gd name="T13" fmla="*/ 0 60000 65536"/>
                  <a:gd name="T14" fmla="*/ 0 60000 65536"/>
                  <a:gd name="T15" fmla="*/ 0 w 199"/>
                  <a:gd name="T16" fmla="*/ 0 h 70"/>
                  <a:gd name="T17" fmla="*/ 199 w 199"/>
                  <a:gd name="T18" fmla="*/ 70 h 70"/>
                </a:gdLst>
                <a:ahLst/>
                <a:cxnLst>
                  <a:cxn ang="T10">
                    <a:pos x="T0" y="T1"/>
                  </a:cxn>
                  <a:cxn ang="T11">
                    <a:pos x="T2" y="T3"/>
                  </a:cxn>
                  <a:cxn ang="T12">
                    <a:pos x="T4" y="T5"/>
                  </a:cxn>
                  <a:cxn ang="T13">
                    <a:pos x="T6" y="T7"/>
                  </a:cxn>
                  <a:cxn ang="T14">
                    <a:pos x="T8" y="T9"/>
                  </a:cxn>
                </a:cxnLst>
                <a:rect l="T15" t="T16" r="T17" b="T18"/>
                <a:pathLst>
                  <a:path w="199" h="70">
                    <a:moveTo>
                      <a:pt x="0" y="0"/>
                    </a:moveTo>
                    <a:lnTo>
                      <a:pt x="0" y="70"/>
                    </a:lnTo>
                    <a:lnTo>
                      <a:pt x="199" y="51"/>
                    </a:lnTo>
                    <a:lnTo>
                      <a:pt x="199" y="5"/>
                    </a:lnTo>
                    <a:lnTo>
                      <a:pt x="0" y="0"/>
                    </a:lnTo>
                  </a:path>
                </a:pathLst>
              </a:custGeom>
              <a:noFill/>
              <a:ln w="6350" cap="rnd">
                <a:solidFill>
                  <a:srgbClr val="000000"/>
                </a:solidFill>
                <a:round/>
                <a:headEnd/>
                <a:tailEnd/>
              </a:ln>
            </p:spPr>
            <p:txBody>
              <a:bodyPr/>
              <a:lstStyle/>
              <a:p>
                <a:endParaRPr lang="en-US" sz="1350" dirty="0"/>
              </a:p>
            </p:txBody>
          </p:sp>
          <p:sp>
            <p:nvSpPr>
              <p:cNvPr id="583" name="Line 1905">
                <a:extLst>
                  <a:ext uri="{FF2B5EF4-FFF2-40B4-BE49-F238E27FC236}">
                    <a16:creationId xmlns:a16="http://schemas.microsoft.com/office/drawing/2014/main" id="{28186545-D818-4A4A-AA56-2CB0A4EE1A51}"/>
                  </a:ext>
                </a:extLst>
              </p:cNvPr>
              <p:cNvSpPr>
                <a:spLocks noChangeShapeType="1"/>
              </p:cNvSpPr>
              <p:nvPr/>
            </p:nvSpPr>
            <p:spPr bwMode="auto">
              <a:xfrm>
                <a:off x="8074345" y="3853072"/>
                <a:ext cx="3175" cy="101603"/>
              </a:xfrm>
              <a:prstGeom prst="line">
                <a:avLst/>
              </a:prstGeom>
              <a:noFill/>
              <a:ln w="6350" cap="rnd">
                <a:solidFill>
                  <a:srgbClr val="000000"/>
                </a:solidFill>
                <a:round/>
                <a:headEnd/>
                <a:tailEnd/>
              </a:ln>
            </p:spPr>
            <p:txBody>
              <a:bodyPr/>
              <a:lstStyle/>
              <a:p>
                <a:endParaRPr lang="en-US" sz="1350" dirty="0"/>
              </a:p>
            </p:txBody>
          </p:sp>
          <p:sp>
            <p:nvSpPr>
              <p:cNvPr id="584" name="Line 1906">
                <a:extLst>
                  <a:ext uri="{FF2B5EF4-FFF2-40B4-BE49-F238E27FC236}">
                    <a16:creationId xmlns:a16="http://schemas.microsoft.com/office/drawing/2014/main" id="{E1A7D5AB-DADF-46C9-A6D1-5C4F11F9BE75}"/>
                  </a:ext>
                </a:extLst>
              </p:cNvPr>
              <p:cNvSpPr>
                <a:spLocks noChangeShapeType="1"/>
              </p:cNvSpPr>
              <p:nvPr/>
            </p:nvSpPr>
            <p:spPr bwMode="auto">
              <a:xfrm>
                <a:off x="8156894" y="3853072"/>
                <a:ext cx="3175" cy="96841"/>
              </a:xfrm>
              <a:prstGeom prst="line">
                <a:avLst/>
              </a:prstGeom>
              <a:noFill/>
              <a:ln w="6350" cap="rnd">
                <a:solidFill>
                  <a:srgbClr val="000000"/>
                </a:solidFill>
                <a:round/>
                <a:headEnd/>
                <a:tailEnd/>
              </a:ln>
            </p:spPr>
            <p:txBody>
              <a:bodyPr/>
              <a:lstStyle/>
              <a:p>
                <a:endParaRPr lang="en-US" sz="1350" dirty="0"/>
              </a:p>
            </p:txBody>
          </p:sp>
          <p:sp>
            <p:nvSpPr>
              <p:cNvPr id="585" name="Line 1907">
                <a:extLst>
                  <a:ext uri="{FF2B5EF4-FFF2-40B4-BE49-F238E27FC236}">
                    <a16:creationId xmlns:a16="http://schemas.microsoft.com/office/drawing/2014/main" id="{5D42DF6A-CD2B-47AC-AFDD-CB9E0F0995F4}"/>
                  </a:ext>
                </a:extLst>
              </p:cNvPr>
              <p:cNvSpPr>
                <a:spLocks noChangeShapeType="1"/>
              </p:cNvSpPr>
              <p:nvPr/>
            </p:nvSpPr>
            <p:spPr bwMode="auto">
              <a:xfrm>
                <a:off x="8193408" y="3856247"/>
                <a:ext cx="1588" cy="88903"/>
              </a:xfrm>
              <a:prstGeom prst="line">
                <a:avLst/>
              </a:prstGeom>
              <a:noFill/>
              <a:ln w="6350" cap="rnd">
                <a:solidFill>
                  <a:srgbClr val="000000"/>
                </a:solidFill>
                <a:round/>
                <a:headEnd/>
                <a:tailEnd/>
              </a:ln>
            </p:spPr>
            <p:txBody>
              <a:bodyPr/>
              <a:lstStyle/>
              <a:p>
                <a:endParaRPr lang="en-US" sz="1350" dirty="0"/>
              </a:p>
            </p:txBody>
          </p:sp>
          <p:sp>
            <p:nvSpPr>
              <p:cNvPr id="586" name="Line 1908">
                <a:extLst>
                  <a:ext uri="{FF2B5EF4-FFF2-40B4-BE49-F238E27FC236}">
                    <a16:creationId xmlns:a16="http://schemas.microsoft.com/office/drawing/2014/main" id="{DE7AEBBE-546D-48ED-BE85-936985CA87B5}"/>
                  </a:ext>
                </a:extLst>
              </p:cNvPr>
              <p:cNvSpPr>
                <a:spLocks noChangeShapeType="1"/>
              </p:cNvSpPr>
              <p:nvPr/>
            </p:nvSpPr>
            <p:spPr bwMode="auto">
              <a:xfrm>
                <a:off x="8255320" y="3856247"/>
                <a:ext cx="1588" cy="80966"/>
              </a:xfrm>
              <a:prstGeom prst="line">
                <a:avLst/>
              </a:prstGeom>
              <a:noFill/>
              <a:ln w="6350" cap="rnd">
                <a:solidFill>
                  <a:srgbClr val="000000"/>
                </a:solidFill>
                <a:round/>
                <a:headEnd/>
                <a:tailEnd/>
              </a:ln>
            </p:spPr>
            <p:txBody>
              <a:bodyPr/>
              <a:lstStyle/>
              <a:p>
                <a:endParaRPr lang="en-US" sz="1350" dirty="0"/>
              </a:p>
            </p:txBody>
          </p:sp>
          <p:sp>
            <p:nvSpPr>
              <p:cNvPr id="587" name="Line 1909">
                <a:extLst>
                  <a:ext uri="{FF2B5EF4-FFF2-40B4-BE49-F238E27FC236}">
                    <a16:creationId xmlns:a16="http://schemas.microsoft.com/office/drawing/2014/main" id="{EE604200-5D49-462F-B2E7-B33C4D7FDAA8}"/>
                  </a:ext>
                </a:extLst>
              </p:cNvPr>
              <p:cNvSpPr>
                <a:spLocks noChangeShapeType="1"/>
              </p:cNvSpPr>
              <p:nvPr/>
            </p:nvSpPr>
            <p:spPr bwMode="auto">
              <a:xfrm>
                <a:off x="8282307" y="3856247"/>
                <a:ext cx="3175" cy="80966"/>
              </a:xfrm>
              <a:prstGeom prst="line">
                <a:avLst/>
              </a:prstGeom>
              <a:noFill/>
              <a:ln w="6350" cap="rnd">
                <a:solidFill>
                  <a:srgbClr val="000000"/>
                </a:solidFill>
                <a:round/>
                <a:headEnd/>
                <a:tailEnd/>
              </a:ln>
            </p:spPr>
            <p:txBody>
              <a:bodyPr/>
              <a:lstStyle/>
              <a:p>
                <a:endParaRPr lang="en-US" sz="1350" dirty="0"/>
              </a:p>
            </p:txBody>
          </p:sp>
          <p:sp>
            <p:nvSpPr>
              <p:cNvPr id="588" name="Line 1910">
                <a:extLst>
                  <a:ext uri="{FF2B5EF4-FFF2-40B4-BE49-F238E27FC236}">
                    <a16:creationId xmlns:a16="http://schemas.microsoft.com/office/drawing/2014/main" id="{C0FD3EB1-7F13-4DAC-A1AC-8893EB7CD170}"/>
                  </a:ext>
                </a:extLst>
              </p:cNvPr>
              <p:cNvSpPr>
                <a:spLocks noChangeShapeType="1"/>
              </p:cNvSpPr>
              <p:nvPr/>
            </p:nvSpPr>
            <p:spPr bwMode="auto">
              <a:xfrm>
                <a:off x="8310883" y="3861010"/>
                <a:ext cx="3175" cy="73027"/>
              </a:xfrm>
              <a:prstGeom prst="line">
                <a:avLst/>
              </a:prstGeom>
              <a:noFill/>
              <a:ln w="6350" cap="rnd">
                <a:solidFill>
                  <a:srgbClr val="000000"/>
                </a:solidFill>
                <a:round/>
                <a:headEnd/>
                <a:tailEnd/>
              </a:ln>
            </p:spPr>
            <p:txBody>
              <a:bodyPr/>
              <a:lstStyle/>
              <a:p>
                <a:endParaRPr lang="en-US" sz="1350" dirty="0"/>
              </a:p>
            </p:txBody>
          </p:sp>
          <p:sp>
            <p:nvSpPr>
              <p:cNvPr id="589" name="Line 1911">
                <a:extLst>
                  <a:ext uri="{FF2B5EF4-FFF2-40B4-BE49-F238E27FC236}">
                    <a16:creationId xmlns:a16="http://schemas.microsoft.com/office/drawing/2014/main" id="{11DBE338-EA6B-468B-9A94-0DA655185DA7}"/>
                  </a:ext>
                </a:extLst>
              </p:cNvPr>
              <p:cNvSpPr>
                <a:spLocks noChangeShapeType="1"/>
              </p:cNvSpPr>
              <p:nvPr/>
            </p:nvSpPr>
            <p:spPr bwMode="auto">
              <a:xfrm>
                <a:off x="8333107" y="3861010"/>
                <a:ext cx="1588" cy="73027"/>
              </a:xfrm>
              <a:prstGeom prst="line">
                <a:avLst/>
              </a:prstGeom>
              <a:noFill/>
              <a:ln w="6350" cap="rnd">
                <a:solidFill>
                  <a:srgbClr val="000000"/>
                </a:solidFill>
                <a:round/>
                <a:headEnd/>
                <a:tailEnd/>
              </a:ln>
            </p:spPr>
            <p:txBody>
              <a:bodyPr/>
              <a:lstStyle/>
              <a:p>
                <a:endParaRPr lang="en-US" sz="1350" dirty="0"/>
              </a:p>
            </p:txBody>
          </p:sp>
          <p:sp>
            <p:nvSpPr>
              <p:cNvPr id="590" name="Line 1912">
                <a:extLst>
                  <a:ext uri="{FF2B5EF4-FFF2-40B4-BE49-F238E27FC236}">
                    <a16:creationId xmlns:a16="http://schemas.microsoft.com/office/drawing/2014/main" id="{D5193BE8-1224-4A01-A651-B360AC9B169B}"/>
                  </a:ext>
                </a:extLst>
              </p:cNvPr>
              <p:cNvSpPr>
                <a:spLocks noChangeShapeType="1"/>
              </p:cNvSpPr>
              <p:nvPr/>
            </p:nvSpPr>
            <p:spPr bwMode="auto">
              <a:xfrm flipH="1" flipV="1">
                <a:off x="8296595" y="3864185"/>
                <a:ext cx="41275" cy="12700"/>
              </a:xfrm>
              <a:prstGeom prst="line">
                <a:avLst/>
              </a:prstGeom>
              <a:noFill/>
              <a:ln w="6350" cap="rnd">
                <a:solidFill>
                  <a:srgbClr val="000000"/>
                </a:solidFill>
                <a:round/>
                <a:headEnd/>
                <a:tailEnd/>
              </a:ln>
            </p:spPr>
            <p:txBody>
              <a:bodyPr/>
              <a:lstStyle/>
              <a:p>
                <a:endParaRPr lang="en-US" sz="1350" dirty="0"/>
              </a:p>
            </p:txBody>
          </p:sp>
          <p:sp>
            <p:nvSpPr>
              <p:cNvPr id="591" name="Line 1913">
                <a:extLst>
                  <a:ext uri="{FF2B5EF4-FFF2-40B4-BE49-F238E27FC236}">
                    <a16:creationId xmlns:a16="http://schemas.microsoft.com/office/drawing/2014/main" id="{CF4F3917-D5BD-4B1A-B502-D073971897DD}"/>
                  </a:ext>
                </a:extLst>
              </p:cNvPr>
              <p:cNvSpPr>
                <a:spLocks noChangeShapeType="1"/>
              </p:cNvSpPr>
              <p:nvPr/>
            </p:nvSpPr>
            <p:spPr bwMode="auto">
              <a:xfrm flipH="1" flipV="1">
                <a:off x="8310883" y="3900698"/>
                <a:ext cx="36513" cy="17464"/>
              </a:xfrm>
              <a:prstGeom prst="line">
                <a:avLst/>
              </a:prstGeom>
              <a:noFill/>
              <a:ln w="6350" cap="rnd">
                <a:solidFill>
                  <a:srgbClr val="000000"/>
                </a:solidFill>
                <a:round/>
                <a:headEnd/>
                <a:tailEnd/>
              </a:ln>
            </p:spPr>
            <p:txBody>
              <a:bodyPr/>
              <a:lstStyle/>
              <a:p>
                <a:endParaRPr lang="en-US" sz="1350" dirty="0"/>
              </a:p>
            </p:txBody>
          </p:sp>
          <p:sp>
            <p:nvSpPr>
              <p:cNvPr id="592" name="Line 1914">
                <a:extLst>
                  <a:ext uri="{FF2B5EF4-FFF2-40B4-BE49-F238E27FC236}">
                    <a16:creationId xmlns:a16="http://schemas.microsoft.com/office/drawing/2014/main" id="{02FF0BF9-09B1-4DF8-B4B2-5435E1982913}"/>
                  </a:ext>
                </a:extLst>
              </p:cNvPr>
              <p:cNvSpPr>
                <a:spLocks noChangeShapeType="1"/>
              </p:cNvSpPr>
              <p:nvPr/>
            </p:nvSpPr>
            <p:spPr bwMode="auto">
              <a:xfrm flipH="1" flipV="1">
                <a:off x="8248970" y="3880061"/>
                <a:ext cx="55563" cy="23814"/>
              </a:xfrm>
              <a:prstGeom prst="line">
                <a:avLst/>
              </a:prstGeom>
              <a:noFill/>
              <a:ln w="6350" cap="rnd">
                <a:solidFill>
                  <a:srgbClr val="000000"/>
                </a:solidFill>
                <a:round/>
                <a:headEnd/>
                <a:tailEnd/>
              </a:ln>
            </p:spPr>
            <p:txBody>
              <a:bodyPr/>
              <a:lstStyle/>
              <a:p>
                <a:endParaRPr lang="en-US" sz="1350" dirty="0"/>
              </a:p>
            </p:txBody>
          </p:sp>
          <p:sp>
            <p:nvSpPr>
              <p:cNvPr id="593" name="Line 1915">
                <a:extLst>
                  <a:ext uri="{FF2B5EF4-FFF2-40B4-BE49-F238E27FC236}">
                    <a16:creationId xmlns:a16="http://schemas.microsoft.com/office/drawing/2014/main" id="{661617CA-8A7F-4848-8708-6B7BE2005D89}"/>
                  </a:ext>
                </a:extLst>
              </p:cNvPr>
              <p:cNvSpPr>
                <a:spLocks noChangeShapeType="1"/>
              </p:cNvSpPr>
              <p:nvPr/>
            </p:nvSpPr>
            <p:spPr bwMode="auto">
              <a:xfrm flipH="1" flipV="1">
                <a:off x="8060058" y="3868947"/>
                <a:ext cx="41275" cy="19051"/>
              </a:xfrm>
              <a:prstGeom prst="line">
                <a:avLst/>
              </a:prstGeom>
              <a:noFill/>
              <a:ln w="6350" cap="rnd">
                <a:solidFill>
                  <a:srgbClr val="000000"/>
                </a:solidFill>
                <a:round/>
                <a:headEnd/>
                <a:tailEnd/>
              </a:ln>
            </p:spPr>
            <p:txBody>
              <a:bodyPr/>
              <a:lstStyle/>
              <a:p>
                <a:endParaRPr lang="en-US" sz="1350" dirty="0"/>
              </a:p>
            </p:txBody>
          </p:sp>
          <p:sp>
            <p:nvSpPr>
              <p:cNvPr id="594" name="Line 1916">
                <a:extLst>
                  <a:ext uri="{FF2B5EF4-FFF2-40B4-BE49-F238E27FC236}">
                    <a16:creationId xmlns:a16="http://schemas.microsoft.com/office/drawing/2014/main" id="{3858E374-3E72-400F-8BE9-5F47352C045D}"/>
                  </a:ext>
                </a:extLst>
              </p:cNvPr>
              <p:cNvSpPr>
                <a:spLocks noChangeShapeType="1"/>
              </p:cNvSpPr>
              <p:nvPr/>
            </p:nvSpPr>
            <p:spPr bwMode="auto">
              <a:xfrm flipH="1" flipV="1">
                <a:off x="8241033" y="3872123"/>
                <a:ext cx="50800" cy="22226"/>
              </a:xfrm>
              <a:prstGeom prst="line">
                <a:avLst/>
              </a:prstGeom>
              <a:noFill/>
              <a:ln w="6350" cap="rnd">
                <a:solidFill>
                  <a:srgbClr val="000000"/>
                </a:solidFill>
                <a:round/>
                <a:headEnd/>
                <a:tailEnd/>
              </a:ln>
            </p:spPr>
            <p:txBody>
              <a:bodyPr/>
              <a:lstStyle/>
              <a:p>
                <a:endParaRPr lang="en-US" sz="1350" dirty="0"/>
              </a:p>
            </p:txBody>
          </p:sp>
          <p:sp>
            <p:nvSpPr>
              <p:cNvPr id="595" name="Line 1917">
                <a:extLst>
                  <a:ext uri="{FF2B5EF4-FFF2-40B4-BE49-F238E27FC236}">
                    <a16:creationId xmlns:a16="http://schemas.microsoft.com/office/drawing/2014/main" id="{B2E06747-248D-4BC5-912F-21B583C8CD1F}"/>
                  </a:ext>
                </a:extLst>
              </p:cNvPr>
              <p:cNvSpPr>
                <a:spLocks noChangeShapeType="1"/>
              </p:cNvSpPr>
              <p:nvPr/>
            </p:nvSpPr>
            <p:spPr bwMode="auto">
              <a:xfrm flipH="1" flipV="1">
                <a:off x="8277544" y="3900698"/>
                <a:ext cx="41275" cy="17464"/>
              </a:xfrm>
              <a:prstGeom prst="line">
                <a:avLst/>
              </a:prstGeom>
              <a:noFill/>
              <a:ln w="6350" cap="rnd">
                <a:solidFill>
                  <a:srgbClr val="000000"/>
                </a:solidFill>
                <a:round/>
                <a:headEnd/>
                <a:tailEnd/>
              </a:ln>
            </p:spPr>
            <p:txBody>
              <a:bodyPr/>
              <a:lstStyle/>
              <a:p>
                <a:endParaRPr lang="en-US" sz="1350" dirty="0"/>
              </a:p>
            </p:txBody>
          </p:sp>
          <p:sp>
            <p:nvSpPr>
              <p:cNvPr id="596" name="Line 1918">
                <a:extLst>
                  <a:ext uri="{FF2B5EF4-FFF2-40B4-BE49-F238E27FC236}">
                    <a16:creationId xmlns:a16="http://schemas.microsoft.com/office/drawing/2014/main" id="{D5576690-7DF4-406B-BB12-09E6A574D134}"/>
                  </a:ext>
                </a:extLst>
              </p:cNvPr>
              <p:cNvSpPr>
                <a:spLocks noChangeShapeType="1"/>
              </p:cNvSpPr>
              <p:nvPr/>
            </p:nvSpPr>
            <p:spPr bwMode="auto">
              <a:xfrm flipH="1" flipV="1">
                <a:off x="8156894" y="3864185"/>
                <a:ext cx="50800" cy="23814"/>
              </a:xfrm>
              <a:prstGeom prst="line">
                <a:avLst/>
              </a:prstGeom>
              <a:noFill/>
              <a:ln w="6350" cap="rnd">
                <a:solidFill>
                  <a:srgbClr val="000000"/>
                </a:solidFill>
                <a:round/>
                <a:headEnd/>
                <a:tailEnd/>
              </a:ln>
            </p:spPr>
            <p:txBody>
              <a:bodyPr/>
              <a:lstStyle/>
              <a:p>
                <a:endParaRPr lang="en-US" sz="1350" dirty="0"/>
              </a:p>
            </p:txBody>
          </p:sp>
          <p:sp>
            <p:nvSpPr>
              <p:cNvPr id="597" name="Line 1919">
                <a:extLst>
                  <a:ext uri="{FF2B5EF4-FFF2-40B4-BE49-F238E27FC236}">
                    <a16:creationId xmlns:a16="http://schemas.microsoft.com/office/drawing/2014/main" id="{60CFC3AA-FC13-43DF-99EC-7EFE9BFA031E}"/>
                  </a:ext>
                </a:extLst>
              </p:cNvPr>
              <p:cNvSpPr>
                <a:spLocks noChangeShapeType="1"/>
              </p:cNvSpPr>
              <p:nvPr/>
            </p:nvSpPr>
            <p:spPr bwMode="auto">
              <a:xfrm flipH="1" flipV="1">
                <a:off x="8171183" y="3880061"/>
                <a:ext cx="63500" cy="30164"/>
              </a:xfrm>
              <a:prstGeom prst="line">
                <a:avLst/>
              </a:prstGeom>
              <a:noFill/>
              <a:ln w="6350" cap="rnd">
                <a:solidFill>
                  <a:srgbClr val="000000"/>
                </a:solidFill>
                <a:round/>
                <a:headEnd/>
                <a:tailEnd/>
              </a:ln>
            </p:spPr>
            <p:txBody>
              <a:bodyPr/>
              <a:lstStyle/>
              <a:p>
                <a:endParaRPr lang="en-US" sz="1350" dirty="0"/>
              </a:p>
            </p:txBody>
          </p:sp>
          <p:sp>
            <p:nvSpPr>
              <p:cNvPr id="598" name="Line 1920">
                <a:extLst>
                  <a:ext uri="{FF2B5EF4-FFF2-40B4-BE49-F238E27FC236}">
                    <a16:creationId xmlns:a16="http://schemas.microsoft.com/office/drawing/2014/main" id="{6B85B2E1-D3D6-41BF-914D-DE00BB91100B}"/>
                  </a:ext>
                </a:extLst>
              </p:cNvPr>
              <p:cNvSpPr>
                <a:spLocks noChangeShapeType="1"/>
              </p:cNvSpPr>
              <p:nvPr/>
            </p:nvSpPr>
            <p:spPr bwMode="auto">
              <a:xfrm flipH="1" flipV="1">
                <a:off x="8115620" y="3880061"/>
                <a:ext cx="49213" cy="20639"/>
              </a:xfrm>
              <a:prstGeom prst="line">
                <a:avLst/>
              </a:prstGeom>
              <a:noFill/>
              <a:ln w="6350" cap="rnd">
                <a:solidFill>
                  <a:srgbClr val="000000"/>
                </a:solidFill>
                <a:round/>
                <a:headEnd/>
                <a:tailEnd/>
              </a:ln>
            </p:spPr>
            <p:txBody>
              <a:bodyPr/>
              <a:lstStyle/>
              <a:p>
                <a:endParaRPr lang="en-US" sz="1350" dirty="0"/>
              </a:p>
            </p:txBody>
          </p:sp>
          <p:sp>
            <p:nvSpPr>
              <p:cNvPr id="599" name="Line 1921">
                <a:extLst>
                  <a:ext uri="{FF2B5EF4-FFF2-40B4-BE49-F238E27FC236}">
                    <a16:creationId xmlns:a16="http://schemas.microsoft.com/office/drawing/2014/main" id="{8E6B8CD0-0958-4AF8-BD54-3EA9B831B889}"/>
                  </a:ext>
                </a:extLst>
              </p:cNvPr>
              <p:cNvSpPr>
                <a:spLocks noChangeShapeType="1"/>
              </p:cNvSpPr>
              <p:nvPr/>
            </p:nvSpPr>
            <p:spPr bwMode="auto">
              <a:xfrm flipH="1" flipV="1">
                <a:off x="8137845" y="3913399"/>
                <a:ext cx="41275" cy="20639"/>
              </a:xfrm>
              <a:prstGeom prst="line">
                <a:avLst/>
              </a:prstGeom>
              <a:noFill/>
              <a:ln w="6350" cap="rnd">
                <a:solidFill>
                  <a:srgbClr val="000000"/>
                </a:solidFill>
                <a:round/>
                <a:headEnd/>
                <a:tailEnd/>
              </a:ln>
            </p:spPr>
            <p:txBody>
              <a:bodyPr/>
              <a:lstStyle/>
              <a:p>
                <a:endParaRPr lang="en-US" sz="1350" dirty="0"/>
              </a:p>
            </p:txBody>
          </p:sp>
          <p:sp>
            <p:nvSpPr>
              <p:cNvPr id="600" name="Line 1922">
                <a:extLst>
                  <a:ext uri="{FF2B5EF4-FFF2-40B4-BE49-F238E27FC236}">
                    <a16:creationId xmlns:a16="http://schemas.microsoft.com/office/drawing/2014/main" id="{3F1BE54C-5B3E-498F-8602-F31384E8F410}"/>
                  </a:ext>
                </a:extLst>
              </p:cNvPr>
              <p:cNvSpPr>
                <a:spLocks noChangeShapeType="1"/>
              </p:cNvSpPr>
              <p:nvPr/>
            </p:nvSpPr>
            <p:spPr bwMode="auto">
              <a:xfrm flipH="1" flipV="1">
                <a:off x="8053708" y="3894348"/>
                <a:ext cx="42863" cy="19051"/>
              </a:xfrm>
              <a:prstGeom prst="line">
                <a:avLst/>
              </a:prstGeom>
              <a:noFill/>
              <a:ln w="6350" cap="rnd">
                <a:solidFill>
                  <a:srgbClr val="000000"/>
                </a:solidFill>
                <a:round/>
                <a:headEnd/>
                <a:tailEnd/>
              </a:ln>
            </p:spPr>
            <p:txBody>
              <a:bodyPr/>
              <a:lstStyle/>
              <a:p>
                <a:endParaRPr lang="en-US" sz="1350" dirty="0"/>
              </a:p>
            </p:txBody>
          </p:sp>
          <p:sp>
            <p:nvSpPr>
              <p:cNvPr id="601" name="Line 1923">
                <a:extLst>
                  <a:ext uri="{FF2B5EF4-FFF2-40B4-BE49-F238E27FC236}">
                    <a16:creationId xmlns:a16="http://schemas.microsoft.com/office/drawing/2014/main" id="{42BCBDA7-05D9-4728-A467-62001B505C31}"/>
                  </a:ext>
                </a:extLst>
              </p:cNvPr>
              <p:cNvSpPr>
                <a:spLocks noChangeShapeType="1"/>
              </p:cNvSpPr>
              <p:nvPr/>
            </p:nvSpPr>
            <p:spPr bwMode="auto">
              <a:xfrm>
                <a:off x="8115620" y="3856247"/>
                <a:ext cx="1588" cy="93666"/>
              </a:xfrm>
              <a:prstGeom prst="line">
                <a:avLst/>
              </a:prstGeom>
              <a:noFill/>
              <a:ln w="6350" cap="rnd">
                <a:solidFill>
                  <a:srgbClr val="000000"/>
                </a:solidFill>
                <a:round/>
                <a:headEnd/>
                <a:tailEnd/>
              </a:ln>
            </p:spPr>
            <p:txBody>
              <a:bodyPr/>
              <a:lstStyle/>
              <a:p>
                <a:endParaRPr lang="en-US" sz="1350" dirty="0"/>
              </a:p>
            </p:txBody>
          </p:sp>
          <p:sp>
            <p:nvSpPr>
              <p:cNvPr id="602" name="Line 1924">
                <a:extLst>
                  <a:ext uri="{FF2B5EF4-FFF2-40B4-BE49-F238E27FC236}">
                    <a16:creationId xmlns:a16="http://schemas.microsoft.com/office/drawing/2014/main" id="{2B9C4D6E-F2BD-47A0-AF92-DB5092D2282A}"/>
                  </a:ext>
                </a:extLst>
              </p:cNvPr>
              <p:cNvSpPr>
                <a:spLocks noChangeShapeType="1"/>
              </p:cNvSpPr>
              <p:nvPr/>
            </p:nvSpPr>
            <p:spPr bwMode="auto">
              <a:xfrm>
                <a:off x="8031483" y="3868947"/>
                <a:ext cx="315912" cy="3175"/>
              </a:xfrm>
              <a:prstGeom prst="line">
                <a:avLst/>
              </a:prstGeom>
              <a:noFill/>
              <a:ln w="6350" cap="rnd">
                <a:solidFill>
                  <a:srgbClr val="000000"/>
                </a:solidFill>
                <a:round/>
                <a:headEnd/>
                <a:tailEnd/>
              </a:ln>
            </p:spPr>
            <p:txBody>
              <a:bodyPr/>
              <a:lstStyle/>
              <a:p>
                <a:endParaRPr lang="en-US" sz="1350" dirty="0"/>
              </a:p>
            </p:txBody>
          </p:sp>
          <p:sp>
            <p:nvSpPr>
              <p:cNvPr id="603" name="Line 1925">
                <a:extLst>
                  <a:ext uri="{FF2B5EF4-FFF2-40B4-BE49-F238E27FC236}">
                    <a16:creationId xmlns:a16="http://schemas.microsoft.com/office/drawing/2014/main" id="{714E4C84-2AA3-435E-8AD4-27AB2CB98E5B}"/>
                  </a:ext>
                </a:extLst>
              </p:cNvPr>
              <p:cNvSpPr>
                <a:spLocks noChangeShapeType="1"/>
              </p:cNvSpPr>
              <p:nvPr/>
            </p:nvSpPr>
            <p:spPr bwMode="auto">
              <a:xfrm>
                <a:off x="8031483" y="3886411"/>
                <a:ext cx="315912" cy="1588"/>
              </a:xfrm>
              <a:prstGeom prst="line">
                <a:avLst/>
              </a:prstGeom>
              <a:noFill/>
              <a:ln w="6350" cap="rnd">
                <a:solidFill>
                  <a:srgbClr val="000000"/>
                </a:solidFill>
                <a:round/>
                <a:headEnd/>
                <a:tailEnd/>
              </a:ln>
            </p:spPr>
            <p:txBody>
              <a:bodyPr/>
              <a:lstStyle/>
              <a:p>
                <a:endParaRPr lang="en-US" sz="1350" dirty="0"/>
              </a:p>
            </p:txBody>
          </p:sp>
          <p:sp>
            <p:nvSpPr>
              <p:cNvPr id="604" name="Line 1926">
                <a:extLst>
                  <a:ext uri="{FF2B5EF4-FFF2-40B4-BE49-F238E27FC236}">
                    <a16:creationId xmlns:a16="http://schemas.microsoft.com/office/drawing/2014/main" id="{F30E2605-88E5-4051-A8FD-B4840A9458C9}"/>
                  </a:ext>
                </a:extLst>
              </p:cNvPr>
              <p:cNvSpPr>
                <a:spLocks noChangeShapeType="1"/>
              </p:cNvSpPr>
              <p:nvPr/>
            </p:nvSpPr>
            <p:spPr bwMode="auto">
              <a:xfrm flipV="1">
                <a:off x="8031483" y="3895936"/>
                <a:ext cx="315912" cy="7938"/>
              </a:xfrm>
              <a:prstGeom prst="line">
                <a:avLst/>
              </a:prstGeom>
              <a:noFill/>
              <a:ln w="6350" cap="rnd">
                <a:solidFill>
                  <a:srgbClr val="000000"/>
                </a:solidFill>
                <a:round/>
                <a:headEnd/>
                <a:tailEnd/>
              </a:ln>
            </p:spPr>
            <p:txBody>
              <a:bodyPr/>
              <a:lstStyle/>
              <a:p>
                <a:endParaRPr lang="en-US" sz="1350" dirty="0"/>
              </a:p>
            </p:txBody>
          </p:sp>
          <p:sp>
            <p:nvSpPr>
              <p:cNvPr id="605" name="Line 1927">
                <a:extLst>
                  <a:ext uri="{FF2B5EF4-FFF2-40B4-BE49-F238E27FC236}">
                    <a16:creationId xmlns:a16="http://schemas.microsoft.com/office/drawing/2014/main" id="{603AEEB8-A240-4670-95A6-6CCCBB09F528}"/>
                  </a:ext>
                </a:extLst>
              </p:cNvPr>
              <p:cNvSpPr>
                <a:spLocks noChangeShapeType="1"/>
              </p:cNvSpPr>
              <p:nvPr/>
            </p:nvSpPr>
            <p:spPr bwMode="auto">
              <a:xfrm flipV="1">
                <a:off x="8031483" y="3921337"/>
                <a:ext cx="315912" cy="15876"/>
              </a:xfrm>
              <a:prstGeom prst="line">
                <a:avLst/>
              </a:prstGeom>
              <a:noFill/>
              <a:ln w="6350" cap="rnd">
                <a:solidFill>
                  <a:srgbClr val="000000"/>
                </a:solidFill>
                <a:round/>
                <a:headEnd/>
                <a:tailEnd/>
              </a:ln>
            </p:spPr>
            <p:txBody>
              <a:bodyPr/>
              <a:lstStyle/>
              <a:p>
                <a:endParaRPr lang="en-US" sz="1350" dirty="0"/>
              </a:p>
            </p:txBody>
          </p:sp>
          <p:sp>
            <p:nvSpPr>
              <p:cNvPr id="606" name="Line 1928">
                <a:extLst>
                  <a:ext uri="{FF2B5EF4-FFF2-40B4-BE49-F238E27FC236}">
                    <a16:creationId xmlns:a16="http://schemas.microsoft.com/office/drawing/2014/main" id="{93DC56E4-29D0-427E-AA78-40D9604FBD52}"/>
                  </a:ext>
                </a:extLst>
              </p:cNvPr>
              <p:cNvSpPr>
                <a:spLocks noChangeShapeType="1"/>
              </p:cNvSpPr>
              <p:nvPr/>
            </p:nvSpPr>
            <p:spPr bwMode="auto">
              <a:xfrm flipV="1">
                <a:off x="8031483" y="3910224"/>
                <a:ext cx="315912" cy="11113"/>
              </a:xfrm>
              <a:prstGeom prst="line">
                <a:avLst/>
              </a:prstGeom>
              <a:noFill/>
              <a:ln w="6350" cap="rnd">
                <a:solidFill>
                  <a:srgbClr val="000000"/>
                </a:solidFill>
                <a:round/>
                <a:headEnd/>
                <a:tailEnd/>
              </a:ln>
            </p:spPr>
            <p:txBody>
              <a:bodyPr/>
              <a:lstStyle/>
              <a:p>
                <a:endParaRPr lang="en-US" sz="1350" dirty="0"/>
              </a:p>
            </p:txBody>
          </p:sp>
          <p:sp>
            <p:nvSpPr>
              <p:cNvPr id="607" name="Rectangle 1929">
                <a:extLst>
                  <a:ext uri="{FF2B5EF4-FFF2-40B4-BE49-F238E27FC236}">
                    <a16:creationId xmlns:a16="http://schemas.microsoft.com/office/drawing/2014/main" id="{7C513FE9-E9B1-4521-B0B1-BE80DDC9A319}"/>
                  </a:ext>
                </a:extLst>
              </p:cNvPr>
              <p:cNvSpPr>
                <a:spLocks noChangeArrowheads="1"/>
              </p:cNvSpPr>
              <p:nvPr/>
            </p:nvSpPr>
            <p:spPr bwMode="auto">
              <a:xfrm>
                <a:off x="7809234" y="4653200"/>
                <a:ext cx="117475" cy="17939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608" name="Rectangle 1930">
                <a:extLst>
                  <a:ext uri="{FF2B5EF4-FFF2-40B4-BE49-F238E27FC236}">
                    <a16:creationId xmlns:a16="http://schemas.microsoft.com/office/drawing/2014/main" id="{36F5FCE1-399F-444D-BEFA-551D2CCC995A}"/>
                  </a:ext>
                </a:extLst>
              </p:cNvPr>
              <p:cNvSpPr>
                <a:spLocks noChangeArrowheads="1"/>
              </p:cNvSpPr>
              <p:nvPr/>
            </p:nvSpPr>
            <p:spPr bwMode="auto">
              <a:xfrm>
                <a:off x="7809234" y="4653200"/>
                <a:ext cx="119063" cy="1809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09" name="Line 1931">
                <a:extLst>
                  <a:ext uri="{FF2B5EF4-FFF2-40B4-BE49-F238E27FC236}">
                    <a16:creationId xmlns:a16="http://schemas.microsoft.com/office/drawing/2014/main" id="{FFD6D25F-E3EE-406D-AC96-2154315AFD44}"/>
                  </a:ext>
                </a:extLst>
              </p:cNvPr>
              <p:cNvSpPr>
                <a:spLocks noChangeShapeType="1"/>
              </p:cNvSpPr>
              <p:nvPr/>
            </p:nvSpPr>
            <p:spPr bwMode="auto">
              <a:xfrm>
                <a:off x="7829870" y="4653200"/>
                <a:ext cx="1588" cy="179395"/>
              </a:xfrm>
              <a:prstGeom prst="line">
                <a:avLst/>
              </a:prstGeom>
              <a:noFill/>
              <a:ln w="6350" cap="rnd">
                <a:solidFill>
                  <a:srgbClr val="000000"/>
                </a:solidFill>
                <a:round/>
                <a:headEnd/>
                <a:tailEnd/>
              </a:ln>
            </p:spPr>
            <p:txBody>
              <a:bodyPr/>
              <a:lstStyle/>
              <a:p>
                <a:endParaRPr lang="en-US" sz="1350" dirty="0"/>
              </a:p>
            </p:txBody>
          </p:sp>
          <p:sp>
            <p:nvSpPr>
              <p:cNvPr id="610" name="Line 1932">
                <a:extLst>
                  <a:ext uri="{FF2B5EF4-FFF2-40B4-BE49-F238E27FC236}">
                    <a16:creationId xmlns:a16="http://schemas.microsoft.com/office/drawing/2014/main" id="{50127F8D-1BE5-41D0-9EE8-6FF5EDA73019}"/>
                  </a:ext>
                </a:extLst>
              </p:cNvPr>
              <p:cNvSpPr>
                <a:spLocks noChangeShapeType="1"/>
              </p:cNvSpPr>
              <p:nvPr/>
            </p:nvSpPr>
            <p:spPr bwMode="auto">
              <a:xfrm>
                <a:off x="7809234" y="4691301"/>
                <a:ext cx="117475" cy="1588"/>
              </a:xfrm>
              <a:prstGeom prst="line">
                <a:avLst/>
              </a:prstGeom>
              <a:noFill/>
              <a:ln w="6350" cap="rnd">
                <a:solidFill>
                  <a:srgbClr val="000000"/>
                </a:solidFill>
                <a:round/>
                <a:headEnd/>
                <a:tailEnd/>
              </a:ln>
            </p:spPr>
            <p:txBody>
              <a:bodyPr/>
              <a:lstStyle/>
              <a:p>
                <a:endParaRPr lang="en-US" sz="1350" dirty="0"/>
              </a:p>
            </p:txBody>
          </p:sp>
          <p:sp>
            <p:nvSpPr>
              <p:cNvPr id="611" name="Rectangle 1933">
                <a:extLst>
                  <a:ext uri="{FF2B5EF4-FFF2-40B4-BE49-F238E27FC236}">
                    <a16:creationId xmlns:a16="http://schemas.microsoft.com/office/drawing/2014/main" id="{08AD43EB-1C23-43C2-A6B0-0072DF03115D}"/>
                  </a:ext>
                </a:extLst>
              </p:cNvPr>
              <p:cNvSpPr>
                <a:spLocks noChangeArrowheads="1"/>
              </p:cNvSpPr>
              <p:nvPr/>
            </p:nvSpPr>
            <p:spPr bwMode="auto">
              <a:xfrm>
                <a:off x="7809234" y="4653200"/>
                <a:ext cx="117475" cy="179395"/>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612" name="Rectangle 1934">
                <a:extLst>
                  <a:ext uri="{FF2B5EF4-FFF2-40B4-BE49-F238E27FC236}">
                    <a16:creationId xmlns:a16="http://schemas.microsoft.com/office/drawing/2014/main" id="{543707A6-8D3F-4B87-B738-2B96364C3F6E}"/>
                  </a:ext>
                </a:extLst>
              </p:cNvPr>
              <p:cNvSpPr>
                <a:spLocks noChangeArrowheads="1"/>
              </p:cNvSpPr>
              <p:nvPr/>
            </p:nvSpPr>
            <p:spPr bwMode="auto">
              <a:xfrm>
                <a:off x="7809234" y="4653200"/>
                <a:ext cx="119063" cy="1809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13" name="Line 1935">
                <a:extLst>
                  <a:ext uri="{FF2B5EF4-FFF2-40B4-BE49-F238E27FC236}">
                    <a16:creationId xmlns:a16="http://schemas.microsoft.com/office/drawing/2014/main" id="{8152ECAD-5523-41AA-BF28-D8B9652B5008}"/>
                  </a:ext>
                </a:extLst>
              </p:cNvPr>
              <p:cNvSpPr>
                <a:spLocks noChangeShapeType="1"/>
              </p:cNvSpPr>
              <p:nvPr/>
            </p:nvSpPr>
            <p:spPr bwMode="auto">
              <a:xfrm>
                <a:off x="7829870" y="4653200"/>
                <a:ext cx="1588" cy="179395"/>
              </a:xfrm>
              <a:prstGeom prst="line">
                <a:avLst/>
              </a:prstGeom>
              <a:noFill/>
              <a:ln w="6350" cap="rnd">
                <a:solidFill>
                  <a:srgbClr val="000000"/>
                </a:solidFill>
                <a:round/>
                <a:headEnd/>
                <a:tailEnd/>
              </a:ln>
            </p:spPr>
            <p:txBody>
              <a:bodyPr/>
              <a:lstStyle/>
              <a:p>
                <a:endParaRPr lang="en-US" sz="1350" dirty="0"/>
              </a:p>
            </p:txBody>
          </p:sp>
          <p:sp>
            <p:nvSpPr>
              <p:cNvPr id="614" name="Line 1936">
                <a:extLst>
                  <a:ext uri="{FF2B5EF4-FFF2-40B4-BE49-F238E27FC236}">
                    <a16:creationId xmlns:a16="http://schemas.microsoft.com/office/drawing/2014/main" id="{19517B05-C799-4E6F-A219-29CF303E311E}"/>
                  </a:ext>
                </a:extLst>
              </p:cNvPr>
              <p:cNvSpPr>
                <a:spLocks noChangeShapeType="1"/>
              </p:cNvSpPr>
              <p:nvPr/>
            </p:nvSpPr>
            <p:spPr bwMode="auto">
              <a:xfrm>
                <a:off x="7809234" y="4691301"/>
                <a:ext cx="117475" cy="1588"/>
              </a:xfrm>
              <a:prstGeom prst="line">
                <a:avLst/>
              </a:prstGeom>
              <a:noFill/>
              <a:ln w="6350" cap="rnd">
                <a:solidFill>
                  <a:srgbClr val="000000"/>
                </a:solidFill>
                <a:round/>
                <a:headEnd/>
                <a:tailEnd/>
              </a:ln>
            </p:spPr>
            <p:txBody>
              <a:bodyPr/>
              <a:lstStyle/>
              <a:p>
                <a:endParaRPr lang="en-US" sz="1350" dirty="0"/>
              </a:p>
            </p:txBody>
          </p:sp>
          <p:sp>
            <p:nvSpPr>
              <p:cNvPr id="615" name="Freeform 1937">
                <a:extLst>
                  <a:ext uri="{FF2B5EF4-FFF2-40B4-BE49-F238E27FC236}">
                    <a16:creationId xmlns:a16="http://schemas.microsoft.com/office/drawing/2014/main" id="{A66D0216-5CDE-49EC-A356-9C05F40F6463}"/>
                  </a:ext>
                </a:extLst>
              </p:cNvPr>
              <p:cNvSpPr>
                <a:spLocks/>
              </p:cNvSpPr>
              <p:nvPr/>
            </p:nvSpPr>
            <p:spPr bwMode="auto">
              <a:xfrm>
                <a:off x="4343725" y="4164233"/>
                <a:ext cx="101600" cy="46039"/>
              </a:xfrm>
              <a:custGeom>
                <a:avLst/>
                <a:gdLst>
                  <a:gd name="T0" fmla="*/ 0 w 64"/>
                  <a:gd name="T1" fmla="*/ 29 h 29"/>
                  <a:gd name="T2" fmla="*/ 64 w 64"/>
                  <a:gd name="T3" fmla="*/ 29 h 29"/>
                  <a:gd name="T4" fmla="*/ 26 w 64"/>
                  <a:gd name="T5" fmla="*/ 0 h 29"/>
                  <a:gd name="T6" fmla="*/ 0 w 64"/>
                  <a:gd name="T7" fmla="*/ 29 h 29"/>
                  <a:gd name="T8" fmla="*/ 0 60000 65536"/>
                  <a:gd name="T9" fmla="*/ 0 60000 65536"/>
                  <a:gd name="T10" fmla="*/ 0 60000 65536"/>
                  <a:gd name="T11" fmla="*/ 0 60000 65536"/>
                  <a:gd name="T12" fmla="*/ 0 w 64"/>
                  <a:gd name="T13" fmla="*/ 0 h 29"/>
                  <a:gd name="T14" fmla="*/ 64 w 64"/>
                  <a:gd name="T15" fmla="*/ 29 h 29"/>
                </a:gdLst>
                <a:ahLst/>
                <a:cxnLst>
                  <a:cxn ang="T8">
                    <a:pos x="T0" y="T1"/>
                  </a:cxn>
                  <a:cxn ang="T9">
                    <a:pos x="T2" y="T3"/>
                  </a:cxn>
                  <a:cxn ang="T10">
                    <a:pos x="T4" y="T5"/>
                  </a:cxn>
                  <a:cxn ang="T11">
                    <a:pos x="T6" y="T7"/>
                  </a:cxn>
                </a:cxnLst>
                <a:rect l="T12" t="T13" r="T14" b="T15"/>
                <a:pathLst>
                  <a:path w="64" h="29">
                    <a:moveTo>
                      <a:pt x="0" y="29"/>
                    </a:moveTo>
                    <a:lnTo>
                      <a:pt x="64" y="29"/>
                    </a:lnTo>
                    <a:lnTo>
                      <a:pt x="26" y="0"/>
                    </a:lnTo>
                    <a:lnTo>
                      <a:pt x="0" y="29"/>
                    </a:lnTo>
                    <a:close/>
                  </a:path>
                </a:pathLst>
              </a:custGeom>
              <a:solidFill>
                <a:srgbClr val="000000"/>
              </a:solidFill>
              <a:ln w="9525">
                <a:noFill/>
                <a:round/>
                <a:headEnd/>
                <a:tailEnd/>
              </a:ln>
            </p:spPr>
            <p:txBody>
              <a:bodyPr/>
              <a:lstStyle/>
              <a:p>
                <a:endParaRPr lang="en-US" sz="1350" dirty="0"/>
              </a:p>
            </p:txBody>
          </p:sp>
          <p:sp>
            <p:nvSpPr>
              <p:cNvPr id="616" name="Freeform 1938">
                <a:extLst>
                  <a:ext uri="{FF2B5EF4-FFF2-40B4-BE49-F238E27FC236}">
                    <a16:creationId xmlns:a16="http://schemas.microsoft.com/office/drawing/2014/main" id="{19E85E6B-FD4D-4AD3-B173-7D75494FE3CA}"/>
                  </a:ext>
                </a:extLst>
              </p:cNvPr>
              <p:cNvSpPr>
                <a:spLocks/>
              </p:cNvSpPr>
              <p:nvPr/>
            </p:nvSpPr>
            <p:spPr bwMode="auto">
              <a:xfrm>
                <a:off x="4469138" y="2382995"/>
                <a:ext cx="96838" cy="50802"/>
              </a:xfrm>
              <a:custGeom>
                <a:avLst/>
                <a:gdLst>
                  <a:gd name="T0" fmla="*/ 30 w 61"/>
                  <a:gd name="T1" fmla="*/ 32 h 32"/>
                  <a:gd name="T2" fmla="*/ 61 w 61"/>
                  <a:gd name="T3" fmla="*/ 0 h 32"/>
                  <a:gd name="T4" fmla="*/ 0 w 61"/>
                  <a:gd name="T5" fmla="*/ 5 h 32"/>
                  <a:gd name="T6" fmla="*/ 30 w 61"/>
                  <a:gd name="T7" fmla="*/ 32 h 32"/>
                  <a:gd name="T8" fmla="*/ 0 60000 65536"/>
                  <a:gd name="T9" fmla="*/ 0 60000 65536"/>
                  <a:gd name="T10" fmla="*/ 0 60000 65536"/>
                  <a:gd name="T11" fmla="*/ 0 60000 65536"/>
                  <a:gd name="T12" fmla="*/ 0 w 61"/>
                  <a:gd name="T13" fmla="*/ 0 h 32"/>
                  <a:gd name="T14" fmla="*/ 61 w 61"/>
                  <a:gd name="T15" fmla="*/ 32 h 32"/>
                </a:gdLst>
                <a:ahLst/>
                <a:cxnLst>
                  <a:cxn ang="T8">
                    <a:pos x="T0" y="T1"/>
                  </a:cxn>
                  <a:cxn ang="T9">
                    <a:pos x="T2" y="T3"/>
                  </a:cxn>
                  <a:cxn ang="T10">
                    <a:pos x="T4" y="T5"/>
                  </a:cxn>
                  <a:cxn ang="T11">
                    <a:pos x="T6" y="T7"/>
                  </a:cxn>
                </a:cxnLst>
                <a:rect l="T12" t="T13" r="T14" b="T15"/>
                <a:pathLst>
                  <a:path w="61" h="32">
                    <a:moveTo>
                      <a:pt x="30" y="32"/>
                    </a:moveTo>
                    <a:lnTo>
                      <a:pt x="61" y="0"/>
                    </a:lnTo>
                    <a:lnTo>
                      <a:pt x="0" y="5"/>
                    </a:lnTo>
                    <a:lnTo>
                      <a:pt x="30" y="32"/>
                    </a:lnTo>
                    <a:close/>
                  </a:path>
                </a:pathLst>
              </a:custGeom>
              <a:solidFill>
                <a:srgbClr val="000000"/>
              </a:solidFill>
              <a:ln w="9525">
                <a:noFill/>
                <a:round/>
                <a:headEnd/>
                <a:tailEnd/>
              </a:ln>
            </p:spPr>
            <p:txBody>
              <a:bodyPr/>
              <a:lstStyle/>
              <a:p>
                <a:endParaRPr lang="en-US" sz="1350" dirty="0"/>
              </a:p>
            </p:txBody>
          </p:sp>
          <p:sp>
            <p:nvSpPr>
              <p:cNvPr id="617" name="Freeform 1939">
                <a:extLst>
                  <a:ext uri="{FF2B5EF4-FFF2-40B4-BE49-F238E27FC236}">
                    <a16:creationId xmlns:a16="http://schemas.microsoft.com/office/drawing/2014/main" id="{DFE11495-1E7C-4BAC-8ABF-D0502116EBAF}"/>
                  </a:ext>
                </a:extLst>
              </p:cNvPr>
              <p:cNvSpPr>
                <a:spLocks/>
              </p:cNvSpPr>
              <p:nvPr/>
            </p:nvSpPr>
            <p:spPr bwMode="auto">
              <a:xfrm>
                <a:off x="4997775" y="3100570"/>
                <a:ext cx="98425" cy="53977"/>
              </a:xfrm>
              <a:custGeom>
                <a:avLst/>
                <a:gdLst>
                  <a:gd name="T0" fmla="*/ 0 w 62"/>
                  <a:gd name="T1" fmla="*/ 34 h 34"/>
                  <a:gd name="T2" fmla="*/ 62 w 62"/>
                  <a:gd name="T3" fmla="*/ 23 h 34"/>
                  <a:gd name="T4" fmla="*/ 12 w 62"/>
                  <a:gd name="T5" fmla="*/ 0 h 34"/>
                  <a:gd name="T6" fmla="*/ 0 w 62"/>
                  <a:gd name="T7" fmla="*/ 34 h 34"/>
                  <a:gd name="T8" fmla="*/ 0 60000 65536"/>
                  <a:gd name="T9" fmla="*/ 0 60000 65536"/>
                  <a:gd name="T10" fmla="*/ 0 60000 65536"/>
                  <a:gd name="T11" fmla="*/ 0 60000 65536"/>
                  <a:gd name="T12" fmla="*/ 0 w 62"/>
                  <a:gd name="T13" fmla="*/ 0 h 34"/>
                  <a:gd name="T14" fmla="*/ 62 w 62"/>
                  <a:gd name="T15" fmla="*/ 34 h 34"/>
                </a:gdLst>
                <a:ahLst/>
                <a:cxnLst>
                  <a:cxn ang="T8">
                    <a:pos x="T0" y="T1"/>
                  </a:cxn>
                  <a:cxn ang="T9">
                    <a:pos x="T2" y="T3"/>
                  </a:cxn>
                  <a:cxn ang="T10">
                    <a:pos x="T4" y="T5"/>
                  </a:cxn>
                  <a:cxn ang="T11">
                    <a:pos x="T6" y="T7"/>
                  </a:cxn>
                </a:cxnLst>
                <a:rect l="T12" t="T13" r="T14" b="T15"/>
                <a:pathLst>
                  <a:path w="62" h="34">
                    <a:moveTo>
                      <a:pt x="0" y="34"/>
                    </a:moveTo>
                    <a:lnTo>
                      <a:pt x="62" y="23"/>
                    </a:lnTo>
                    <a:lnTo>
                      <a:pt x="12" y="0"/>
                    </a:lnTo>
                    <a:lnTo>
                      <a:pt x="0" y="34"/>
                    </a:lnTo>
                    <a:close/>
                  </a:path>
                </a:pathLst>
              </a:custGeom>
              <a:solidFill>
                <a:srgbClr val="000000"/>
              </a:solidFill>
              <a:ln w="9525">
                <a:noFill/>
                <a:round/>
                <a:headEnd/>
                <a:tailEnd/>
              </a:ln>
            </p:spPr>
            <p:txBody>
              <a:bodyPr/>
              <a:lstStyle/>
              <a:p>
                <a:endParaRPr lang="en-US" sz="1350" dirty="0"/>
              </a:p>
            </p:txBody>
          </p:sp>
          <p:sp>
            <p:nvSpPr>
              <p:cNvPr id="618" name="Freeform 1940">
                <a:extLst>
                  <a:ext uri="{FF2B5EF4-FFF2-40B4-BE49-F238E27FC236}">
                    <a16:creationId xmlns:a16="http://schemas.microsoft.com/office/drawing/2014/main" id="{39127655-FFC0-455D-8557-4CE85D3374DC}"/>
                  </a:ext>
                </a:extLst>
              </p:cNvPr>
              <p:cNvSpPr>
                <a:spLocks/>
              </p:cNvSpPr>
              <p:nvPr/>
            </p:nvSpPr>
            <p:spPr bwMode="auto">
              <a:xfrm>
                <a:off x="4572325" y="1817824"/>
                <a:ext cx="96838" cy="55565"/>
              </a:xfrm>
              <a:custGeom>
                <a:avLst/>
                <a:gdLst>
                  <a:gd name="T0" fmla="*/ 61 w 61"/>
                  <a:gd name="T1" fmla="*/ 14 h 35"/>
                  <a:gd name="T2" fmla="*/ 0 w 61"/>
                  <a:gd name="T3" fmla="*/ 0 h 35"/>
                  <a:gd name="T4" fmla="*/ 14 w 61"/>
                  <a:gd name="T5" fmla="*/ 35 h 35"/>
                  <a:gd name="T6" fmla="*/ 61 w 61"/>
                  <a:gd name="T7" fmla="*/ 14 h 35"/>
                  <a:gd name="T8" fmla="*/ 0 60000 65536"/>
                  <a:gd name="T9" fmla="*/ 0 60000 65536"/>
                  <a:gd name="T10" fmla="*/ 0 60000 65536"/>
                  <a:gd name="T11" fmla="*/ 0 60000 65536"/>
                  <a:gd name="T12" fmla="*/ 0 w 61"/>
                  <a:gd name="T13" fmla="*/ 0 h 35"/>
                  <a:gd name="T14" fmla="*/ 61 w 61"/>
                  <a:gd name="T15" fmla="*/ 35 h 35"/>
                </a:gdLst>
                <a:ahLst/>
                <a:cxnLst>
                  <a:cxn ang="T8">
                    <a:pos x="T0" y="T1"/>
                  </a:cxn>
                  <a:cxn ang="T9">
                    <a:pos x="T2" y="T3"/>
                  </a:cxn>
                  <a:cxn ang="T10">
                    <a:pos x="T4" y="T5"/>
                  </a:cxn>
                  <a:cxn ang="T11">
                    <a:pos x="T6" y="T7"/>
                  </a:cxn>
                </a:cxnLst>
                <a:rect l="T12" t="T13" r="T14" b="T15"/>
                <a:pathLst>
                  <a:path w="61" h="35">
                    <a:moveTo>
                      <a:pt x="61" y="14"/>
                    </a:moveTo>
                    <a:lnTo>
                      <a:pt x="0" y="0"/>
                    </a:lnTo>
                    <a:lnTo>
                      <a:pt x="14" y="35"/>
                    </a:lnTo>
                    <a:lnTo>
                      <a:pt x="61" y="14"/>
                    </a:lnTo>
                    <a:close/>
                  </a:path>
                </a:pathLst>
              </a:custGeom>
              <a:solidFill>
                <a:srgbClr val="000000"/>
              </a:solidFill>
              <a:ln w="9525">
                <a:noFill/>
                <a:round/>
                <a:headEnd/>
                <a:tailEnd/>
              </a:ln>
            </p:spPr>
            <p:txBody>
              <a:bodyPr/>
              <a:lstStyle/>
              <a:p>
                <a:endParaRPr lang="en-US" sz="1350" dirty="0"/>
              </a:p>
            </p:txBody>
          </p:sp>
          <p:sp>
            <p:nvSpPr>
              <p:cNvPr id="619" name="Freeform 1941">
                <a:extLst>
                  <a:ext uri="{FF2B5EF4-FFF2-40B4-BE49-F238E27FC236}">
                    <a16:creationId xmlns:a16="http://schemas.microsoft.com/office/drawing/2014/main" id="{D0B4EC2A-F96D-42C2-820F-B2D44E1FD9CE}"/>
                  </a:ext>
                </a:extLst>
              </p:cNvPr>
              <p:cNvSpPr>
                <a:spLocks/>
              </p:cNvSpPr>
              <p:nvPr/>
            </p:nvSpPr>
            <p:spPr bwMode="auto">
              <a:xfrm>
                <a:off x="4627888" y="2068658"/>
                <a:ext cx="106363" cy="49215"/>
              </a:xfrm>
              <a:custGeom>
                <a:avLst/>
                <a:gdLst>
                  <a:gd name="T0" fmla="*/ 67 w 67"/>
                  <a:gd name="T1" fmla="*/ 0 h 31"/>
                  <a:gd name="T2" fmla="*/ 0 w 67"/>
                  <a:gd name="T3" fmla="*/ 3 h 31"/>
                  <a:gd name="T4" fmla="*/ 43 w 67"/>
                  <a:gd name="T5" fmla="*/ 31 h 31"/>
                  <a:gd name="T6" fmla="*/ 67 w 67"/>
                  <a:gd name="T7" fmla="*/ 0 h 31"/>
                  <a:gd name="T8" fmla="*/ 0 60000 65536"/>
                  <a:gd name="T9" fmla="*/ 0 60000 65536"/>
                  <a:gd name="T10" fmla="*/ 0 60000 65536"/>
                  <a:gd name="T11" fmla="*/ 0 60000 65536"/>
                  <a:gd name="T12" fmla="*/ 0 w 67"/>
                  <a:gd name="T13" fmla="*/ 0 h 31"/>
                  <a:gd name="T14" fmla="*/ 67 w 67"/>
                  <a:gd name="T15" fmla="*/ 31 h 31"/>
                </a:gdLst>
                <a:ahLst/>
                <a:cxnLst>
                  <a:cxn ang="T8">
                    <a:pos x="T0" y="T1"/>
                  </a:cxn>
                  <a:cxn ang="T9">
                    <a:pos x="T2" y="T3"/>
                  </a:cxn>
                  <a:cxn ang="T10">
                    <a:pos x="T4" y="T5"/>
                  </a:cxn>
                  <a:cxn ang="T11">
                    <a:pos x="T6" y="T7"/>
                  </a:cxn>
                </a:cxnLst>
                <a:rect l="T12" t="T13" r="T14" b="T15"/>
                <a:pathLst>
                  <a:path w="67" h="31">
                    <a:moveTo>
                      <a:pt x="67" y="0"/>
                    </a:moveTo>
                    <a:lnTo>
                      <a:pt x="0" y="3"/>
                    </a:lnTo>
                    <a:lnTo>
                      <a:pt x="43" y="31"/>
                    </a:lnTo>
                    <a:lnTo>
                      <a:pt x="67" y="0"/>
                    </a:lnTo>
                    <a:close/>
                  </a:path>
                </a:pathLst>
              </a:custGeom>
              <a:solidFill>
                <a:srgbClr val="000000"/>
              </a:solidFill>
              <a:ln w="9525">
                <a:noFill/>
                <a:round/>
                <a:headEnd/>
                <a:tailEnd/>
              </a:ln>
            </p:spPr>
            <p:txBody>
              <a:bodyPr/>
              <a:lstStyle/>
              <a:p>
                <a:endParaRPr lang="en-US" sz="1350" dirty="0"/>
              </a:p>
            </p:txBody>
          </p:sp>
          <p:sp>
            <p:nvSpPr>
              <p:cNvPr id="620" name="Freeform 1942">
                <a:extLst>
                  <a:ext uri="{FF2B5EF4-FFF2-40B4-BE49-F238E27FC236}">
                    <a16:creationId xmlns:a16="http://schemas.microsoft.com/office/drawing/2014/main" id="{AE95284C-A6B6-4D9A-832B-B9F87097F6F7}"/>
                  </a:ext>
                </a:extLst>
              </p:cNvPr>
              <p:cNvSpPr>
                <a:spLocks/>
              </p:cNvSpPr>
              <p:nvPr/>
            </p:nvSpPr>
            <p:spPr bwMode="auto">
              <a:xfrm>
                <a:off x="4904112" y="2416333"/>
                <a:ext cx="96838" cy="53977"/>
              </a:xfrm>
              <a:custGeom>
                <a:avLst/>
                <a:gdLst>
                  <a:gd name="T0" fmla="*/ 43 w 61"/>
                  <a:gd name="T1" fmla="*/ 0 h 34"/>
                  <a:gd name="T2" fmla="*/ 0 w 61"/>
                  <a:gd name="T3" fmla="*/ 29 h 34"/>
                  <a:gd name="T4" fmla="*/ 61 w 61"/>
                  <a:gd name="T5" fmla="*/ 34 h 34"/>
                  <a:gd name="T6" fmla="*/ 43 w 61"/>
                  <a:gd name="T7" fmla="*/ 0 h 34"/>
                  <a:gd name="T8" fmla="*/ 0 60000 65536"/>
                  <a:gd name="T9" fmla="*/ 0 60000 65536"/>
                  <a:gd name="T10" fmla="*/ 0 60000 65536"/>
                  <a:gd name="T11" fmla="*/ 0 60000 65536"/>
                  <a:gd name="T12" fmla="*/ 0 w 61"/>
                  <a:gd name="T13" fmla="*/ 0 h 34"/>
                  <a:gd name="T14" fmla="*/ 61 w 61"/>
                  <a:gd name="T15" fmla="*/ 34 h 34"/>
                </a:gdLst>
                <a:ahLst/>
                <a:cxnLst>
                  <a:cxn ang="T8">
                    <a:pos x="T0" y="T1"/>
                  </a:cxn>
                  <a:cxn ang="T9">
                    <a:pos x="T2" y="T3"/>
                  </a:cxn>
                  <a:cxn ang="T10">
                    <a:pos x="T4" y="T5"/>
                  </a:cxn>
                  <a:cxn ang="T11">
                    <a:pos x="T6" y="T7"/>
                  </a:cxn>
                </a:cxnLst>
                <a:rect l="T12" t="T13" r="T14" b="T15"/>
                <a:pathLst>
                  <a:path w="61" h="34">
                    <a:moveTo>
                      <a:pt x="43" y="0"/>
                    </a:moveTo>
                    <a:lnTo>
                      <a:pt x="0" y="29"/>
                    </a:lnTo>
                    <a:lnTo>
                      <a:pt x="61" y="34"/>
                    </a:lnTo>
                    <a:lnTo>
                      <a:pt x="43" y="0"/>
                    </a:lnTo>
                    <a:close/>
                  </a:path>
                </a:pathLst>
              </a:custGeom>
              <a:solidFill>
                <a:srgbClr val="000000"/>
              </a:solidFill>
              <a:ln w="9525">
                <a:noFill/>
                <a:round/>
                <a:headEnd/>
                <a:tailEnd/>
              </a:ln>
            </p:spPr>
            <p:txBody>
              <a:bodyPr/>
              <a:lstStyle/>
              <a:p>
                <a:endParaRPr lang="en-US" sz="1350" dirty="0"/>
              </a:p>
            </p:txBody>
          </p:sp>
          <p:sp>
            <p:nvSpPr>
              <p:cNvPr id="621" name="Freeform 1943">
                <a:extLst>
                  <a:ext uri="{FF2B5EF4-FFF2-40B4-BE49-F238E27FC236}">
                    <a16:creationId xmlns:a16="http://schemas.microsoft.com/office/drawing/2014/main" id="{A13F0FA7-5346-49F7-9308-BB7CCB831016}"/>
                  </a:ext>
                </a:extLst>
              </p:cNvPr>
              <p:cNvSpPr>
                <a:spLocks/>
              </p:cNvSpPr>
              <p:nvPr/>
            </p:nvSpPr>
            <p:spPr bwMode="auto">
              <a:xfrm>
                <a:off x="4904112" y="2416333"/>
                <a:ext cx="96838" cy="53977"/>
              </a:xfrm>
              <a:custGeom>
                <a:avLst/>
                <a:gdLst>
                  <a:gd name="T0" fmla="*/ 43 w 61"/>
                  <a:gd name="T1" fmla="*/ 0 h 34"/>
                  <a:gd name="T2" fmla="*/ 0 w 61"/>
                  <a:gd name="T3" fmla="*/ 29 h 34"/>
                  <a:gd name="T4" fmla="*/ 61 w 61"/>
                  <a:gd name="T5" fmla="*/ 34 h 34"/>
                  <a:gd name="T6" fmla="*/ 43 w 61"/>
                  <a:gd name="T7" fmla="*/ 0 h 34"/>
                  <a:gd name="T8" fmla="*/ 0 60000 65536"/>
                  <a:gd name="T9" fmla="*/ 0 60000 65536"/>
                  <a:gd name="T10" fmla="*/ 0 60000 65536"/>
                  <a:gd name="T11" fmla="*/ 0 60000 65536"/>
                  <a:gd name="T12" fmla="*/ 0 w 61"/>
                  <a:gd name="T13" fmla="*/ 0 h 34"/>
                  <a:gd name="T14" fmla="*/ 61 w 61"/>
                  <a:gd name="T15" fmla="*/ 34 h 34"/>
                </a:gdLst>
                <a:ahLst/>
                <a:cxnLst>
                  <a:cxn ang="T8">
                    <a:pos x="T0" y="T1"/>
                  </a:cxn>
                  <a:cxn ang="T9">
                    <a:pos x="T2" y="T3"/>
                  </a:cxn>
                  <a:cxn ang="T10">
                    <a:pos x="T4" y="T5"/>
                  </a:cxn>
                  <a:cxn ang="T11">
                    <a:pos x="T6" y="T7"/>
                  </a:cxn>
                </a:cxnLst>
                <a:rect l="T12" t="T13" r="T14" b="T15"/>
                <a:pathLst>
                  <a:path w="61" h="34">
                    <a:moveTo>
                      <a:pt x="43" y="0"/>
                    </a:moveTo>
                    <a:lnTo>
                      <a:pt x="0" y="29"/>
                    </a:lnTo>
                    <a:lnTo>
                      <a:pt x="61" y="34"/>
                    </a:lnTo>
                    <a:lnTo>
                      <a:pt x="43" y="0"/>
                    </a:lnTo>
                    <a:close/>
                  </a:path>
                </a:pathLst>
              </a:custGeom>
              <a:solidFill>
                <a:srgbClr val="000000"/>
              </a:solidFill>
              <a:ln w="9525">
                <a:noFill/>
                <a:round/>
                <a:headEnd/>
                <a:tailEnd/>
              </a:ln>
            </p:spPr>
            <p:txBody>
              <a:bodyPr/>
              <a:lstStyle/>
              <a:p>
                <a:endParaRPr lang="en-US" sz="1350" dirty="0"/>
              </a:p>
            </p:txBody>
          </p:sp>
          <p:sp>
            <p:nvSpPr>
              <p:cNvPr id="622" name="Freeform 1944">
                <a:extLst>
                  <a:ext uri="{FF2B5EF4-FFF2-40B4-BE49-F238E27FC236}">
                    <a16:creationId xmlns:a16="http://schemas.microsoft.com/office/drawing/2014/main" id="{2808A443-BF0E-48AD-9065-A553B9C97E8D}"/>
                  </a:ext>
                </a:extLst>
              </p:cNvPr>
              <p:cNvSpPr>
                <a:spLocks/>
              </p:cNvSpPr>
              <p:nvPr/>
            </p:nvSpPr>
            <p:spPr bwMode="auto">
              <a:xfrm>
                <a:off x="5672462" y="3276789"/>
                <a:ext cx="92075" cy="58740"/>
              </a:xfrm>
              <a:custGeom>
                <a:avLst/>
                <a:gdLst>
                  <a:gd name="T0" fmla="*/ 14 w 58"/>
                  <a:gd name="T1" fmla="*/ 0 h 37"/>
                  <a:gd name="T2" fmla="*/ 0 w 58"/>
                  <a:gd name="T3" fmla="*/ 37 h 37"/>
                  <a:gd name="T4" fmla="*/ 58 w 58"/>
                  <a:gd name="T5" fmla="*/ 22 h 37"/>
                  <a:gd name="T6" fmla="*/ 14 w 58"/>
                  <a:gd name="T7" fmla="*/ 0 h 37"/>
                  <a:gd name="T8" fmla="*/ 0 60000 65536"/>
                  <a:gd name="T9" fmla="*/ 0 60000 65536"/>
                  <a:gd name="T10" fmla="*/ 0 60000 65536"/>
                  <a:gd name="T11" fmla="*/ 0 60000 65536"/>
                  <a:gd name="T12" fmla="*/ 0 w 58"/>
                  <a:gd name="T13" fmla="*/ 0 h 37"/>
                  <a:gd name="T14" fmla="*/ 58 w 58"/>
                  <a:gd name="T15" fmla="*/ 37 h 37"/>
                </a:gdLst>
                <a:ahLst/>
                <a:cxnLst>
                  <a:cxn ang="T8">
                    <a:pos x="T0" y="T1"/>
                  </a:cxn>
                  <a:cxn ang="T9">
                    <a:pos x="T2" y="T3"/>
                  </a:cxn>
                  <a:cxn ang="T10">
                    <a:pos x="T4" y="T5"/>
                  </a:cxn>
                  <a:cxn ang="T11">
                    <a:pos x="T6" y="T7"/>
                  </a:cxn>
                </a:cxnLst>
                <a:rect l="T12" t="T13" r="T14" b="T15"/>
                <a:pathLst>
                  <a:path w="58" h="37">
                    <a:moveTo>
                      <a:pt x="14" y="0"/>
                    </a:moveTo>
                    <a:lnTo>
                      <a:pt x="0" y="37"/>
                    </a:lnTo>
                    <a:lnTo>
                      <a:pt x="58" y="22"/>
                    </a:lnTo>
                    <a:lnTo>
                      <a:pt x="14" y="0"/>
                    </a:lnTo>
                    <a:close/>
                  </a:path>
                </a:pathLst>
              </a:custGeom>
              <a:solidFill>
                <a:srgbClr val="000000"/>
              </a:solidFill>
              <a:ln w="9525">
                <a:noFill/>
                <a:round/>
                <a:headEnd/>
                <a:tailEnd/>
              </a:ln>
            </p:spPr>
            <p:txBody>
              <a:bodyPr/>
              <a:lstStyle/>
              <a:p>
                <a:endParaRPr lang="en-US" sz="1350" dirty="0"/>
              </a:p>
            </p:txBody>
          </p:sp>
          <p:sp>
            <p:nvSpPr>
              <p:cNvPr id="623" name="Line 1945">
                <a:extLst>
                  <a:ext uri="{FF2B5EF4-FFF2-40B4-BE49-F238E27FC236}">
                    <a16:creationId xmlns:a16="http://schemas.microsoft.com/office/drawing/2014/main" id="{9A24C668-ED94-47D3-AB4C-A0306B7983F4}"/>
                  </a:ext>
                </a:extLst>
              </p:cNvPr>
              <p:cNvSpPr>
                <a:spLocks noChangeShapeType="1"/>
              </p:cNvSpPr>
              <p:nvPr/>
            </p:nvSpPr>
            <p:spPr bwMode="auto">
              <a:xfrm>
                <a:off x="4399287" y="1935304"/>
                <a:ext cx="88899" cy="101603"/>
              </a:xfrm>
              <a:prstGeom prst="line">
                <a:avLst/>
              </a:prstGeom>
              <a:noFill/>
              <a:ln w="6350" cap="rnd">
                <a:solidFill>
                  <a:srgbClr val="000000"/>
                </a:solidFill>
                <a:round/>
                <a:headEnd/>
                <a:tailEnd/>
              </a:ln>
            </p:spPr>
            <p:txBody>
              <a:bodyPr/>
              <a:lstStyle/>
              <a:p>
                <a:endParaRPr lang="en-US" sz="1350" dirty="0"/>
              </a:p>
            </p:txBody>
          </p:sp>
          <p:grpSp>
            <p:nvGrpSpPr>
              <p:cNvPr id="624" name="Group 1946">
                <a:extLst>
                  <a:ext uri="{FF2B5EF4-FFF2-40B4-BE49-F238E27FC236}">
                    <a16:creationId xmlns:a16="http://schemas.microsoft.com/office/drawing/2014/main" id="{5CF29E85-6A3E-4CD6-8028-18922D316720}"/>
                  </a:ext>
                </a:extLst>
              </p:cNvPr>
              <p:cNvGrpSpPr>
                <a:grpSpLocks/>
              </p:cNvGrpSpPr>
              <p:nvPr/>
            </p:nvGrpSpPr>
            <p:grpSpPr bwMode="auto">
              <a:xfrm>
                <a:off x="7964807" y="4540484"/>
                <a:ext cx="312737" cy="355612"/>
                <a:chOff x="4471" y="3041"/>
                <a:chExt cx="197" cy="224"/>
              </a:xfrm>
            </p:grpSpPr>
            <p:sp>
              <p:nvSpPr>
                <p:cNvPr id="913" name="Freeform 1947">
                  <a:extLst>
                    <a:ext uri="{FF2B5EF4-FFF2-40B4-BE49-F238E27FC236}">
                      <a16:creationId xmlns:a16="http://schemas.microsoft.com/office/drawing/2014/main" id="{AAE47C05-C4A7-4BA2-BDE5-1CE76C7EE81E}"/>
                    </a:ext>
                  </a:extLst>
                </p:cNvPr>
                <p:cNvSpPr>
                  <a:spLocks/>
                </p:cNvSpPr>
                <p:nvPr/>
              </p:nvSpPr>
              <p:spPr bwMode="auto">
                <a:xfrm>
                  <a:off x="4471" y="3041"/>
                  <a:ext cx="197" cy="224"/>
                </a:xfrm>
                <a:custGeom>
                  <a:avLst/>
                  <a:gdLst>
                    <a:gd name="T0" fmla="*/ 64 w 197"/>
                    <a:gd name="T1" fmla="*/ 27 h 224"/>
                    <a:gd name="T2" fmla="*/ 70 w 197"/>
                    <a:gd name="T3" fmla="*/ 27 h 224"/>
                    <a:gd name="T4" fmla="*/ 108 w 197"/>
                    <a:gd name="T5" fmla="*/ 11 h 224"/>
                    <a:gd name="T6" fmla="*/ 128 w 197"/>
                    <a:gd name="T7" fmla="*/ 25 h 224"/>
                    <a:gd name="T8" fmla="*/ 147 w 197"/>
                    <a:gd name="T9" fmla="*/ 41 h 224"/>
                    <a:gd name="T10" fmla="*/ 166 w 197"/>
                    <a:gd name="T11" fmla="*/ 54 h 224"/>
                    <a:gd name="T12" fmla="*/ 186 w 197"/>
                    <a:gd name="T13" fmla="*/ 68 h 224"/>
                    <a:gd name="T14" fmla="*/ 197 w 197"/>
                    <a:gd name="T15" fmla="*/ 78 h 224"/>
                    <a:gd name="T16" fmla="*/ 194 w 197"/>
                    <a:gd name="T17" fmla="*/ 81 h 224"/>
                    <a:gd name="T18" fmla="*/ 188 w 197"/>
                    <a:gd name="T19" fmla="*/ 84 h 224"/>
                    <a:gd name="T20" fmla="*/ 186 w 197"/>
                    <a:gd name="T21" fmla="*/ 87 h 224"/>
                    <a:gd name="T22" fmla="*/ 183 w 197"/>
                    <a:gd name="T23" fmla="*/ 92 h 224"/>
                    <a:gd name="T24" fmla="*/ 177 w 197"/>
                    <a:gd name="T25" fmla="*/ 224 h 224"/>
                    <a:gd name="T26" fmla="*/ 17 w 197"/>
                    <a:gd name="T27" fmla="*/ 224 h 224"/>
                    <a:gd name="T28" fmla="*/ 14 w 197"/>
                    <a:gd name="T29" fmla="*/ 221 h 224"/>
                    <a:gd name="T30" fmla="*/ 14 w 197"/>
                    <a:gd name="T31" fmla="*/ 205 h 224"/>
                    <a:gd name="T32" fmla="*/ 14 w 197"/>
                    <a:gd name="T33" fmla="*/ 181 h 224"/>
                    <a:gd name="T34" fmla="*/ 14 w 197"/>
                    <a:gd name="T35" fmla="*/ 156 h 224"/>
                    <a:gd name="T36" fmla="*/ 14 w 197"/>
                    <a:gd name="T37" fmla="*/ 132 h 224"/>
                    <a:gd name="T38" fmla="*/ 14 w 197"/>
                    <a:gd name="T39" fmla="*/ 105 h 224"/>
                    <a:gd name="T40" fmla="*/ 11 w 197"/>
                    <a:gd name="T41" fmla="*/ 89 h 224"/>
                    <a:gd name="T42" fmla="*/ 9 w 197"/>
                    <a:gd name="T43" fmla="*/ 87 h 224"/>
                    <a:gd name="T44" fmla="*/ 3 w 197"/>
                    <a:gd name="T45" fmla="*/ 87 h 224"/>
                    <a:gd name="T46" fmla="*/ 0 w 197"/>
                    <a:gd name="T47" fmla="*/ 84 h 224"/>
                    <a:gd name="T48" fmla="*/ 6 w 197"/>
                    <a:gd name="T49" fmla="*/ 76 h 224"/>
                    <a:gd name="T50" fmla="*/ 14 w 197"/>
                    <a:gd name="T51" fmla="*/ 71 h 224"/>
                    <a:gd name="T52" fmla="*/ 20 w 197"/>
                    <a:gd name="T53" fmla="*/ 68 h 224"/>
                    <a:gd name="T54" fmla="*/ 25 w 197"/>
                    <a:gd name="T55" fmla="*/ 60 h 224"/>
                    <a:gd name="T56" fmla="*/ 31 w 197"/>
                    <a:gd name="T57" fmla="*/ 52 h 224"/>
                    <a:gd name="T58" fmla="*/ 34 w 197"/>
                    <a:gd name="T59" fmla="*/ 44 h 224"/>
                    <a:gd name="T60" fmla="*/ 34 w 197"/>
                    <a:gd name="T61" fmla="*/ 33 h 224"/>
                    <a:gd name="T62" fmla="*/ 34 w 197"/>
                    <a:gd name="T63" fmla="*/ 22 h 224"/>
                    <a:gd name="T64" fmla="*/ 34 w 197"/>
                    <a:gd name="T65" fmla="*/ 11 h 224"/>
                    <a:gd name="T66" fmla="*/ 34 w 197"/>
                    <a:gd name="T67" fmla="*/ 0 h 224"/>
                    <a:gd name="T68" fmla="*/ 64 w 197"/>
                    <a:gd name="T69" fmla="*/ 25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7"/>
                    <a:gd name="T106" fmla="*/ 0 h 224"/>
                    <a:gd name="T107" fmla="*/ 197 w 197"/>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7" h="224">
                      <a:moveTo>
                        <a:pt x="64" y="25"/>
                      </a:moveTo>
                      <a:lnTo>
                        <a:pt x="64" y="27"/>
                      </a:lnTo>
                      <a:lnTo>
                        <a:pt x="67" y="27"/>
                      </a:lnTo>
                      <a:lnTo>
                        <a:pt x="70" y="27"/>
                      </a:lnTo>
                      <a:lnTo>
                        <a:pt x="97" y="3"/>
                      </a:lnTo>
                      <a:lnTo>
                        <a:pt x="108" y="11"/>
                      </a:lnTo>
                      <a:lnTo>
                        <a:pt x="116" y="19"/>
                      </a:lnTo>
                      <a:lnTo>
                        <a:pt x="128" y="25"/>
                      </a:lnTo>
                      <a:lnTo>
                        <a:pt x="136" y="33"/>
                      </a:lnTo>
                      <a:lnTo>
                        <a:pt x="147" y="41"/>
                      </a:lnTo>
                      <a:lnTo>
                        <a:pt x="155" y="46"/>
                      </a:lnTo>
                      <a:lnTo>
                        <a:pt x="166" y="54"/>
                      </a:lnTo>
                      <a:lnTo>
                        <a:pt x="174" y="62"/>
                      </a:lnTo>
                      <a:lnTo>
                        <a:pt x="186" y="68"/>
                      </a:lnTo>
                      <a:lnTo>
                        <a:pt x="194" y="76"/>
                      </a:lnTo>
                      <a:lnTo>
                        <a:pt x="197" y="78"/>
                      </a:lnTo>
                      <a:lnTo>
                        <a:pt x="197" y="81"/>
                      </a:lnTo>
                      <a:lnTo>
                        <a:pt x="194" y="81"/>
                      </a:lnTo>
                      <a:lnTo>
                        <a:pt x="191" y="84"/>
                      </a:lnTo>
                      <a:lnTo>
                        <a:pt x="188" y="84"/>
                      </a:lnTo>
                      <a:lnTo>
                        <a:pt x="188" y="87"/>
                      </a:lnTo>
                      <a:lnTo>
                        <a:pt x="186" y="87"/>
                      </a:lnTo>
                      <a:lnTo>
                        <a:pt x="186" y="89"/>
                      </a:lnTo>
                      <a:lnTo>
                        <a:pt x="183" y="92"/>
                      </a:lnTo>
                      <a:lnTo>
                        <a:pt x="183" y="216"/>
                      </a:lnTo>
                      <a:lnTo>
                        <a:pt x="177" y="224"/>
                      </a:lnTo>
                      <a:lnTo>
                        <a:pt x="20" y="224"/>
                      </a:lnTo>
                      <a:lnTo>
                        <a:pt x="17" y="224"/>
                      </a:lnTo>
                      <a:lnTo>
                        <a:pt x="17" y="221"/>
                      </a:lnTo>
                      <a:lnTo>
                        <a:pt x="14" y="221"/>
                      </a:lnTo>
                      <a:lnTo>
                        <a:pt x="14" y="218"/>
                      </a:lnTo>
                      <a:lnTo>
                        <a:pt x="14" y="205"/>
                      </a:lnTo>
                      <a:lnTo>
                        <a:pt x="14" y="194"/>
                      </a:lnTo>
                      <a:lnTo>
                        <a:pt x="14" y="181"/>
                      </a:lnTo>
                      <a:lnTo>
                        <a:pt x="14" y="167"/>
                      </a:lnTo>
                      <a:lnTo>
                        <a:pt x="14" y="156"/>
                      </a:lnTo>
                      <a:lnTo>
                        <a:pt x="14" y="143"/>
                      </a:lnTo>
                      <a:lnTo>
                        <a:pt x="14" y="132"/>
                      </a:lnTo>
                      <a:lnTo>
                        <a:pt x="14" y="119"/>
                      </a:lnTo>
                      <a:lnTo>
                        <a:pt x="14" y="105"/>
                      </a:lnTo>
                      <a:lnTo>
                        <a:pt x="14" y="92"/>
                      </a:lnTo>
                      <a:lnTo>
                        <a:pt x="11" y="89"/>
                      </a:lnTo>
                      <a:lnTo>
                        <a:pt x="9" y="89"/>
                      </a:lnTo>
                      <a:lnTo>
                        <a:pt x="9" y="87"/>
                      </a:lnTo>
                      <a:lnTo>
                        <a:pt x="6" y="87"/>
                      </a:lnTo>
                      <a:lnTo>
                        <a:pt x="3" y="87"/>
                      </a:lnTo>
                      <a:lnTo>
                        <a:pt x="3" y="84"/>
                      </a:lnTo>
                      <a:lnTo>
                        <a:pt x="0" y="84"/>
                      </a:lnTo>
                      <a:lnTo>
                        <a:pt x="3" y="81"/>
                      </a:lnTo>
                      <a:lnTo>
                        <a:pt x="6" y="76"/>
                      </a:lnTo>
                      <a:lnTo>
                        <a:pt x="9" y="73"/>
                      </a:lnTo>
                      <a:lnTo>
                        <a:pt x="14" y="71"/>
                      </a:lnTo>
                      <a:lnTo>
                        <a:pt x="17" y="71"/>
                      </a:lnTo>
                      <a:lnTo>
                        <a:pt x="20" y="68"/>
                      </a:lnTo>
                      <a:lnTo>
                        <a:pt x="23" y="65"/>
                      </a:lnTo>
                      <a:lnTo>
                        <a:pt x="25" y="60"/>
                      </a:lnTo>
                      <a:lnTo>
                        <a:pt x="28" y="57"/>
                      </a:lnTo>
                      <a:lnTo>
                        <a:pt x="31" y="52"/>
                      </a:lnTo>
                      <a:lnTo>
                        <a:pt x="31" y="49"/>
                      </a:lnTo>
                      <a:lnTo>
                        <a:pt x="34" y="44"/>
                      </a:lnTo>
                      <a:lnTo>
                        <a:pt x="34" y="38"/>
                      </a:lnTo>
                      <a:lnTo>
                        <a:pt x="34" y="33"/>
                      </a:lnTo>
                      <a:lnTo>
                        <a:pt x="34" y="27"/>
                      </a:lnTo>
                      <a:lnTo>
                        <a:pt x="34" y="22"/>
                      </a:lnTo>
                      <a:lnTo>
                        <a:pt x="34" y="17"/>
                      </a:lnTo>
                      <a:lnTo>
                        <a:pt x="34" y="11"/>
                      </a:lnTo>
                      <a:lnTo>
                        <a:pt x="34" y="6"/>
                      </a:lnTo>
                      <a:lnTo>
                        <a:pt x="34" y="0"/>
                      </a:lnTo>
                      <a:lnTo>
                        <a:pt x="64" y="0"/>
                      </a:lnTo>
                      <a:lnTo>
                        <a:pt x="64" y="25"/>
                      </a:lnTo>
                      <a:close/>
                    </a:path>
                  </a:pathLst>
                </a:custGeom>
                <a:solidFill>
                  <a:srgbClr val="00CC99"/>
                </a:solidFill>
                <a:ln w="9525">
                  <a:noFill/>
                  <a:round/>
                  <a:headEnd/>
                  <a:tailEnd/>
                </a:ln>
              </p:spPr>
              <p:txBody>
                <a:bodyPr/>
                <a:lstStyle/>
                <a:p>
                  <a:endParaRPr lang="en-US" sz="1350" dirty="0"/>
                </a:p>
              </p:txBody>
            </p:sp>
            <p:sp>
              <p:nvSpPr>
                <p:cNvPr id="914" name="Freeform 1948">
                  <a:extLst>
                    <a:ext uri="{FF2B5EF4-FFF2-40B4-BE49-F238E27FC236}">
                      <a16:creationId xmlns:a16="http://schemas.microsoft.com/office/drawing/2014/main" id="{32D5AE4F-30ED-416D-936F-C55130E114EE}"/>
                    </a:ext>
                  </a:extLst>
                </p:cNvPr>
                <p:cNvSpPr>
                  <a:spLocks/>
                </p:cNvSpPr>
                <p:nvPr/>
              </p:nvSpPr>
              <p:spPr bwMode="auto">
                <a:xfrm>
                  <a:off x="4471" y="3041"/>
                  <a:ext cx="197" cy="224"/>
                </a:xfrm>
                <a:custGeom>
                  <a:avLst/>
                  <a:gdLst>
                    <a:gd name="T0" fmla="*/ 64 w 197"/>
                    <a:gd name="T1" fmla="*/ 27 h 224"/>
                    <a:gd name="T2" fmla="*/ 70 w 197"/>
                    <a:gd name="T3" fmla="*/ 27 h 224"/>
                    <a:gd name="T4" fmla="*/ 108 w 197"/>
                    <a:gd name="T5" fmla="*/ 11 h 224"/>
                    <a:gd name="T6" fmla="*/ 128 w 197"/>
                    <a:gd name="T7" fmla="*/ 25 h 224"/>
                    <a:gd name="T8" fmla="*/ 147 w 197"/>
                    <a:gd name="T9" fmla="*/ 41 h 224"/>
                    <a:gd name="T10" fmla="*/ 166 w 197"/>
                    <a:gd name="T11" fmla="*/ 54 h 224"/>
                    <a:gd name="T12" fmla="*/ 186 w 197"/>
                    <a:gd name="T13" fmla="*/ 68 h 224"/>
                    <a:gd name="T14" fmla="*/ 197 w 197"/>
                    <a:gd name="T15" fmla="*/ 78 h 224"/>
                    <a:gd name="T16" fmla="*/ 194 w 197"/>
                    <a:gd name="T17" fmla="*/ 81 h 224"/>
                    <a:gd name="T18" fmla="*/ 188 w 197"/>
                    <a:gd name="T19" fmla="*/ 84 h 224"/>
                    <a:gd name="T20" fmla="*/ 186 w 197"/>
                    <a:gd name="T21" fmla="*/ 87 h 224"/>
                    <a:gd name="T22" fmla="*/ 183 w 197"/>
                    <a:gd name="T23" fmla="*/ 92 h 224"/>
                    <a:gd name="T24" fmla="*/ 177 w 197"/>
                    <a:gd name="T25" fmla="*/ 224 h 224"/>
                    <a:gd name="T26" fmla="*/ 17 w 197"/>
                    <a:gd name="T27" fmla="*/ 224 h 224"/>
                    <a:gd name="T28" fmla="*/ 14 w 197"/>
                    <a:gd name="T29" fmla="*/ 221 h 224"/>
                    <a:gd name="T30" fmla="*/ 14 w 197"/>
                    <a:gd name="T31" fmla="*/ 205 h 224"/>
                    <a:gd name="T32" fmla="*/ 14 w 197"/>
                    <a:gd name="T33" fmla="*/ 181 h 224"/>
                    <a:gd name="T34" fmla="*/ 14 w 197"/>
                    <a:gd name="T35" fmla="*/ 156 h 224"/>
                    <a:gd name="T36" fmla="*/ 14 w 197"/>
                    <a:gd name="T37" fmla="*/ 132 h 224"/>
                    <a:gd name="T38" fmla="*/ 14 w 197"/>
                    <a:gd name="T39" fmla="*/ 105 h 224"/>
                    <a:gd name="T40" fmla="*/ 11 w 197"/>
                    <a:gd name="T41" fmla="*/ 89 h 224"/>
                    <a:gd name="T42" fmla="*/ 9 w 197"/>
                    <a:gd name="T43" fmla="*/ 87 h 224"/>
                    <a:gd name="T44" fmla="*/ 3 w 197"/>
                    <a:gd name="T45" fmla="*/ 87 h 224"/>
                    <a:gd name="T46" fmla="*/ 0 w 197"/>
                    <a:gd name="T47" fmla="*/ 84 h 224"/>
                    <a:gd name="T48" fmla="*/ 6 w 197"/>
                    <a:gd name="T49" fmla="*/ 76 h 224"/>
                    <a:gd name="T50" fmla="*/ 14 w 197"/>
                    <a:gd name="T51" fmla="*/ 71 h 224"/>
                    <a:gd name="T52" fmla="*/ 20 w 197"/>
                    <a:gd name="T53" fmla="*/ 68 h 224"/>
                    <a:gd name="T54" fmla="*/ 25 w 197"/>
                    <a:gd name="T55" fmla="*/ 60 h 224"/>
                    <a:gd name="T56" fmla="*/ 31 w 197"/>
                    <a:gd name="T57" fmla="*/ 52 h 224"/>
                    <a:gd name="T58" fmla="*/ 34 w 197"/>
                    <a:gd name="T59" fmla="*/ 44 h 224"/>
                    <a:gd name="T60" fmla="*/ 34 w 197"/>
                    <a:gd name="T61" fmla="*/ 33 h 224"/>
                    <a:gd name="T62" fmla="*/ 34 w 197"/>
                    <a:gd name="T63" fmla="*/ 22 h 224"/>
                    <a:gd name="T64" fmla="*/ 34 w 197"/>
                    <a:gd name="T65" fmla="*/ 11 h 224"/>
                    <a:gd name="T66" fmla="*/ 34 w 197"/>
                    <a:gd name="T67" fmla="*/ 0 h 224"/>
                    <a:gd name="T68" fmla="*/ 64 w 197"/>
                    <a:gd name="T69" fmla="*/ 25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7"/>
                    <a:gd name="T106" fmla="*/ 0 h 224"/>
                    <a:gd name="T107" fmla="*/ 197 w 197"/>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7" h="224">
                      <a:moveTo>
                        <a:pt x="64" y="25"/>
                      </a:moveTo>
                      <a:lnTo>
                        <a:pt x="64" y="27"/>
                      </a:lnTo>
                      <a:lnTo>
                        <a:pt x="67" y="27"/>
                      </a:lnTo>
                      <a:lnTo>
                        <a:pt x="70" y="27"/>
                      </a:lnTo>
                      <a:lnTo>
                        <a:pt x="97" y="3"/>
                      </a:lnTo>
                      <a:lnTo>
                        <a:pt x="108" y="11"/>
                      </a:lnTo>
                      <a:lnTo>
                        <a:pt x="116" y="19"/>
                      </a:lnTo>
                      <a:lnTo>
                        <a:pt x="128" y="25"/>
                      </a:lnTo>
                      <a:lnTo>
                        <a:pt x="136" y="33"/>
                      </a:lnTo>
                      <a:lnTo>
                        <a:pt x="147" y="41"/>
                      </a:lnTo>
                      <a:lnTo>
                        <a:pt x="155" y="46"/>
                      </a:lnTo>
                      <a:lnTo>
                        <a:pt x="166" y="54"/>
                      </a:lnTo>
                      <a:lnTo>
                        <a:pt x="174" y="62"/>
                      </a:lnTo>
                      <a:lnTo>
                        <a:pt x="186" y="68"/>
                      </a:lnTo>
                      <a:lnTo>
                        <a:pt x="194" y="76"/>
                      </a:lnTo>
                      <a:lnTo>
                        <a:pt x="197" y="78"/>
                      </a:lnTo>
                      <a:lnTo>
                        <a:pt x="197" y="81"/>
                      </a:lnTo>
                      <a:lnTo>
                        <a:pt x="194" y="81"/>
                      </a:lnTo>
                      <a:lnTo>
                        <a:pt x="191" y="84"/>
                      </a:lnTo>
                      <a:lnTo>
                        <a:pt x="188" y="84"/>
                      </a:lnTo>
                      <a:lnTo>
                        <a:pt x="188" y="87"/>
                      </a:lnTo>
                      <a:lnTo>
                        <a:pt x="186" y="87"/>
                      </a:lnTo>
                      <a:lnTo>
                        <a:pt x="186" y="89"/>
                      </a:lnTo>
                      <a:lnTo>
                        <a:pt x="183" y="92"/>
                      </a:lnTo>
                      <a:lnTo>
                        <a:pt x="183" y="216"/>
                      </a:lnTo>
                      <a:lnTo>
                        <a:pt x="177" y="224"/>
                      </a:lnTo>
                      <a:lnTo>
                        <a:pt x="20" y="224"/>
                      </a:lnTo>
                      <a:lnTo>
                        <a:pt x="17" y="224"/>
                      </a:lnTo>
                      <a:lnTo>
                        <a:pt x="17" y="221"/>
                      </a:lnTo>
                      <a:lnTo>
                        <a:pt x="14" y="221"/>
                      </a:lnTo>
                      <a:lnTo>
                        <a:pt x="14" y="218"/>
                      </a:lnTo>
                      <a:lnTo>
                        <a:pt x="14" y="205"/>
                      </a:lnTo>
                      <a:lnTo>
                        <a:pt x="14" y="194"/>
                      </a:lnTo>
                      <a:lnTo>
                        <a:pt x="14" y="181"/>
                      </a:lnTo>
                      <a:lnTo>
                        <a:pt x="14" y="167"/>
                      </a:lnTo>
                      <a:lnTo>
                        <a:pt x="14" y="156"/>
                      </a:lnTo>
                      <a:lnTo>
                        <a:pt x="14" y="143"/>
                      </a:lnTo>
                      <a:lnTo>
                        <a:pt x="14" y="132"/>
                      </a:lnTo>
                      <a:lnTo>
                        <a:pt x="14" y="119"/>
                      </a:lnTo>
                      <a:lnTo>
                        <a:pt x="14" y="105"/>
                      </a:lnTo>
                      <a:lnTo>
                        <a:pt x="14" y="92"/>
                      </a:lnTo>
                      <a:lnTo>
                        <a:pt x="11" y="89"/>
                      </a:lnTo>
                      <a:lnTo>
                        <a:pt x="9" y="89"/>
                      </a:lnTo>
                      <a:lnTo>
                        <a:pt x="9" y="87"/>
                      </a:lnTo>
                      <a:lnTo>
                        <a:pt x="6" y="87"/>
                      </a:lnTo>
                      <a:lnTo>
                        <a:pt x="3" y="87"/>
                      </a:lnTo>
                      <a:lnTo>
                        <a:pt x="3" y="84"/>
                      </a:lnTo>
                      <a:lnTo>
                        <a:pt x="0" y="84"/>
                      </a:lnTo>
                      <a:lnTo>
                        <a:pt x="3" y="81"/>
                      </a:lnTo>
                      <a:lnTo>
                        <a:pt x="6" y="76"/>
                      </a:lnTo>
                      <a:lnTo>
                        <a:pt x="9" y="73"/>
                      </a:lnTo>
                      <a:lnTo>
                        <a:pt x="14" y="71"/>
                      </a:lnTo>
                      <a:lnTo>
                        <a:pt x="17" y="71"/>
                      </a:lnTo>
                      <a:lnTo>
                        <a:pt x="20" y="68"/>
                      </a:lnTo>
                      <a:lnTo>
                        <a:pt x="23" y="65"/>
                      </a:lnTo>
                      <a:lnTo>
                        <a:pt x="25" y="60"/>
                      </a:lnTo>
                      <a:lnTo>
                        <a:pt x="28" y="57"/>
                      </a:lnTo>
                      <a:lnTo>
                        <a:pt x="31" y="52"/>
                      </a:lnTo>
                      <a:lnTo>
                        <a:pt x="31" y="49"/>
                      </a:lnTo>
                      <a:lnTo>
                        <a:pt x="34" y="44"/>
                      </a:lnTo>
                      <a:lnTo>
                        <a:pt x="34" y="38"/>
                      </a:lnTo>
                      <a:lnTo>
                        <a:pt x="34" y="33"/>
                      </a:lnTo>
                      <a:lnTo>
                        <a:pt x="34" y="27"/>
                      </a:lnTo>
                      <a:lnTo>
                        <a:pt x="34" y="22"/>
                      </a:lnTo>
                      <a:lnTo>
                        <a:pt x="34" y="17"/>
                      </a:lnTo>
                      <a:lnTo>
                        <a:pt x="34" y="11"/>
                      </a:lnTo>
                      <a:lnTo>
                        <a:pt x="34" y="6"/>
                      </a:lnTo>
                      <a:lnTo>
                        <a:pt x="34" y="0"/>
                      </a:lnTo>
                      <a:lnTo>
                        <a:pt x="64" y="0"/>
                      </a:lnTo>
                      <a:lnTo>
                        <a:pt x="64" y="25"/>
                      </a:lnTo>
                      <a:close/>
                    </a:path>
                  </a:pathLst>
                </a:custGeom>
                <a:noFill/>
                <a:ln w="6350" cap="rnd">
                  <a:solidFill>
                    <a:srgbClr val="000000"/>
                  </a:solidFill>
                  <a:round/>
                  <a:headEnd/>
                  <a:tailEnd/>
                </a:ln>
              </p:spPr>
              <p:txBody>
                <a:bodyPr/>
                <a:lstStyle/>
                <a:p>
                  <a:endParaRPr lang="en-US" sz="1350" dirty="0"/>
                </a:p>
              </p:txBody>
            </p:sp>
          </p:grpSp>
          <p:grpSp>
            <p:nvGrpSpPr>
              <p:cNvPr id="625" name="Group 1949">
                <a:extLst>
                  <a:ext uri="{FF2B5EF4-FFF2-40B4-BE49-F238E27FC236}">
                    <a16:creationId xmlns:a16="http://schemas.microsoft.com/office/drawing/2014/main" id="{D4E2B059-F6E3-444C-9C1B-7B8A3352F766}"/>
                  </a:ext>
                </a:extLst>
              </p:cNvPr>
              <p:cNvGrpSpPr>
                <a:grpSpLocks/>
              </p:cNvGrpSpPr>
              <p:nvPr/>
            </p:nvGrpSpPr>
            <p:grpSpPr bwMode="auto">
              <a:xfrm>
                <a:off x="8026719" y="4559534"/>
                <a:ext cx="26988" cy="49215"/>
                <a:chOff x="4510" y="3053"/>
                <a:chExt cx="17" cy="31"/>
              </a:xfrm>
            </p:grpSpPr>
            <p:sp>
              <p:nvSpPr>
                <p:cNvPr id="911" name="Freeform 1950">
                  <a:extLst>
                    <a:ext uri="{FF2B5EF4-FFF2-40B4-BE49-F238E27FC236}">
                      <a16:creationId xmlns:a16="http://schemas.microsoft.com/office/drawing/2014/main" id="{0E8358EC-5B3C-4BFD-BBA4-11A470B47DED}"/>
                    </a:ext>
                  </a:extLst>
                </p:cNvPr>
                <p:cNvSpPr>
                  <a:spLocks/>
                </p:cNvSpPr>
                <p:nvPr/>
              </p:nvSpPr>
              <p:spPr bwMode="auto">
                <a:xfrm>
                  <a:off x="4510" y="3053"/>
                  <a:ext cx="17" cy="31"/>
                </a:xfrm>
                <a:custGeom>
                  <a:avLst/>
                  <a:gdLst>
                    <a:gd name="T0" fmla="*/ 17 w 17"/>
                    <a:gd name="T1" fmla="*/ 2 h 31"/>
                    <a:gd name="T2" fmla="*/ 17 w 17"/>
                    <a:gd name="T3" fmla="*/ 5 h 31"/>
                    <a:gd name="T4" fmla="*/ 17 w 17"/>
                    <a:gd name="T5" fmla="*/ 8 h 31"/>
                    <a:gd name="T6" fmla="*/ 17 w 17"/>
                    <a:gd name="T7" fmla="*/ 10 h 31"/>
                    <a:gd name="T8" fmla="*/ 17 w 17"/>
                    <a:gd name="T9" fmla="*/ 13 h 31"/>
                    <a:gd name="T10" fmla="*/ 17 w 17"/>
                    <a:gd name="T11" fmla="*/ 16 h 31"/>
                    <a:gd name="T12" fmla="*/ 17 w 17"/>
                    <a:gd name="T13" fmla="*/ 18 h 31"/>
                    <a:gd name="T14" fmla="*/ 17 w 17"/>
                    <a:gd name="T15" fmla="*/ 21 h 31"/>
                    <a:gd name="T16" fmla="*/ 17 w 17"/>
                    <a:gd name="T17" fmla="*/ 23 h 31"/>
                    <a:gd name="T18" fmla="*/ 14 w 17"/>
                    <a:gd name="T19" fmla="*/ 26 h 31"/>
                    <a:gd name="T20" fmla="*/ 14 w 17"/>
                    <a:gd name="T21" fmla="*/ 29 h 31"/>
                    <a:gd name="T22" fmla="*/ 11 w 17"/>
                    <a:gd name="T23" fmla="*/ 29 h 31"/>
                    <a:gd name="T24" fmla="*/ 8 w 17"/>
                    <a:gd name="T25" fmla="*/ 31 h 31"/>
                    <a:gd name="T26" fmla="*/ 6 w 17"/>
                    <a:gd name="T27" fmla="*/ 31 h 31"/>
                    <a:gd name="T28" fmla="*/ 3 w 17"/>
                    <a:gd name="T29" fmla="*/ 31 h 31"/>
                    <a:gd name="T30" fmla="*/ 3 w 17"/>
                    <a:gd name="T31" fmla="*/ 29 h 31"/>
                    <a:gd name="T32" fmla="*/ 3 w 17"/>
                    <a:gd name="T33" fmla="*/ 23 h 31"/>
                    <a:gd name="T34" fmla="*/ 0 w 17"/>
                    <a:gd name="T35" fmla="*/ 21 h 31"/>
                    <a:gd name="T36" fmla="*/ 0 w 17"/>
                    <a:gd name="T37" fmla="*/ 18 h 31"/>
                    <a:gd name="T38" fmla="*/ 0 w 17"/>
                    <a:gd name="T39" fmla="*/ 13 h 31"/>
                    <a:gd name="T40" fmla="*/ 0 w 17"/>
                    <a:gd name="T41" fmla="*/ 10 h 31"/>
                    <a:gd name="T42" fmla="*/ 0 w 17"/>
                    <a:gd name="T43" fmla="*/ 8 h 31"/>
                    <a:gd name="T44" fmla="*/ 3 w 17"/>
                    <a:gd name="T45" fmla="*/ 5 h 31"/>
                    <a:gd name="T46" fmla="*/ 6 w 17"/>
                    <a:gd name="T47" fmla="*/ 2 h 31"/>
                    <a:gd name="T48" fmla="*/ 8 w 17"/>
                    <a:gd name="T49" fmla="*/ 0 h 31"/>
                    <a:gd name="T50" fmla="*/ 11 w 17"/>
                    <a:gd name="T51" fmla="*/ 0 h 31"/>
                    <a:gd name="T52" fmla="*/ 14 w 17"/>
                    <a:gd name="T53" fmla="*/ 0 h 31"/>
                    <a:gd name="T54" fmla="*/ 17 w 17"/>
                    <a:gd name="T55" fmla="*/ 0 h 31"/>
                    <a:gd name="T56" fmla="*/ 17 w 17"/>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
                    <a:gd name="T88" fmla="*/ 0 h 31"/>
                    <a:gd name="T89" fmla="*/ 17 w 17"/>
                    <a:gd name="T90" fmla="*/ 31 h 3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 h="31">
                      <a:moveTo>
                        <a:pt x="17" y="2"/>
                      </a:moveTo>
                      <a:lnTo>
                        <a:pt x="17" y="5"/>
                      </a:lnTo>
                      <a:lnTo>
                        <a:pt x="17" y="8"/>
                      </a:lnTo>
                      <a:lnTo>
                        <a:pt x="17" y="10"/>
                      </a:lnTo>
                      <a:lnTo>
                        <a:pt x="17" y="13"/>
                      </a:lnTo>
                      <a:lnTo>
                        <a:pt x="17" y="16"/>
                      </a:lnTo>
                      <a:lnTo>
                        <a:pt x="17" y="18"/>
                      </a:lnTo>
                      <a:lnTo>
                        <a:pt x="17" y="21"/>
                      </a:lnTo>
                      <a:lnTo>
                        <a:pt x="17" y="23"/>
                      </a:lnTo>
                      <a:lnTo>
                        <a:pt x="14" y="26"/>
                      </a:lnTo>
                      <a:lnTo>
                        <a:pt x="14" y="29"/>
                      </a:lnTo>
                      <a:lnTo>
                        <a:pt x="11" y="29"/>
                      </a:lnTo>
                      <a:lnTo>
                        <a:pt x="8" y="31"/>
                      </a:lnTo>
                      <a:lnTo>
                        <a:pt x="6" y="31"/>
                      </a:lnTo>
                      <a:lnTo>
                        <a:pt x="3" y="31"/>
                      </a:lnTo>
                      <a:lnTo>
                        <a:pt x="3" y="29"/>
                      </a:lnTo>
                      <a:lnTo>
                        <a:pt x="3" y="23"/>
                      </a:lnTo>
                      <a:lnTo>
                        <a:pt x="0" y="21"/>
                      </a:lnTo>
                      <a:lnTo>
                        <a:pt x="0" y="18"/>
                      </a:lnTo>
                      <a:lnTo>
                        <a:pt x="0" y="13"/>
                      </a:lnTo>
                      <a:lnTo>
                        <a:pt x="0" y="10"/>
                      </a:lnTo>
                      <a:lnTo>
                        <a:pt x="0" y="8"/>
                      </a:lnTo>
                      <a:lnTo>
                        <a:pt x="3" y="5"/>
                      </a:lnTo>
                      <a:lnTo>
                        <a:pt x="6" y="2"/>
                      </a:lnTo>
                      <a:lnTo>
                        <a:pt x="8" y="0"/>
                      </a:lnTo>
                      <a:lnTo>
                        <a:pt x="11" y="0"/>
                      </a:lnTo>
                      <a:lnTo>
                        <a:pt x="14" y="0"/>
                      </a:lnTo>
                      <a:lnTo>
                        <a:pt x="17" y="0"/>
                      </a:lnTo>
                      <a:lnTo>
                        <a:pt x="17" y="2"/>
                      </a:lnTo>
                      <a:close/>
                    </a:path>
                  </a:pathLst>
                </a:custGeom>
                <a:solidFill>
                  <a:srgbClr val="00CC99"/>
                </a:solidFill>
                <a:ln w="9525">
                  <a:noFill/>
                  <a:round/>
                  <a:headEnd/>
                  <a:tailEnd/>
                </a:ln>
              </p:spPr>
              <p:txBody>
                <a:bodyPr/>
                <a:lstStyle/>
                <a:p>
                  <a:endParaRPr lang="en-US" sz="1350" dirty="0"/>
                </a:p>
              </p:txBody>
            </p:sp>
            <p:sp>
              <p:nvSpPr>
                <p:cNvPr id="912" name="Freeform 1951">
                  <a:extLst>
                    <a:ext uri="{FF2B5EF4-FFF2-40B4-BE49-F238E27FC236}">
                      <a16:creationId xmlns:a16="http://schemas.microsoft.com/office/drawing/2014/main" id="{159B4D9F-A5B5-41E0-878E-FE42383FDEE6}"/>
                    </a:ext>
                  </a:extLst>
                </p:cNvPr>
                <p:cNvSpPr>
                  <a:spLocks/>
                </p:cNvSpPr>
                <p:nvPr/>
              </p:nvSpPr>
              <p:spPr bwMode="auto">
                <a:xfrm>
                  <a:off x="4510" y="3053"/>
                  <a:ext cx="17" cy="31"/>
                </a:xfrm>
                <a:custGeom>
                  <a:avLst/>
                  <a:gdLst>
                    <a:gd name="T0" fmla="*/ 17 w 17"/>
                    <a:gd name="T1" fmla="*/ 2 h 31"/>
                    <a:gd name="T2" fmla="*/ 17 w 17"/>
                    <a:gd name="T3" fmla="*/ 5 h 31"/>
                    <a:gd name="T4" fmla="*/ 17 w 17"/>
                    <a:gd name="T5" fmla="*/ 8 h 31"/>
                    <a:gd name="T6" fmla="*/ 17 w 17"/>
                    <a:gd name="T7" fmla="*/ 10 h 31"/>
                    <a:gd name="T8" fmla="*/ 17 w 17"/>
                    <a:gd name="T9" fmla="*/ 13 h 31"/>
                    <a:gd name="T10" fmla="*/ 17 w 17"/>
                    <a:gd name="T11" fmla="*/ 16 h 31"/>
                    <a:gd name="T12" fmla="*/ 17 w 17"/>
                    <a:gd name="T13" fmla="*/ 18 h 31"/>
                    <a:gd name="T14" fmla="*/ 17 w 17"/>
                    <a:gd name="T15" fmla="*/ 21 h 31"/>
                    <a:gd name="T16" fmla="*/ 17 w 17"/>
                    <a:gd name="T17" fmla="*/ 23 h 31"/>
                    <a:gd name="T18" fmla="*/ 14 w 17"/>
                    <a:gd name="T19" fmla="*/ 26 h 31"/>
                    <a:gd name="T20" fmla="*/ 14 w 17"/>
                    <a:gd name="T21" fmla="*/ 29 h 31"/>
                    <a:gd name="T22" fmla="*/ 11 w 17"/>
                    <a:gd name="T23" fmla="*/ 29 h 31"/>
                    <a:gd name="T24" fmla="*/ 8 w 17"/>
                    <a:gd name="T25" fmla="*/ 31 h 31"/>
                    <a:gd name="T26" fmla="*/ 6 w 17"/>
                    <a:gd name="T27" fmla="*/ 31 h 31"/>
                    <a:gd name="T28" fmla="*/ 3 w 17"/>
                    <a:gd name="T29" fmla="*/ 31 h 31"/>
                    <a:gd name="T30" fmla="*/ 3 w 17"/>
                    <a:gd name="T31" fmla="*/ 29 h 31"/>
                    <a:gd name="T32" fmla="*/ 3 w 17"/>
                    <a:gd name="T33" fmla="*/ 23 h 31"/>
                    <a:gd name="T34" fmla="*/ 0 w 17"/>
                    <a:gd name="T35" fmla="*/ 21 h 31"/>
                    <a:gd name="T36" fmla="*/ 0 w 17"/>
                    <a:gd name="T37" fmla="*/ 18 h 31"/>
                    <a:gd name="T38" fmla="*/ 0 w 17"/>
                    <a:gd name="T39" fmla="*/ 13 h 31"/>
                    <a:gd name="T40" fmla="*/ 0 w 17"/>
                    <a:gd name="T41" fmla="*/ 10 h 31"/>
                    <a:gd name="T42" fmla="*/ 0 w 17"/>
                    <a:gd name="T43" fmla="*/ 8 h 31"/>
                    <a:gd name="T44" fmla="*/ 3 w 17"/>
                    <a:gd name="T45" fmla="*/ 5 h 31"/>
                    <a:gd name="T46" fmla="*/ 6 w 17"/>
                    <a:gd name="T47" fmla="*/ 2 h 31"/>
                    <a:gd name="T48" fmla="*/ 8 w 17"/>
                    <a:gd name="T49" fmla="*/ 0 h 31"/>
                    <a:gd name="T50" fmla="*/ 11 w 17"/>
                    <a:gd name="T51" fmla="*/ 0 h 31"/>
                    <a:gd name="T52" fmla="*/ 14 w 17"/>
                    <a:gd name="T53" fmla="*/ 0 h 31"/>
                    <a:gd name="T54" fmla="*/ 17 w 17"/>
                    <a:gd name="T55" fmla="*/ 0 h 31"/>
                    <a:gd name="T56" fmla="*/ 17 w 17"/>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
                    <a:gd name="T88" fmla="*/ 0 h 31"/>
                    <a:gd name="T89" fmla="*/ 17 w 17"/>
                    <a:gd name="T90" fmla="*/ 31 h 3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 h="31">
                      <a:moveTo>
                        <a:pt x="17" y="2"/>
                      </a:moveTo>
                      <a:lnTo>
                        <a:pt x="17" y="5"/>
                      </a:lnTo>
                      <a:lnTo>
                        <a:pt x="17" y="8"/>
                      </a:lnTo>
                      <a:lnTo>
                        <a:pt x="17" y="10"/>
                      </a:lnTo>
                      <a:lnTo>
                        <a:pt x="17" y="13"/>
                      </a:lnTo>
                      <a:lnTo>
                        <a:pt x="17" y="16"/>
                      </a:lnTo>
                      <a:lnTo>
                        <a:pt x="17" y="18"/>
                      </a:lnTo>
                      <a:lnTo>
                        <a:pt x="17" y="21"/>
                      </a:lnTo>
                      <a:lnTo>
                        <a:pt x="17" y="23"/>
                      </a:lnTo>
                      <a:lnTo>
                        <a:pt x="14" y="26"/>
                      </a:lnTo>
                      <a:lnTo>
                        <a:pt x="14" y="29"/>
                      </a:lnTo>
                      <a:lnTo>
                        <a:pt x="11" y="29"/>
                      </a:lnTo>
                      <a:lnTo>
                        <a:pt x="8" y="31"/>
                      </a:lnTo>
                      <a:lnTo>
                        <a:pt x="6" y="31"/>
                      </a:lnTo>
                      <a:lnTo>
                        <a:pt x="3" y="31"/>
                      </a:lnTo>
                      <a:lnTo>
                        <a:pt x="3" y="29"/>
                      </a:lnTo>
                      <a:lnTo>
                        <a:pt x="3" y="23"/>
                      </a:lnTo>
                      <a:lnTo>
                        <a:pt x="0" y="21"/>
                      </a:lnTo>
                      <a:lnTo>
                        <a:pt x="0" y="18"/>
                      </a:lnTo>
                      <a:lnTo>
                        <a:pt x="0" y="13"/>
                      </a:lnTo>
                      <a:lnTo>
                        <a:pt x="0" y="10"/>
                      </a:lnTo>
                      <a:lnTo>
                        <a:pt x="0" y="8"/>
                      </a:lnTo>
                      <a:lnTo>
                        <a:pt x="3" y="5"/>
                      </a:lnTo>
                      <a:lnTo>
                        <a:pt x="6" y="2"/>
                      </a:lnTo>
                      <a:lnTo>
                        <a:pt x="8" y="0"/>
                      </a:lnTo>
                      <a:lnTo>
                        <a:pt x="11" y="0"/>
                      </a:lnTo>
                      <a:lnTo>
                        <a:pt x="14" y="0"/>
                      </a:lnTo>
                      <a:lnTo>
                        <a:pt x="17" y="0"/>
                      </a:lnTo>
                      <a:lnTo>
                        <a:pt x="17" y="2"/>
                      </a:lnTo>
                      <a:close/>
                    </a:path>
                  </a:pathLst>
                </a:custGeom>
                <a:noFill/>
                <a:ln w="6350" cap="rnd">
                  <a:solidFill>
                    <a:srgbClr val="000000"/>
                  </a:solidFill>
                  <a:round/>
                  <a:headEnd/>
                  <a:tailEnd/>
                </a:ln>
              </p:spPr>
              <p:txBody>
                <a:bodyPr/>
                <a:lstStyle/>
                <a:p>
                  <a:endParaRPr lang="en-US" sz="1350" dirty="0"/>
                </a:p>
              </p:txBody>
            </p:sp>
          </p:grpSp>
          <p:grpSp>
            <p:nvGrpSpPr>
              <p:cNvPr id="626" name="Group 1952">
                <a:extLst>
                  <a:ext uri="{FF2B5EF4-FFF2-40B4-BE49-F238E27FC236}">
                    <a16:creationId xmlns:a16="http://schemas.microsoft.com/office/drawing/2014/main" id="{FBE67F2A-7012-4DDD-A39A-9FED69A98CD5}"/>
                  </a:ext>
                </a:extLst>
              </p:cNvPr>
              <p:cNvGrpSpPr>
                <a:grpSpLocks/>
              </p:cNvGrpSpPr>
              <p:nvPr/>
            </p:nvGrpSpPr>
            <p:grpSpPr bwMode="auto">
              <a:xfrm>
                <a:off x="7999732" y="4567472"/>
                <a:ext cx="247650" cy="98428"/>
                <a:chOff x="4493" y="3058"/>
                <a:chExt cx="156" cy="62"/>
              </a:xfrm>
            </p:grpSpPr>
            <p:sp>
              <p:nvSpPr>
                <p:cNvPr id="909" name="Freeform 1953">
                  <a:extLst>
                    <a:ext uri="{FF2B5EF4-FFF2-40B4-BE49-F238E27FC236}">
                      <a16:creationId xmlns:a16="http://schemas.microsoft.com/office/drawing/2014/main" id="{5F66AC73-66BD-4587-8F33-C8FF9C44E598}"/>
                    </a:ext>
                  </a:extLst>
                </p:cNvPr>
                <p:cNvSpPr>
                  <a:spLocks/>
                </p:cNvSpPr>
                <p:nvPr/>
              </p:nvSpPr>
              <p:spPr bwMode="auto">
                <a:xfrm>
                  <a:off x="4493" y="3058"/>
                  <a:ext cx="156" cy="62"/>
                </a:xfrm>
                <a:custGeom>
                  <a:avLst/>
                  <a:gdLst>
                    <a:gd name="T0" fmla="*/ 83 w 156"/>
                    <a:gd name="T1" fmla="*/ 2 h 62"/>
                    <a:gd name="T2" fmla="*/ 92 w 156"/>
                    <a:gd name="T3" fmla="*/ 8 h 62"/>
                    <a:gd name="T4" fmla="*/ 97 w 156"/>
                    <a:gd name="T5" fmla="*/ 13 h 62"/>
                    <a:gd name="T6" fmla="*/ 106 w 156"/>
                    <a:gd name="T7" fmla="*/ 19 h 62"/>
                    <a:gd name="T8" fmla="*/ 111 w 156"/>
                    <a:gd name="T9" fmla="*/ 24 h 62"/>
                    <a:gd name="T10" fmla="*/ 119 w 156"/>
                    <a:gd name="T11" fmla="*/ 30 h 62"/>
                    <a:gd name="T12" fmla="*/ 128 w 156"/>
                    <a:gd name="T13" fmla="*/ 35 h 62"/>
                    <a:gd name="T14" fmla="*/ 133 w 156"/>
                    <a:gd name="T15" fmla="*/ 40 h 62"/>
                    <a:gd name="T16" fmla="*/ 142 w 156"/>
                    <a:gd name="T17" fmla="*/ 46 h 62"/>
                    <a:gd name="T18" fmla="*/ 147 w 156"/>
                    <a:gd name="T19" fmla="*/ 51 h 62"/>
                    <a:gd name="T20" fmla="*/ 156 w 156"/>
                    <a:gd name="T21" fmla="*/ 57 h 62"/>
                    <a:gd name="T22" fmla="*/ 156 w 156"/>
                    <a:gd name="T23" fmla="*/ 59 h 62"/>
                    <a:gd name="T24" fmla="*/ 153 w 156"/>
                    <a:gd name="T25" fmla="*/ 59 h 62"/>
                    <a:gd name="T26" fmla="*/ 153 w 156"/>
                    <a:gd name="T27" fmla="*/ 62 h 62"/>
                    <a:gd name="T28" fmla="*/ 136 w 156"/>
                    <a:gd name="T29" fmla="*/ 62 h 62"/>
                    <a:gd name="T30" fmla="*/ 122 w 156"/>
                    <a:gd name="T31" fmla="*/ 62 h 62"/>
                    <a:gd name="T32" fmla="*/ 108 w 156"/>
                    <a:gd name="T33" fmla="*/ 62 h 62"/>
                    <a:gd name="T34" fmla="*/ 92 w 156"/>
                    <a:gd name="T35" fmla="*/ 62 h 62"/>
                    <a:gd name="T36" fmla="*/ 78 w 156"/>
                    <a:gd name="T37" fmla="*/ 62 h 62"/>
                    <a:gd name="T38" fmla="*/ 64 w 156"/>
                    <a:gd name="T39" fmla="*/ 62 h 62"/>
                    <a:gd name="T40" fmla="*/ 50 w 156"/>
                    <a:gd name="T41" fmla="*/ 62 h 62"/>
                    <a:gd name="T42" fmla="*/ 36 w 156"/>
                    <a:gd name="T43" fmla="*/ 62 h 62"/>
                    <a:gd name="T44" fmla="*/ 20 w 156"/>
                    <a:gd name="T45" fmla="*/ 62 h 62"/>
                    <a:gd name="T46" fmla="*/ 6 w 156"/>
                    <a:gd name="T47" fmla="*/ 62 h 62"/>
                    <a:gd name="T48" fmla="*/ 3 w 156"/>
                    <a:gd name="T49" fmla="*/ 62 h 62"/>
                    <a:gd name="T50" fmla="*/ 3 w 156"/>
                    <a:gd name="T51" fmla="*/ 59 h 62"/>
                    <a:gd name="T52" fmla="*/ 0 w 156"/>
                    <a:gd name="T53" fmla="*/ 59 h 62"/>
                    <a:gd name="T54" fmla="*/ 0 w 156"/>
                    <a:gd name="T55" fmla="*/ 57 h 62"/>
                    <a:gd name="T56" fmla="*/ 9 w 156"/>
                    <a:gd name="T57" fmla="*/ 51 h 62"/>
                    <a:gd name="T58" fmla="*/ 17 w 156"/>
                    <a:gd name="T59" fmla="*/ 46 h 62"/>
                    <a:gd name="T60" fmla="*/ 23 w 156"/>
                    <a:gd name="T61" fmla="*/ 38 h 62"/>
                    <a:gd name="T62" fmla="*/ 31 w 156"/>
                    <a:gd name="T63" fmla="*/ 32 h 62"/>
                    <a:gd name="T64" fmla="*/ 39 w 156"/>
                    <a:gd name="T65" fmla="*/ 27 h 62"/>
                    <a:gd name="T66" fmla="*/ 45 w 156"/>
                    <a:gd name="T67" fmla="*/ 21 h 62"/>
                    <a:gd name="T68" fmla="*/ 53 w 156"/>
                    <a:gd name="T69" fmla="*/ 16 h 62"/>
                    <a:gd name="T70" fmla="*/ 61 w 156"/>
                    <a:gd name="T71" fmla="*/ 11 h 62"/>
                    <a:gd name="T72" fmla="*/ 70 w 156"/>
                    <a:gd name="T73" fmla="*/ 5 h 62"/>
                    <a:gd name="T74" fmla="*/ 75 w 156"/>
                    <a:gd name="T75" fmla="*/ 0 h 62"/>
                    <a:gd name="T76" fmla="*/ 83 w 156"/>
                    <a:gd name="T77" fmla="*/ 2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6"/>
                    <a:gd name="T118" fmla="*/ 0 h 62"/>
                    <a:gd name="T119" fmla="*/ 156 w 156"/>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6" h="62">
                      <a:moveTo>
                        <a:pt x="83" y="2"/>
                      </a:moveTo>
                      <a:lnTo>
                        <a:pt x="92" y="8"/>
                      </a:lnTo>
                      <a:lnTo>
                        <a:pt x="97" y="13"/>
                      </a:lnTo>
                      <a:lnTo>
                        <a:pt x="106" y="19"/>
                      </a:lnTo>
                      <a:lnTo>
                        <a:pt x="111" y="24"/>
                      </a:lnTo>
                      <a:lnTo>
                        <a:pt x="119" y="30"/>
                      </a:lnTo>
                      <a:lnTo>
                        <a:pt x="128" y="35"/>
                      </a:lnTo>
                      <a:lnTo>
                        <a:pt x="133" y="40"/>
                      </a:lnTo>
                      <a:lnTo>
                        <a:pt x="142" y="46"/>
                      </a:lnTo>
                      <a:lnTo>
                        <a:pt x="147" y="51"/>
                      </a:lnTo>
                      <a:lnTo>
                        <a:pt x="156" y="57"/>
                      </a:lnTo>
                      <a:lnTo>
                        <a:pt x="156" y="59"/>
                      </a:lnTo>
                      <a:lnTo>
                        <a:pt x="153" y="59"/>
                      </a:lnTo>
                      <a:lnTo>
                        <a:pt x="153" y="62"/>
                      </a:lnTo>
                      <a:lnTo>
                        <a:pt x="136" y="62"/>
                      </a:lnTo>
                      <a:lnTo>
                        <a:pt x="122" y="62"/>
                      </a:lnTo>
                      <a:lnTo>
                        <a:pt x="108" y="62"/>
                      </a:lnTo>
                      <a:lnTo>
                        <a:pt x="92" y="62"/>
                      </a:lnTo>
                      <a:lnTo>
                        <a:pt x="78" y="62"/>
                      </a:lnTo>
                      <a:lnTo>
                        <a:pt x="64" y="62"/>
                      </a:lnTo>
                      <a:lnTo>
                        <a:pt x="50" y="62"/>
                      </a:lnTo>
                      <a:lnTo>
                        <a:pt x="36" y="62"/>
                      </a:lnTo>
                      <a:lnTo>
                        <a:pt x="20" y="62"/>
                      </a:lnTo>
                      <a:lnTo>
                        <a:pt x="6" y="62"/>
                      </a:lnTo>
                      <a:lnTo>
                        <a:pt x="3" y="62"/>
                      </a:lnTo>
                      <a:lnTo>
                        <a:pt x="3" y="59"/>
                      </a:lnTo>
                      <a:lnTo>
                        <a:pt x="0" y="59"/>
                      </a:lnTo>
                      <a:lnTo>
                        <a:pt x="0" y="57"/>
                      </a:lnTo>
                      <a:lnTo>
                        <a:pt x="9" y="51"/>
                      </a:lnTo>
                      <a:lnTo>
                        <a:pt x="17" y="46"/>
                      </a:lnTo>
                      <a:lnTo>
                        <a:pt x="23" y="38"/>
                      </a:lnTo>
                      <a:lnTo>
                        <a:pt x="31" y="32"/>
                      </a:lnTo>
                      <a:lnTo>
                        <a:pt x="39" y="27"/>
                      </a:lnTo>
                      <a:lnTo>
                        <a:pt x="45" y="21"/>
                      </a:lnTo>
                      <a:lnTo>
                        <a:pt x="53" y="16"/>
                      </a:lnTo>
                      <a:lnTo>
                        <a:pt x="61" y="11"/>
                      </a:lnTo>
                      <a:lnTo>
                        <a:pt x="70" y="5"/>
                      </a:lnTo>
                      <a:lnTo>
                        <a:pt x="75" y="0"/>
                      </a:lnTo>
                      <a:lnTo>
                        <a:pt x="83" y="2"/>
                      </a:lnTo>
                      <a:close/>
                    </a:path>
                  </a:pathLst>
                </a:custGeom>
                <a:solidFill>
                  <a:srgbClr val="00CC99"/>
                </a:solidFill>
                <a:ln w="9525">
                  <a:noFill/>
                  <a:round/>
                  <a:headEnd/>
                  <a:tailEnd/>
                </a:ln>
              </p:spPr>
              <p:txBody>
                <a:bodyPr/>
                <a:lstStyle/>
                <a:p>
                  <a:endParaRPr lang="en-US" sz="1350" dirty="0"/>
                </a:p>
              </p:txBody>
            </p:sp>
            <p:sp>
              <p:nvSpPr>
                <p:cNvPr id="910" name="Freeform 1954">
                  <a:extLst>
                    <a:ext uri="{FF2B5EF4-FFF2-40B4-BE49-F238E27FC236}">
                      <a16:creationId xmlns:a16="http://schemas.microsoft.com/office/drawing/2014/main" id="{42E8F11F-F545-4CC5-A938-FB888C796C2A}"/>
                    </a:ext>
                  </a:extLst>
                </p:cNvPr>
                <p:cNvSpPr>
                  <a:spLocks/>
                </p:cNvSpPr>
                <p:nvPr/>
              </p:nvSpPr>
              <p:spPr bwMode="auto">
                <a:xfrm>
                  <a:off x="4493" y="3058"/>
                  <a:ext cx="156" cy="62"/>
                </a:xfrm>
                <a:custGeom>
                  <a:avLst/>
                  <a:gdLst>
                    <a:gd name="T0" fmla="*/ 83 w 156"/>
                    <a:gd name="T1" fmla="*/ 2 h 62"/>
                    <a:gd name="T2" fmla="*/ 92 w 156"/>
                    <a:gd name="T3" fmla="*/ 8 h 62"/>
                    <a:gd name="T4" fmla="*/ 97 w 156"/>
                    <a:gd name="T5" fmla="*/ 13 h 62"/>
                    <a:gd name="T6" fmla="*/ 106 w 156"/>
                    <a:gd name="T7" fmla="*/ 19 h 62"/>
                    <a:gd name="T8" fmla="*/ 111 w 156"/>
                    <a:gd name="T9" fmla="*/ 24 h 62"/>
                    <a:gd name="T10" fmla="*/ 119 w 156"/>
                    <a:gd name="T11" fmla="*/ 30 h 62"/>
                    <a:gd name="T12" fmla="*/ 128 w 156"/>
                    <a:gd name="T13" fmla="*/ 35 h 62"/>
                    <a:gd name="T14" fmla="*/ 133 w 156"/>
                    <a:gd name="T15" fmla="*/ 40 h 62"/>
                    <a:gd name="T16" fmla="*/ 142 w 156"/>
                    <a:gd name="T17" fmla="*/ 46 h 62"/>
                    <a:gd name="T18" fmla="*/ 147 w 156"/>
                    <a:gd name="T19" fmla="*/ 51 h 62"/>
                    <a:gd name="T20" fmla="*/ 156 w 156"/>
                    <a:gd name="T21" fmla="*/ 57 h 62"/>
                    <a:gd name="T22" fmla="*/ 156 w 156"/>
                    <a:gd name="T23" fmla="*/ 59 h 62"/>
                    <a:gd name="T24" fmla="*/ 153 w 156"/>
                    <a:gd name="T25" fmla="*/ 59 h 62"/>
                    <a:gd name="T26" fmla="*/ 153 w 156"/>
                    <a:gd name="T27" fmla="*/ 62 h 62"/>
                    <a:gd name="T28" fmla="*/ 136 w 156"/>
                    <a:gd name="T29" fmla="*/ 62 h 62"/>
                    <a:gd name="T30" fmla="*/ 122 w 156"/>
                    <a:gd name="T31" fmla="*/ 62 h 62"/>
                    <a:gd name="T32" fmla="*/ 108 w 156"/>
                    <a:gd name="T33" fmla="*/ 62 h 62"/>
                    <a:gd name="T34" fmla="*/ 92 w 156"/>
                    <a:gd name="T35" fmla="*/ 62 h 62"/>
                    <a:gd name="T36" fmla="*/ 78 w 156"/>
                    <a:gd name="T37" fmla="*/ 62 h 62"/>
                    <a:gd name="T38" fmla="*/ 64 w 156"/>
                    <a:gd name="T39" fmla="*/ 62 h 62"/>
                    <a:gd name="T40" fmla="*/ 50 w 156"/>
                    <a:gd name="T41" fmla="*/ 62 h 62"/>
                    <a:gd name="T42" fmla="*/ 36 w 156"/>
                    <a:gd name="T43" fmla="*/ 62 h 62"/>
                    <a:gd name="T44" fmla="*/ 20 w 156"/>
                    <a:gd name="T45" fmla="*/ 62 h 62"/>
                    <a:gd name="T46" fmla="*/ 6 w 156"/>
                    <a:gd name="T47" fmla="*/ 62 h 62"/>
                    <a:gd name="T48" fmla="*/ 3 w 156"/>
                    <a:gd name="T49" fmla="*/ 62 h 62"/>
                    <a:gd name="T50" fmla="*/ 3 w 156"/>
                    <a:gd name="T51" fmla="*/ 59 h 62"/>
                    <a:gd name="T52" fmla="*/ 0 w 156"/>
                    <a:gd name="T53" fmla="*/ 59 h 62"/>
                    <a:gd name="T54" fmla="*/ 0 w 156"/>
                    <a:gd name="T55" fmla="*/ 57 h 62"/>
                    <a:gd name="T56" fmla="*/ 9 w 156"/>
                    <a:gd name="T57" fmla="*/ 51 h 62"/>
                    <a:gd name="T58" fmla="*/ 17 w 156"/>
                    <a:gd name="T59" fmla="*/ 46 h 62"/>
                    <a:gd name="T60" fmla="*/ 23 w 156"/>
                    <a:gd name="T61" fmla="*/ 38 h 62"/>
                    <a:gd name="T62" fmla="*/ 31 w 156"/>
                    <a:gd name="T63" fmla="*/ 32 h 62"/>
                    <a:gd name="T64" fmla="*/ 39 w 156"/>
                    <a:gd name="T65" fmla="*/ 27 h 62"/>
                    <a:gd name="T66" fmla="*/ 45 w 156"/>
                    <a:gd name="T67" fmla="*/ 21 h 62"/>
                    <a:gd name="T68" fmla="*/ 53 w 156"/>
                    <a:gd name="T69" fmla="*/ 16 h 62"/>
                    <a:gd name="T70" fmla="*/ 61 w 156"/>
                    <a:gd name="T71" fmla="*/ 11 h 62"/>
                    <a:gd name="T72" fmla="*/ 70 w 156"/>
                    <a:gd name="T73" fmla="*/ 5 h 62"/>
                    <a:gd name="T74" fmla="*/ 75 w 156"/>
                    <a:gd name="T75" fmla="*/ 0 h 62"/>
                    <a:gd name="T76" fmla="*/ 83 w 156"/>
                    <a:gd name="T77" fmla="*/ 2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6"/>
                    <a:gd name="T118" fmla="*/ 0 h 62"/>
                    <a:gd name="T119" fmla="*/ 156 w 156"/>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6" h="62">
                      <a:moveTo>
                        <a:pt x="83" y="2"/>
                      </a:moveTo>
                      <a:lnTo>
                        <a:pt x="92" y="8"/>
                      </a:lnTo>
                      <a:lnTo>
                        <a:pt x="97" y="13"/>
                      </a:lnTo>
                      <a:lnTo>
                        <a:pt x="106" y="19"/>
                      </a:lnTo>
                      <a:lnTo>
                        <a:pt x="111" y="24"/>
                      </a:lnTo>
                      <a:lnTo>
                        <a:pt x="119" y="30"/>
                      </a:lnTo>
                      <a:lnTo>
                        <a:pt x="128" y="35"/>
                      </a:lnTo>
                      <a:lnTo>
                        <a:pt x="133" y="40"/>
                      </a:lnTo>
                      <a:lnTo>
                        <a:pt x="142" y="46"/>
                      </a:lnTo>
                      <a:lnTo>
                        <a:pt x="147" y="51"/>
                      </a:lnTo>
                      <a:lnTo>
                        <a:pt x="156" y="57"/>
                      </a:lnTo>
                      <a:lnTo>
                        <a:pt x="156" y="59"/>
                      </a:lnTo>
                      <a:lnTo>
                        <a:pt x="153" y="59"/>
                      </a:lnTo>
                      <a:lnTo>
                        <a:pt x="153" y="62"/>
                      </a:lnTo>
                      <a:lnTo>
                        <a:pt x="136" y="62"/>
                      </a:lnTo>
                      <a:lnTo>
                        <a:pt x="122" y="62"/>
                      </a:lnTo>
                      <a:lnTo>
                        <a:pt x="108" y="62"/>
                      </a:lnTo>
                      <a:lnTo>
                        <a:pt x="92" y="62"/>
                      </a:lnTo>
                      <a:lnTo>
                        <a:pt x="78" y="62"/>
                      </a:lnTo>
                      <a:lnTo>
                        <a:pt x="64" y="62"/>
                      </a:lnTo>
                      <a:lnTo>
                        <a:pt x="50" y="62"/>
                      </a:lnTo>
                      <a:lnTo>
                        <a:pt x="36" y="62"/>
                      </a:lnTo>
                      <a:lnTo>
                        <a:pt x="20" y="62"/>
                      </a:lnTo>
                      <a:lnTo>
                        <a:pt x="6" y="62"/>
                      </a:lnTo>
                      <a:lnTo>
                        <a:pt x="3" y="62"/>
                      </a:lnTo>
                      <a:lnTo>
                        <a:pt x="3" y="59"/>
                      </a:lnTo>
                      <a:lnTo>
                        <a:pt x="0" y="59"/>
                      </a:lnTo>
                      <a:lnTo>
                        <a:pt x="0" y="57"/>
                      </a:lnTo>
                      <a:lnTo>
                        <a:pt x="9" y="51"/>
                      </a:lnTo>
                      <a:lnTo>
                        <a:pt x="17" y="46"/>
                      </a:lnTo>
                      <a:lnTo>
                        <a:pt x="23" y="38"/>
                      </a:lnTo>
                      <a:lnTo>
                        <a:pt x="31" y="32"/>
                      </a:lnTo>
                      <a:lnTo>
                        <a:pt x="39" y="27"/>
                      </a:lnTo>
                      <a:lnTo>
                        <a:pt x="45" y="21"/>
                      </a:lnTo>
                      <a:lnTo>
                        <a:pt x="53" y="16"/>
                      </a:lnTo>
                      <a:lnTo>
                        <a:pt x="61" y="11"/>
                      </a:lnTo>
                      <a:lnTo>
                        <a:pt x="70" y="5"/>
                      </a:lnTo>
                      <a:lnTo>
                        <a:pt x="75" y="0"/>
                      </a:lnTo>
                      <a:lnTo>
                        <a:pt x="83" y="2"/>
                      </a:lnTo>
                      <a:close/>
                    </a:path>
                  </a:pathLst>
                </a:custGeom>
                <a:noFill/>
                <a:ln w="6350" cap="rnd">
                  <a:solidFill>
                    <a:srgbClr val="000000"/>
                  </a:solidFill>
                  <a:round/>
                  <a:headEnd/>
                  <a:tailEnd/>
                </a:ln>
              </p:spPr>
              <p:txBody>
                <a:bodyPr/>
                <a:lstStyle/>
                <a:p>
                  <a:endParaRPr lang="en-US" sz="1350" dirty="0"/>
                </a:p>
              </p:txBody>
            </p:sp>
          </p:grpSp>
          <p:grpSp>
            <p:nvGrpSpPr>
              <p:cNvPr id="627" name="Group 1955">
                <a:extLst>
                  <a:ext uri="{FF2B5EF4-FFF2-40B4-BE49-F238E27FC236}">
                    <a16:creationId xmlns:a16="http://schemas.microsoft.com/office/drawing/2014/main" id="{24C50E77-0142-43A0-BA07-F673A0F64634}"/>
                  </a:ext>
                </a:extLst>
              </p:cNvPr>
              <p:cNvGrpSpPr>
                <a:grpSpLocks/>
              </p:cNvGrpSpPr>
              <p:nvPr/>
            </p:nvGrpSpPr>
            <p:grpSpPr bwMode="auto">
              <a:xfrm>
                <a:off x="7999732" y="4677013"/>
                <a:ext cx="242888" cy="201620"/>
                <a:chOff x="4493" y="3127"/>
                <a:chExt cx="153" cy="127"/>
              </a:xfrm>
            </p:grpSpPr>
            <p:sp>
              <p:nvSpPr>
                <p:cNvPr id="907" name="Freeform 1956">
                  <a:extLst>
                    <a:ext uri="{FF2B5EF4-FFF2-40B4-BE49-F238E27FC236}">
                      <a16:creationId xmlns:a16="http://schemas.microsoft.com/office/drawing/2014/main" id="{9C46C8FE-FCDC-41B1-8F3B-014E8105BED1}"/>
                    </a:ext>
                  </a:extLst>
                </p:cNvPr>
                <p:cNvSpPr>
                  <a:spLocks/>
                </p:cNvSpPr>
                <p:nvPr/>
              </p:nvSpPr>
              <p:spPr bwMode="auto">
                <a:xfrm>
                  <a:off x="4493" y="3127"/>
                  <a:ext cx="153" cy="127"/>
                </a:xfrm>
                <a:custGeom>
                  <a:avLst/>
                  <a:gdLst>
                    <a:gd name="T0" fmla="*/ 83 w 153"/>
                    <a:gd name="T1" fmla="*/ 43 h 127"/>
                    <a:gd name="T2" fmla="*/ 128 w 153"/>
                    <a:gd name="T3" fmla="*/ 41 h 127"/>
                    <a:gd name="T4" fmla="*/ 128 w 153"/>
                    <a:gd name="T5" fmla="*/ 33 h 127"/>
                    <a:gd name="T6" fmla="*/ 128 w 153"/>
                    <a:gd name="T7" fmla="*/ 22 h 127"/>
                    <a:gd name="T8" fmla="*/ 128 w 153"/>
                    <a:gd name="T9" fmla="*/ 14 h 127"/>
                    <a:gd name="T10" fmla="*/ 128 w 153"/>
                    <a:gd name="T11" fmla="*/ 6 h 127"/>
                    <a:gd name="T12" fmla="*/ 128 w 153"/>
                    <a:gd name="T13" fmla="*/ 0 h 127"/>
                    <a:gd name="T14" fmla="*/ 133 w 153"/>
                    <a:gd name="T15" fmla="*/ 0 h 127"/>
                    <a:gd name="T16" fmla="*/ 139 w 153"/>
                    <a:gd name="T17" fmla="*/ 0 h 127"/>
                    <a:gd name="T18" fmla="*/ 144 w 153"/>
                    <a:gd name="T19" fmla="*/ 0 h 127"/>
                    <a:gd name="T20" fmla="*/ 150 w 153"/>
                    <a:gd name="T21" fmla="*/ 0 h 127"/>
                    <a:gd name="T22" fmla="*/ 153 w 153"/>
                    <a:gd name="T23" fmla="*/ 119 h 127"/>
                    <a:gd name="T24" fmla="*/ 153 w 153"/>
                    <a:gd name="T25" fmla="*/ 124 h 127"/>
                    <a:gd name="T26" fmla="*/ 120 w 153"/>
                    <a:gd name="T27" fmla="*/ 127 h 127"/>
                    <a:gd name="T28" fmla="*/ 114 w 153"/>
                    <a:gd name="T29" fmla="*/ 124 h 127"/>
                    <a:gd name="T30" fmla="*/ 111 w 153"/>
                    <a:gd name="T31" fmla="*/ 119 h 127"/>
                    <a:gd name="T32" fmla="*/ 111 w 153"/>
                    <a:gd name="T33" fmla="*/ 110 h 127"/>
                    <a:gd name="T34" fmla="*/ 111 w 153"/>
                    <a:gd name="T35" fmla="*/ 100 h 127"/>
                    <a:gd name="T36" fmla="*/ 111 w 153"/>
                    <a:gd name="T37" fmla="*/ 92 h 127"/>
                    <a:gd name="T38" fmla="*/ 111 w 153"/>
                    <a:gd name="T39" fmla="*/ 81 h 127"/>
                    <a:gd name="T40" fmla="*/ 111 w 153"/>
                    <a:gd name="T41" fmla="*/ 70 h 127"/>
                    <a:gd name="T42" fmla="*/ 106 w 153"/>
                    <a:gd name="T43" fmla="*/ 62 h 127"/>
                    <a:gd name="T44" fmla="*/ 64 w 153"/>
                    <a:gd name="T45" fmla="*/ 65 h 127"/>
                    <a:gd name="T46" fmla="*/ 64 w 153"/>
                    <a:gd name="T47" fmla="*/ 70 h 127"/>
                    <a:gd name="T48" fmla="*/ 64 w 153"/>
                    <a:gd name="T49" fmla="*/ 84 h 127"/>
                    <a:gd name="T50" fmla="*/ 64 w 153"/>
                    <a:gd name="T51" fmla="*/ 100 h 127"/>
                    <a:gd name="T52" fmla="*/ 64 w 153"/>
                    <a:gd name="T53" fmla="*/ 113 h 127"/>
                    <a:gd name="T54" fmla="*/ 61 w 153"/>
                    <a:gd name="T55" fmla="*/ 121 h 127"/>
                    <a:gd name="T56" fmla="*/ 61 w 153"/>
                    <a:gd name="T57" fmla="*/ 127 h 127"/>
                    <a:gd name="T58" fmla="*/ 56 w 153"/>
                    <a:gd name="T59" fmla="*/ 127 h 127"/>
                    <a:gd name="T60" fmla="*/ 9 w 153"/>
                    <a:gd name="T61" fmla="*/ 127 h 127"/>
                    <a:gd name="T62" fmla="*/ 6 w 153"/>
                    <a:gd name="T63" fmla="*/ 124 h 127"/>
                    <a:gd name="T64" fmla="*/ 0 w 153"/>
                    <a:gd name="T65" fmla="*/ 121 h 127"/>
                    <a:gd name="T66" fmla="*/ 0 w 153"/>
                    <a:gd name="T67" fmla="*/ 6 h 127"/>
                    <a:gd name="T68" fmla="*/ 3 w 153"/>
                    <a:gd name="T69" fmla="*/ 3 h 127"/>
                    <a:gd name="T70" fmla="*/ 6 w 153"/>
                    <a:gd name="T71" fmla="*/ 0 h 127"/>
                    <a:gd name="T72" fmla="*/ 11 w 153"/>
                    <a:gd name="T73" fmla="*/ 6 h 127"/>
                    <a:gd name="T74" fmla="*/ 14 w 153"/>
                    <a:gd name="T75" fmla="*/ 43 h 127"/>
                    <a:gd name="T76" fmla="*/ 53 w 153"/>
                    <a:gd name="T77" fmla="*/ 8 h 127"/>
                    <a:gd name="T78" fmla="*/ 53 w 153"/>
                    <a:gd name="T79" fmla="*/ 3 h 127"/>
                    <a:gd name="T80" fmla="*/ 56 w 153"/>
                    <a:gd name="T81" fmla="*/ 0 h 127"/>
                    <a:gd name="T82" fmla="*/ 61 w 153"/>
                    <a:gd name="T83" fmla="*/ 0 h 127"/>
                    <a:gd name="T84" fmla="*/ 67 w 153"/>
                    <a:gd name="T85" fmla="*/ 0 h 127"/>
                    <a:gd name="T86" fmla="*/ 72 w 153"/>
                    <a:gd name="T87" fmla="*/ 0 h 127"/>
                    <a:gd name="T88" fmla="*/ 78 w 153"/>
                    <a:gd name="T89" fmla="*/ 0 h 127"/>
                    <a:gd name="T90" fmla="*/ 83 w 153"/>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3"/>
                    <a:gd name="T139" fmla="*/ 0 h 127"/>
                    <a:gd name="T140" fmla="*/ 153 w 153"/>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3" h="127">
                      <a:moveTo>
                        <a:pt x="83" y="3"/>
                      </a:moveTo>
                      <a:lnTo>
                        <a:pt x="83" y="43"/>
                      </a:lnTo>
                      <a:lnTo>
                        <a:pt x="125" y="43"/>
                      </a:lnTo>
                      <a:lnTo>
                        <a:pt x="128" y="41"/>
                      </a:lnTo>
                      <a:lnTo>
                        <a:pt x="128" y="35"/>
                      </a:lnTo>
                      <a:lnTo>
                        <a:pt x="128" y="33"/>
                      </a:lnTo>
                      <a:lnTo>
                        <a:pt x="128" y="27"/>
                      </a:lnTo>
                      <a:lnTo>
                        <a:pt x="128" y="22"/>
                      </a:lnTo>
                      <a:lnTo>
                        <a:pt x="128" y="19"/>
                      </a:lnTo>
                      <a:lnTo>
                        <a:pt x="128" y="14"/>
                      </a:lnTo>
                      <a:lnTo>
                        <a:pt x="128" y="11"/>
                      </a:lnTo>
                      <a:lnTo>
                        <a:pt x="128" y="6"/>
                      </a:lnTo>
                      <a:lnTo>
                        <a:pt x="128" y="3"/>
                      </a:lnTo>
                      <a:lnTo>
                        <a:pt x="128" y="0"/>
                      </a:lnTo>
                      <a:lnTo>
                        <a:pt x="131" y="0"/>
                      </a:lnTo>
                      <a:lnTo>
                        <a:pt x="133" y="0"/>
                      </a:lnTo>
                      <a:lnTo>
                        <a:pt x="136" y="0"/>
                      </a:lnTo>
                      <a:lnTo>
                        <a:pt x="139" y="0"/>
                      </a:lnTo>
                      <a:lnTo>
                        <a:pt x="142" y="0"/>
                      </a:lnTo>
                      <a:lnTo>
                        <a:pt x="144" y="0"/>
                      </a:lnTo>
                      <a:lnTo>
                        <a:pt x="147" y="0"/>
                      </a:lnTo>
                      <a:lnTo>
                        <a:pt x="150" y="0"/>
                      </a:lnTo>
                      <a:lnTo>
                        <a:pt x="153" y="6"/>
                      </a:lnTo>
                      <a:lnTo>
                        <a:pt x="153" y="119"/>
                      </a:lnTo>
                      <a:lnTo>
                        <a:pt x="153" y="121"/>
                      </a:lnTo>
                      <a:lnTo>
                        <a:pt x="153" y="124"/>
                      </a:lnTo>
                      <a:lnTo>
                        <a:pt x="150" y="124"/>
                      </a:lnTo>
                      <a:lnTo>
                        <a:pt x="120" y="127"/>
                      </a:lnTo>
                      <a:lnTo>
                        <a:pt x="117" y="124"/>
                      </a:lnTo>
                      <a:lnTo>
                        <a:pt x="114" y="124"/>
                      </a:lnTo>
                      <a:lnTo>
                        <a:pt x="114" y="121"/>
                      </a:lnTo>
                      <a:lnTo>
                        <a:pt x="111" y="119"/>
                      </a:lnTo>
                      <a:lnTo>
                        <a:pt x="111" y="116"/>
                      </a:lnTo>
                      <a:lnTo>
                        <a:pt x="111" y="110"/>
                      </a:lnTo>
                      <a:lnTo>
                        <a:pt x="111" y="105"/>
                      </a:lnTo>
                      <a:lnTo>
                        <a:pt x="111" y="100"/>
                      </a:lnTo>
                      <a:lnTo>
                        <a:pt x="111" y="94"/>
                      </a:lnTo>
                      <a:lnTo>
                        <a:pt x="111" y="92"/>
                      </a:lnTo>
                      <a:lnTo>
                        <a:pt x="111" y="86"/>
                      </a:lnTo>
                      <a:lnTo>
                        <a:pt x="111" y="81"/>
                      </a:lnTo>
                      <a:lnTo>
                        <a:pt x="111" y="75"/>
                      </a:lnTo>
                      <a:lnTo>
                        <a:pt x="111" y="70"/>
                      </a:lnTo>
                      <a:lnTo>
                        <a:pt x="111" y="65"/>
                      </a:lnTo>
                      <a:lnTo>
                        <a:pt x="106" y="62"/>
                      </a:lnTo>
                      <a:lnTo>
                        <a:pt x="67" y="62"/>
                      </a:lnTo>
                      <a:lnTo>
                        <a:pt x="64" y="65"/>
                      </a:lnTo>
                      <a:lnTo>
                        <a:pt x="64" y="67"/>
                      </a:lnTo>
                      <a:lnTo>
                        <a:pt x="64" y="70"/>
                      </a:lnTo>
                      <a:lnTo>
                        <a:pt x="64" y="78"/>
                      </a:lnTo>
                      <a:lnTo>
                        <a:pt x="64" y="84"/>
                      </a:lnTo>
                      <a:lnTo>
                        <a:pt x="64" y="92"/>
                      </a:lnTo>
                      <a:lnTo>
                        <a:pt x="64" y="100"/>
                      </a:lnTo>
                      <a:lnTo>
                        <a:pt x="64" y="108"/>
                      </a:lnTo>
                      <a:lnTo>
                        <a:pt x="64" y="113"/>
                      </a:lnTo>
                      <a:lnTo>
                        <a:pt x="64" y="119"/>
                      </a:lnTo>
                      <a:lnTo>
                        <a:pt x="61" y="121"/>
                      </a:lnTo>
                      <a:lnTo>
                        <a:pt x="61" y="124"/>
                      </a:lnTo>
                      <a:lnTo>
                        <a:pt x="61" y="127"/>
                      </a:lnTo>
                      <a:lnTo>
                        <a:pt x="58" y="127"/>
                      </a:lnTo>
                      <a:lnTo>
                        <a:pt x="56" y="127"/>
                      </a:lnTo>
                      <a:lnTo>
                        <a:pt x="53" y="127"/>
                      </a:lnTo>
                      <a:lnTo>
                        <a:pt x="9" y="127"/>
                      </a:lnTo>
                      <a:lnTo>
                        <a:pt x="6" y="127"/>
                      </a:lnTo>
                      <a:lnTo>
                        <a:pt x="6" y="124"/>
                      </a:lnTo>
                      <a:lnTo>
                        <a:pt x="3" y="124"/>
                      </a:lnTo>
                      <a:lnTo>
                        <a:pt x="0" y="121"/>
                      </a:lnTo>
                      <a:lnTo>
                        <a:pt x="0" y="119"/>
                      </a:lnTo>
                      <a:lnTo>
                        <a:pt x="0" y="6"/>
                      </a:lnTo>
                      <a:lnTo>
                        <a:pt x="0" y="3"/>
                      </a:lnTo>
                      <a:lnTo>
                        <a:pt x="3" y="3"/>
                      </a:lnTo>
                      <a:lnTo>
                        <a:pt x="3" y="0"/>
                      </a:lnTo>
                      <a:lnTo>
                        <a:pt x="6" y="0"/>
                      </a:lnTo>
                      <a:lnTo>
                        <a:pt x="9" y="0"/>
                      </a:lnTo>
                      <a:lnTo>
                        <a:pt x="11" y="6"/>
                      </a:lnTo>
                      <a:lnTo>
                        <a:pt x="11" y="41"/>
                      </a:lnTo>
                      <a:lnTo>
                        <a:pt x="14" y="43"/>
                      </a:lnTo>
                      <a:lnTo>
                        <a:pt x="53" y="43"/>
                      </a:lnTo>
                      <a:lnTo>
                        <a:pt x="53" y="8"/>
                      </a:lnTo>
                      <a:lnTo>
                        <a:pt x="53" y="6"/>
                      </a:lnTo>
                      <a:lnTo>
                        <a:pt x="53" y="3"/>
                      </a:lnTo>
                      <a:lnTo>
                        <a:pt x="56" y="3"/>
                      </a:lnTo>
                      <a:lnTo>
                        <a:pt x="56" y="0"/>
                      </a:lnTo>
                      <a:lnTo>
                        <a:pt x="58" y="0"/>
                      </a:lnTo>
                      <a:lnTo>
                        <a:pt x="61" y="0"/>
                      </a:lnTo>
                      <a:lnTo>
                        <a:pt x="64" y="0"/>
                      </a:lnTo>
                      <a:lnTo>
                        <a:pt x="67" y="0"/>
                      </a:lnTo>
                      <a:lnTo>
                        <a:pt x="70" y="0"/>
                      </a:lnTo>
                      <a:lnTo>
                        <a:pt x="72" y="0"/>
                      </a:lnTo>
                      <a:lnTo>
                        <a:pt x="75" y="0"/>
                      </a:lnTo>
                      <a:lnTo>
                        <a:pt x="78" y="0"/>
                      </a:lnTo>
                      <a:lnTo>
                        <a:pt x="81" y="0"/>
                      </a:lnTo>
                      <a:lnTo>
                        <a:pt x="83" y="3"/>
                      </a:lnTo>
                      <a:close/>
                    </a:path>
                  </a:pathLst>
                </a:custGeom>
                <a:solidFill>
                  <a:srgbClr val="00CC99"/>
                </a:solidFill>
                <a:ln w="9525">
                  <a:noFill/>
                  <a:round/>
                  <a:headEnd/>
                  <a:tailEnd/>
                </a:ln>
              </p:spPr>
              <p:txBody>
                <a:bodyPr/>
                <a:lstStyle/>
                <a:p>
                  <a:endParaRPr lang="en-US" sz="1350" dirty="0"/>
                </a:p>
              </p:txBody>
            </p:sp>
            <p:sp>
              <p:nvSpPr>
                <p:cNvPr id="908" name="Freeform 1957">
                  <a:extLst>
                    <a:ext uri="{FF2B5EF4-FFF2-40B4-BE49-F238E27FC236}">
                      <a16:creationId xmlns:a16="http://schemas.microsoft.com/office/drawing/2014/main" id="{362B8651-7C44-4330-BB99-6AA6E452E6DD}"/>
                    </a:ext>
                  </a:extLst>
                </p:cNvPr>
                <p:cNvSpPr>
                  <a:spLocks/>
                </p:cNvSpPr>
                <p:nvPr/>
              </p:nvSpPr>
              <p:spPr bwMode="auto">
                <a:xfrm>
                  <a:off x="4493" y="3127"/>
                  <a:ext cx="153" cy="127"/>
                </a:xfrm>
                <a:custGeom>
                  <a:avLst/>
                  <a:gdLst>
                    <a:gd name="T0" fmla="*/ 83 w 153"/>
                    <a:gd name="T1" fmla="*/ 43 h 127"/>
                    <a:gd name="T2" fmla="*/ 128 w 153"/>
                    <a:gd name="T3" fmla="*/ 41 h 127"/>
                    <a:gd name="T4" fmla="*/ 128 w 153"/>
                    <a:gd name="T5" fmla="*/ 33 h 127"/>
                    <a:gd name="T6" fmla="*/ 128 w 153"/>
                    <a:gd name="T7" fmla="*/ 22 h 127"/>
                    <a:gd name="T8" fmla="*/ 128 w 153"/>
                    <a:gd name="T9" fmla="*/ 14 h 127"/>
                    <a:gd name="T10" fmla="*/ 128 w 153"/>
                    <a:gd name="T11" fmla="*/ 6 h 127"/>
                    <a:gd name="T12" fmla="*/ 128 w 153"/>
                    <a:gd name="T13" fmla="*/ 0 h 127"/>
                    <a:gd name="T14" fmla="*/ 133 w 153"/>
                    <a:gd name="T15" fmla="*/ 0 h 127"/>
                    <a:gd name="T16" fmla="*/ 139 w 153"/>
                    <a:gd name="T17" fmla="*/ 0 h 127"/>
                    <a:gd name="T18" fmla="*/ 144 w 153"/>
                    <a:gd name="T19" fmla="*/ 0 h 127"/>
                    <a:gd name="T20" fmla="*/ 150 w 153"/>
                    <a:gd name="T21" fmla="*/ 0 h 127"/>
                    <a:gd name="T22" fmla="*/ 153 w 153"/>
                    <a:gd name="T23" fmla="*/ 119 h 127"/>
                    <a:gd name="T24" fmla="*/ 153 w 153"/>
                    <a:gd name="T25" fmla="*/ 124 h 127"/>
                    <a:gd name="T26" fmla="*/ 120 w 153"/>
                    <a:gd name="T27" fmla="*/ 127 h 127"/>
                    <a:gd name="T28" fmla="*/ 114 w 153"/>
                    <a:gd name="T29" fmla="*/ 124 h 127"/>
                    <a:gd name="T30" fmla="*/ 111 w 153"/>
                    <a:gd name="T31" fmla="*/ 119 h 127"/>
                    <a:gd name="T32" fmla="*/ 111 w 153"/>
                    <a:gd name="T33" fmla="*/ 110 h 127"/>
                    <a:gd name="T34" fmla="*/ 111 w 153"/>
                    <a:gd name="T35" fmla="*/ 100 h 127"/>
                    <a:gd name="T36" fmla="*/ 111 w 153"/>
                    <a:gd name="T37" fmla="*/ 92 h 127"/>
                    <a:gd name="T38" fmla="*/ 111 w 153"/>
                    <a:gd name="T39" fmla="*/ 81 h 127"/>
                    <a:gd name="T40" fmla="*/ 111 w 153"/>
                    <a:gd name="T41" fmla="*/ 70 h 127"/>
                    <a:gd name="T42" fmla="*/ 106 w 153"/>
                    <a:gd name="T43" fmla="*/ 62 h 127"/>
                    <a:gd name="T44" fmla="*/ 64 w 153"/>
                    <a:gd name="T45" fmla="*/ 65 h 127"/>
                    <a:gd name="T46" fmla="*/ 64 w 153"/>
                    <a:gd name="T47" fmla="*/ 70 h 127"/>
                    <a:gd name="T48" fmla="*/ 64 w 153"/>
                    <a:gd name="T49" fmla="*/ 84 h 127"/>
                    <a:gd name="T50" fmla="*/ 64 w 153"/>
                    <a:gd name="T51" fmla="*/ 100 h 127"/>
                    <a:gd name="T52" fmla="*/ 64 w 153"/>
                    <a:gd name="T53" fmla="*/ 113 h 127"/>
                    <a:gd name="T54" fmla="*/ 61 w 153"/>
                    <a:gd name="T55" fmla="*/ 121 h 127"/>
                    <a:gd name="T56" fmla="*/ 61 w 153"/>
                    <a:gd name="T57" fmla="*/ 127 h 127"/>
                    <a:gd name="T58" fmla="*/ 56 w 153"/>
                    <a:gd name="T59" fmla="*/ 127 h 127"/>
                    <a:gd name="T60" fmla="*/ 9 w 153"/>
                    <a:gd name="T61" fmla="*/ 127 h 127"/>
                    <a:gd name="T62" fmla="*/ 6 w 153"/>
                    <a:gd name="T63" fmla="*/ 124 h 127"/>
                    <a:gd name="T64" fmla="*/ 0 w 153"/>
                    <a:gd name="T65" fmla="*/ 121 h 127"/>
                    <a:gd name="T66" fmla="*/ 0 w 153"/>
                    <a:gd name="T67" fmla="*/ 6 h 127"/>
                    <a:gd name="T68" fmla="*/ 3 w 153"/>
                    <a:gd name="T69" fmla="*/ 3 h 127"/>
                    <a:gd name="T70" fmla="*/ 6 w 153"/>
                    <a:gd name="T71" fmla="*/ 0 h 127"/>
                    <a:gd name="T72" fmla="*/ 11 w 153"/>
                    <a:gd name="T73" fmla="*/ 6 h 127"/>
                    <a:gd name="T74" fmla="*/ 14 w 153"/>
                    <a:gd name="T75" fmla="*/ 43 h 127"/>
                    <a:gd name="T76" fmla="*/ 53 w 153"/>
                    <a:gd name="T77" fmla="*/ 8 h 127"/>
                    <a:gd name="T78" fmla="*/ 53 w 153"/>
                    <a:gd name="T79" fmla="*/ 3 h 127"/>
                    <a:gd name="T80" fmla="*/ 56 w 153"/>
                    <a:gd name="T81" fmla="*/ 0 h 127"/>
                    <a:gd name="T82" fmla="*/ 61 w 153"/>
                    <a:gd name="T83" fmla="*/ 0 h 127"/>
                    <a:gd name="T84" fmla="*/ 67 w 153"/>
                    <a:gd name="T85" fmla="*/ 0 h 127"/>
                    <a:gd name="T86" fmla="*/ 72 w 153"/>
                    <a:gd name="T87" fmla="*/ 0 h 127"/>
                    <a:gd name="T88" fmla="*/ 78 w 153"/>
                    <a:gd name="T89" fmla="*/ 0 h 127"/>
                    <a:gd name="T90" fmla="*/ 83 w 153"/>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3"/>
                    <a:gd name="T139" fmla="*/ 0 h 127"/>
                    <a:gd name="T140" fmla="*/ 153 w 153"/>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3" h="127">
                      <a:moveTo>
                        <a:pt x="83" y="3"/>
                      </a:moveTo>
                      <a:lnTo>
                        <a:pt x="83" y="43"/>
                      </a:lnTo>
                      <a:lnTo>
                        <a:pt x="125" y="43"/>
                      </a:lnTo>
                      <a:lnTo>
                        <a:pt x="128" y="41"/>
                      </a:lnTo>
                      <a:lnTo>
                        <a:pt x="128" y="35"/>
                      </a:lnTo>
                      <a:lnTo>
                        <a:pt x="128" y="33"/>
                      </a:lnTo>
                      <a:lnTo>
                        <a:pt x="128" y="27"/>
                      </a:lnTo>
                      <a:lnTo>
                        <a:pt x="128" y="22"/>
                      </a:lnTo>
                      <a:lnTo>
                        <a:pt x="128" y="19"/>
                      </a:lnTo>
                      <a:lnTo>
                        <a:pt x="128" y="14"/>
                      </a:lnTo>
                      <a:lnTo>
                        <a:pt x="128" y="11"/>
                      </a:lnTo>
                      <a:lnTo>
                        <a:pt x="128" y="6"/>
                      </a:lnTo>
                      <a:lnTo>
                        <a:pt x="128" y="3"/>
                      </a:lnTo>
                      <a:lnTo>
                        <a:pt x="128" y="0"/>
                      </a:lnTo>
                      <a:lnTo>
                        <a:pt x="131" y="0"/>
                      </a:lnTo>
                      <a:lnTo>
                        <a:pt x="133" y="0"/>
                      </a:lnTo>
                      <a:lnTo>
                        <a:pt x="136" y="0"/>
                      </a:lnTo>
                      <a:lnTo>
                        <a:pt x="139" y="0"/>
                      </a:lnTo>
                      <a:lnTo>
                        <a:pt x="142" y="0"/>
                      </a:lnTo>
                      <a:lnTo>
                        <a:pt x="144" y="0"/>
                      </a:lnTo>
                      <a:lnTo>
                        <a:pt x="147" y="0"/>
                      </a:lnTo>
                      <a:lnTo>
                        <a:pt x="150" y="0"/>
                      </a:lnTo>
                      <a:lnTo>
                        <a:pt x="153" y="6"/>
                      </a:lnTo>
                      <a:lnTo>
                        <a:pt x="153" y="119"/>
                      </a:lnTo>
                      <a:lnTo>
                        <a:pt x="153" y="121"/>
                      </a:lnTo>
                      <a:lnTo>
                        <a:pt x="153" y="124"/>
                      </a:lnTo>
                      <a:lnTo>
                        <a:pt x="150" y="124"/>
                      </a:lnTo>
                      <a:lnTo>
                        <a:pt x="120" y="127"/>
                      </a:lnTo>
                      <a:lnTo>
                        <a:pt x="117" y="124"/>
                      </a:lnTo>
                      <a:lnTo>
                        <a:pt x="114" y="124"/>
                      </a:lnTo>
                      <a:lnTo>
                        <a:pt x="114" y="121"/>
                      </a:lnTo>
                      <a:lnTo>
                        <a:pt x="111" y="119"/>
                      </a:lnTo>
                      <a:lnTo>
                        <a:pt x="111" y="116"/>
                      </a:lnTo>
                      <a:lnTo>
                        <a:pt x="111" y="110"/>
                      </a:lnTo>
                      <a:lnTo>
                        <a:pt x="111" y="105"/>
                      </a:lnTo>
                      <a:lnTo>
                        <a:pt x="111" y="100"/>
                      </a:lnTo>
                      <a:lnTo>
                        <a:pt x="111" y="94"/>
                      </a:lnTo>
                      <a:lnTo>
                        <a:pt x="111" y="92"/>
                      </a:lnTo>
                      <a:lnTo>
                        <a:pt x="111" y="86"/>
                      </a:lnTo>
                      <a:lnTo>
                        <a:pt x="111" y="81"/>
                      </a:lnTo>
                      <a:lnTo>
                        <a:pt x="111" y="75"/>
                      </a:lnTo>
                      <a:lnTo>
                        <a:pt x="111" y="70"/>
                      </a:lnTo>
                      <a:lnTo>
                        <a:pt x="111" y="65"/>
                      </a:lnTo>
                      <a:lnTo>
                        <a:pt x="106" y="62"/>
                      </a:lnTo>
                      <a:lnTo>
                        <a:pt x="67" y="62"/>
                      </a:lnTo>
                      <a:lnTo>
                        <a:pt x="64" y="65"/>
                      </a:lnTo>
                      <a:lnTo>
                        <a:pt x="64" y="67"/>
                      </a:lnTo>
                      <a:lnTo>
                        <a:pt x="64" y="70"/>
                      </a:lnTo>
                      <a:lnTo>
                        <a:pt x="64" y="78"/>
                      </a:lnTo>
                      <a:lnTo>
                        <a:pt x="64" y="84"/>
                      </a:lnTo>
                      <a:lnTo>
                        <a:pt x="64" y="92"/>
                      </a:lnTo>
                      <a:lnTo>
                        <a:pt x="64" y="100"/>
                      </a:lnTo>
                      <a:lnTo>
                        <a:pt x="64" y="108"/>
                      </a:lnTo>
                      <a:lnTo>
                        <a:pt x="64" y="113"/>
                      </a:lnTo>
                      <a:lnTo>
                        <a:pt x="64" y="119"/>
                      </a:lnTo>
                      <a:lnTo>
                        <a:pt x="61" y="121"/>
                      </a:lnTo>
                      <a:lnTo>
                        <a:pt x="61" y="124"/>
                      </a:lnTo>
                      <a:lnTo>
                        <a:pt x="61" y="127"/>
                      </a:lnTo>
                      <a:lnTo>
                        <a:pt x="58" y="127"/>
                      </a:lnTo>
                      <a:lnTo>
                        <a:pt x="56" y="127"/>
                      </a:lnTo>
                      <a:lnTo>
                        <a:pt x="53" y="127"/>
                      </a:lnTo>
                      <a:lnTo>
                        <a:pt x="9" y="127"/>
                      </a:lnTo>
                      <a:lnTo>
                        <a:pt x="6" y="127"/>
                      </a:lnTo>
                      <a:lnTo>
                        <a:pt x="6" y="124"/>
                      </a:lnTo>
                      <a:lnTo>
                        <a:pt x="3" y="124"/>
                      </a:lnTo>
                      <a:lnTo>
                        <a:pt x="0" y="121"/>
                      </a:lnTo>
                      <a:lnTo>
                        <a:pt x="0" y="119"/>
                      </a:lnTo>
                      <a:lnTo>
                        <a:pt x="0" y="6"/>
                      </a:lnTo>
                      <a:lnTo>
                        <a:pt x="0" y="3"/>
                      </a:lnTo>
                      <a:lnTo>
                        <a:pt x="3" y="3"/>
                      </a:lnTo>
                      <a:lnTo>
                        <a:pt x="3" y="0"/>
                      </a:lnTo>
                      <a:lnTo>
                        <a:pt x="6" y="0"/>
                      </a:lnTo>
                      <a:lnTo>
                        <a:pt x="9" y="0"/>
                      </a:lnTo>
                      <a:lnTo>
                        <a:pt x="11" y="6"/>
                      </a:lnTo>
                      <a:lnTo>
                        <a:pt x="11" y="41"/>
                      </a:lnTo>
                      <a:lnTo>
                        <a:pt x="14" y="43"/>
                      </a:lnTo>
                      <a:lnTo>
                        <a:pt x="53" y="43"/>
                      </a:lnTo>
                      <a:lnTo>
                        <a:pt x="53" y="8"/>
                      </a:lnTo>
                      <a:lnTo>
                        <a:pt x="53" y="6"/>
                      </a:lnTo>
                      <a:lnTo>
                        <a:pt x="53" y="3"/>
                      </a:lnTo>
                      <a:lnTo>
                        <a:pt x="56" y="3"/>
                      </a:lnTo>
                      <a:lnTo>
                        <a:pt x="56" y="0"/>
                      </a:lnTo>
                      <a:lnTo>
                        <a:pt x="58" y="0"/>
                      </a:lnTo>
                      <a:lnTo>
                        <a:pt x="61" y="0"/>
                      </a:lnTo>
                      <a:lnTo>
                        <a:pt x="64" y="0"/>
                      </a:lnTo>
                      <a:lnTo>
                        <a:pt x="67" y="0"/>
                      </a:lnTo>
                      <a:lnTo>
                        <a:pt x="70" y="0"/>
                      </a:lnTo>
                      <a:lnTo>
                        <a:pt x="72" y="0"/>
                      </a:lnTo>
                      <a:lnTo>
                        <a:pt x="75" y="0"/>
                      </a:lnTo>
                      <a:lnTo>
                        <a:pt x="78" y="0"/>
                      </a:lnTo>
                      <a:lnTo>
                        <a:pt x="81"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28" name="Group 1958">
                <a:extLst>
                  <a:ext uri="{FF2B5EF4-FFF2-40B4-BE49-F238E27FC236}">
                    <a16:creationId xmlns:a16="http://schemas.microsoft.com/office/drawing/2014/main" id="{76E258DD-E9B2-455D-B30C-62E872758993}"/>
                  </a:ext>
                </a:extLst>
              </p:cNvPr>
              <p:cNvGrpSpPr>
                <a:grpSpLocks/>
              </p:cNvGrpSpPr>
              <p:nvPr/>
            </p:nvGrpSpPr>
            <p:grpSpPr bwMode="auto">
              <a:xfrm>
                <a:off x="8110857" y="4788143"/>
                <a:ext cx="52388" cy="90491"/>
                <a:chOff x="4563" y="3197"/>
                <a:chExt cx="33" cy="57"/>
              </a:xfrm>
            </p:grpSpPr>
            <p:sp>
              <p:nvSpPr>
                <p:cNvPr id="905" name="Freeform 1959">
                  <a:extLst>
                    <a:ext uri="{FF2B5EF4-FFF2-40B4-BE49-F238E27FC236}">
                      <a16:creationId xmlns:a16="http://schemas.microsoft.com/office/drawing/2014/main" id="{EB4E2211-6758-4015-B10D-A0F37C26010F}"/>
                    </a:ext>
                  </a:extLst>
                </p:cNvPr>
                <p:cNvSpPr>
                  <a:spLocks/>
                </p:cNvSpPr>
                <p:nvPr/>
              </p:nvSpPr>
              <p:spPr bwMode="auto">
                <a:xfrm>
                  <a:off x="4563" y="3197"/>
                  <a:ext cx="33" cy="57"/>
                </a:xfrm>
                <a:custGeom>
                  <a:avLst/>
                  <a:gdLst>
                    <a:gd name="T0" fmla="*/ 25 w 33"/>
                    <a:gd name="T1" fmla="*/ 57 h 57"/>
                    <a:gd name="T2" fmla="*/ 28 w 33"/>
                    <a:gd name="T3" fmla="*/ 57 h 57"/>
                    <a:gd name="T4" fmla="*/ 30 w 33"/>
                    <a:gd name="T5" fmla="*/ 54 h 57"/>
                    <a:gd name="T6" fmla="*/ 33 w 33"/>
                    <a:gd name="T7" fmla="*/ 51 h 57"/>
                    <a:gd name="T8" fmla="*/ 33 w 33"/>
                    <a:gd name="T9" fmla="*/ 49 h 57"/>
                    <a:gd name="T10" fmla="*/ 33 w 33"/>
                    <a:gd name="T11" fmla="*/ 6 h 57"/>
                    <a:gd name="T12" fmla="*/ 33 w 33"/>
                    <a:gd name="T13" fmla="*/ 3 h 57"/>
                    <a:gd name="T14" fmla="*/ 30 w 33"/>
                    <a:gd name="T15" fmla="*/ 3 h 57"/>
                    <a:gd name="T16" fmla="*/ 30 w 33"/>
                    <a:gd name="T17" fmla="*/ 0 h 57"/>
                    <a:gd name="T18" fmla="*/ 28 w 33"/>
                    <a:gd name="T19" fmla="*/ 0 h 57"/>
                    <a:gd name="T20" fmla="*/ 25 w 33"/>
                    <a:gd name="T21" fmla="*/ 0 h 57"/>
                    <a:gd name="T22" fmla="*/ 8 w 33"/>
                    <a:gd name="T23" fmla="*/ 0 h 57"/>
                    <a:gd name="T24" fmla="*/ 5 w 33"/>
                    <a:gd name="T25" fmla="*/ 0 h 57"/>
                    <a:gd name="T26" fmla="*/ 3 w 33"/>
                    <a:gd name="T27" fmla="*/ 0 h 57"/>
                    <a:gd name="T28" fmla="*/ 3 w 33"/>
                    <a:gd name="T29" fmla="*/ 3 h 57"/>
                    <a:gd name="T30" fmla="*/ 3 w 33"/>
                    <a:gd name="T31" fmla="*/ 6 h 57"/>
                    <a:gd name="T32" fmla="*/ 0 w 33"/>
                    <a:gd name="T33" fmla="*/ 6 h 57"/>
                    <a:gd name="T34" fmla="*/ 0 w 33"/>
                    <a:gd name="T35" fmla="*/ 49 h 57"/>
                    <a:gd name="T36" fmla="*/ 3 w 33"/>
                    <a:gd name="T37" fmla="*/ 51 h 57"/>
                    <a:gd name="T38" fmla="*/ 3 w 33"/>
                    <a:gd name="T39" fmla="*/ 54 h 57"/>
                    <a:gd name="T40" fmla="*/ 5 w 33"/>
                    <a:gd name="T41" fmla="*/ 54 h 57"/>
                    <a:gd name="T42" fmla="*/ 5 w 33"/>
                    <a:gd name="T43" fmla="*/ 57 h 57"/>
                    <a:gd name="T44" fmla="*/ 8 w 33"/>
                    <a:gd name="T45" fmla="*/ 57 h 57"/>
                    <a:gd name="T46" fmla="*/ 25 w 33"/>
                    <a:gd name="T47" fmla="*/ 57 h 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7"/>
                    <a:gd name="T74" fmla="*/ 33 w 33"/>
                    <a:gd name="T75" fmla="*/ 57 h 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7">
                      <a:moveTo>
                        <a:pt x="25" y="57"/>
                      </a:moveTo>
                      <a:lnTo>
                        <a:pt x="28" y="57"/>
                      </a:lnTo>
                      <a:lnTo>
                        <a:pt x="30" y="54"/>
                      </a:lnTo>
                      <a:lnTo>
                        <a:pt x="33" y="51"/>
                      </a:lnTo>
                      <a:lnTo>
                        <a:pt x="33" y="49"/>
                      </a:lnTo>
                      <a:lnTo>
                        <a:pt x="33" y="6"/>
                      </a:lnTo>
                      <a:lnTo>
                        <a:pt x="33" y="3"/>
                      </a:lnTo>
                      <a:lnTo>
                        <a:pt x="30" y="3"/>
                      </a:lnTo>
                      <a:lnTo>
                        <a:pt x="30" y="0"/>
                      </a:lnTo>
                      <a:lnTo>
                        <a:pt x="28" y="0"/>
                      </a:lnTo>
                      <a:lnTo>
                        <a:pt x="25" y="0"/>
                      </a:lnTo>
                      <a:lnTo>
                        <a:pt x="8" y="0"/>
                      </a:lnTo>
                      <a:lnTo>
                        <a:pt x="5" y="0"/>
                      </a:lnTo>
                      <a:lnTo>
                        <a:pt x="3" y="0"/>
                      </a:lnTo>
                      <a:lnTo>
                        <a:pt x="3" y="3"/>
                      </a:lnTo>
                      <a:lnTo>
                        <a:pt x="3" y="6"/>
                      </a:lnTo>
                      <a:lnTo>
                        <a:pt x="0" y="6"/>
                      </a:lnTo>
                      <a:lnTo>
                        <a:pt x="0" y="49"/>
                      </a:lnTo>
                      <a:lnTo>
                        <a:pt x="3" y="51"/>
                      </a:lnTo>
                      <a:lnTo>
                        <a:pt x="3" y="54"/>
                      </a:lnTo>
                      <a:lnTo>
                        <a:pt x="5" y="54"/>
                      </a:lnTo>
                      <a:lnTo>
                        <a:pt x="5" y="57"/>
                      </a:lnTo>
                      <a:lnTo>
                        <a:pt x="8" y="57"/>
                      </a:lnTo>
                      <a:lnTo>
                        <a:pt x="25" y="57"/>
                      </a:lnTo>
                      <a:close/>
                    </a:path>
                  </a:pathLst>
                </a:custGeom>
                <a:solidFill>
                  <a:srgbClr val="00CC99"/>
                </a:solidFill>
                <a:ln w="9525">
                  <a:noFill/>
                  <a:round/>
                  <a:headEnd/>
                  <a:tailEnd/>
                </a:ln>
              </p:spPr>
              <p:txBody>
                <a:bodyPr/>
                <a:lstStyle/>
                <a:p>
                  <a:endParaRPr lang="en-US" sz="1350" dirty="0"/>
                </a:p>
              </p:txBody>
            </p:sp>
            <p:sp>
              <p:nvSpPr>
                <p:cNvPr id="906" name="Freeform 1960">
                  <a:extLst>
                    <a:ext uri="{FF2B5EF4-FFF2-40B4-BE49-F238E27FC236}">
                      <a16:creationId xmlns:a16="http://schemas.microsoft.com/office/drawing/2014/main" id="{69B32FEA-F98A-4FE3-BC2A-CB470AB1012F}"/>
                    </a:ext>
                  </a:extLst>
                </p:cNvPr>
                <p:cNvSpPr>
                  <a:spLocks/>
                </p:cNvSpPr>
                <p:nvPr/>
              </p:nvSpPr>
              <p:spPr bwMode="auto">
                <a:xfrm>
                  <a:off x="4563" y="3197"/>
                  <a:ext cx="33" cy="57"/>
                </a:xfrm>
                <a:custGeom>
                  <a:avLst/>
                  <a:gdLst>
                    <a:gd name="T0" fmla="*/ 25 w 33"/>
                    <a:gd name="T1" fmla="*/ 57 h 57"/>
                    <a:gd name="T2" fmla="*/ 28 w 33"/>
                    <a:gd name="T3" fmla="*/ 57 h 57"/>
                    <a:gd name="T4" fmla="*/ 30 w 33"/>
                    <a:gd name="T5" fmla="*/ 54 h 57"/>
                    <a:gd name="T6" fmla="*/ 33 w 33"/>
                    <a:gd name="T7" fmla="*/ 51 h 57"/>
                    <a:gd name="T8" fmla="*/ 33 w 33"/>
                    <a:gd name="T9" fmla="*/ 49 h 57"/>
                    <a:gd name="T10" fmla="*/ 33 w 33"/>
                    <a:gd name="T11" fmla="*/ 6 h 57"/>
                    <a:gd name="T12" fmla="*/ 33 w 33"/>
                    <a:gd name="T13" fmla="*/ 3 h 57"/>
                    <a:gd name="T14" fmla="*/ 30 w 33"/>
                    <a:gd name="T15" fmla="*/ 3 h 57"/>
                    <a:gd name="T16" fmla="*/ 30 w 33"/>
                    <a:gd name="T17" fmla="*/ 0 h 57"/>
                    <a:gd name="T18" fmla="*/ 28 w 33"/>
                    <a:gd name="T19" fmla="*/ 0 h 57"/>
                    <a:gd name="T20" fmla="*/ 25 w 33"/>
                    <a:gd name="T21" fmla="*/ 0 h 57"/>
                    <a:gd name="T22" fmla="*/ 8 w 33"/>
                    <a:gd name="T23" fmla="*/ 0 h 57"/>
                    <a:gd name="T24" fmla="*/ 5 w 33"/>
                    <a:gd name="T25" fmla="*/ 0 h 57"/>
                    <a:gd name="T26" fmla="*/ 3 w 33"/>
                    <a:gd name="T27" fmla="*/ 0 h 57"/>
                    <a:gd name="T28" fmla="*/ 3 w 33"/>
                    <a:gd name="T29" fmla="*/ 3 h 57"/>
                    <a:gd name="T30" fmla="*/ 3 w 33"/>
                    <a:gd name="T31" fmla="*/ 6 h 57"/>
                    <a:gd name="T32" fmla="*/ 0 w 33"/>
                    <a:gd name="T33" fmla="*/ 6 h 57"/>
                    <a:gd name="T34" fmla="*/ 0 w 33"/>
                    <a:gd name="T35" fmla="*/ 49 h 57"/>
                    <a:gd name="T36" fmla="*/ 3 w 33"/>
                    <a:gd name="T37" fmla="*/ 51 h 57"/>
                    <a:gd name="T38" fmla="*/ 3 w 33"/>
                    <a:gd name="T39" fmla="*/ 54 h 57"/>
                    <a:gd name="T40" fmla="*/ 5 w 33"/>
                    <a:gd name="T41" fmla="*/ 54 h 57"/>
                    <a:gd name="T42" fmla="*/ 5 w 33"/>
                    <a:gd name="T43" fmla="*/ 57 h 57"/>
                    <a:gd name="T44" fmla="*/ 8 w 33"/>
                    <a:gd name="T45" fmla="*/ 57 h 57"/>
                    <a:gd name="T46" fmla="*/ 25 w 33"/>
                    <a:gd name="T47" fmla="*/ 57 h 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7"/>
                    <a:gd name="T74" fmla="*/ 33 w 33"/>
                    <a:gd name="T75" fmla="*/ 57 h 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7">
                      <a:moveTo>
                        <a:pt x="25" y="57"/>
                      </a:moveTo>
                      <a:lnTo>
                        <a:pt x="28" y="57"/>
                      </a:lnTo>
                      <a:lnTo>
                        <a:pt x="30" y="54"/>
                      </a:lnTo>
                      <a:lnTo>
                        <a:pt x="33" y="51"/>
                      </a:lnTo>
                      <a:lnTo>
                        <a:pt x="33" y="49"/>
                      </a:lnTo>
                      <a:lnTo>
                        <a:pt x="33" y="6"/>
                      </a:lnTo>
                      <a:lnTo>
                        <a:pt x="33" y="3"/>
                      </a:lnTo>
                      <a:lnTo>
                        <a:pt x="30" y="3"/>
                      </a:lnTo>
                      <a:lnTo>
                        <a:pt x="30" y="0"/>
                      </a:lnTo>
                      <a:lnTo>
                        <a:pt x="28" y="0"/>
                      </a:lnTo>
                      <a:lnTo>
                        <a:pt x="25" y="0"/>
                      </a:lnTo>
                      <a:lnTo>
                        <a:pt x="8" y="0"/>
                      </a:lnTo>
                      <a:lnTo>
                        <a:pt x="5" y="0"/>
                      </a:lnTo>
                      <a:lnTo>
                        <a:pt x="3" y="0"/>
                      </a:lnTo>
                      <a:lnTo>
                        <a:pt x="3" y="3"/>
                      </a:lnTo>
                      <a:lnTo>
                        <a:pt x="3" y="6"/>
                      </a:lnTo>
                      <a:lnTo>
                        <a:pt x="0" y="6"/>
                      </a:lnTo>
                      <a:lnTo>
                        <a:pt x="0" y="49"/>
                      </a:lnTo>
                      <a:lnTo>
                        <a:pt x="3" y="51"/>
                      </a:lnTo>
                      <a:lnTo>
                        <a:pt x="3" y="54"/>
                      </a:lnTo>
                      <a:lnTo>
                        <a:pt x="5" y="54"/>
                      </a:lnTo>
                      <a:lnTo>
                        <a:pt x="5" y="57"/>
                      </a:lnTo>
                      <a:lnTo>
                        <a:pt x="8" y="57"/>
                      </a:lnTo>
                      <a:lnTo>
                        <a:pt x="25" y="57"/>
                      </a:lnTo>
                      <a:close/>
                    </a:path>
                  </a:pathLst>
                </a:custGeom>
                <a:noFill/>
                <a:ln w="6350" cap="rnd">
                  <a:solidFill>
                    <a:srgbClr val="000000"/>
                  </a:solidFill>
                  <a:round/>
                  <a:headEnd/>
                  <a:tailEnd/>
                </a:ln>
              </p:spPr>
              <p:txBody>
                <a:bodyPr/>
                <a:lstStyle/>
                <a:p>
                  <a:endParaRPr lang="en-US" sz="1350" dirty="0"/>
                </a:p>
              </p:txBody>
            </p:sp>
          </p:grpSp>
          <p:grpSp>
            <p:nvGrpSpPr>
              <p:cNvPr id="629" name="Group 1961">
                <a:extLst>
                  <a:ext uri="{FF2B5EF4-FFF2-40B4-BE49-F238E27FC236}">
                    <a16:creationId xmlns:a16="http://schemas.microsoft.com/office/drawing/2014/main" id="{C52C7539-53C3-4C43-823B-483C6A72D874}"/>
                  </a:ext>
                </a:extLst>
              </p:cNvPr>
              <p:cNvGrpSpPr>
                <a:grpSpLocks/>
              </p:cNvGrpSpPr>
              <p:nvPr/>
            </p:nvGrpSpPr>
            <p:grpSpPr bwMode="auto">
              <a:xfrm>
                <a:off x="8014019" y="4780203"/>
                <a:ext cx="65088" cy="68265"/>
                <a:chOff x="4502" y="3192"/>
                <a:chExt cx="41" cy="43"/>
              </a:xfrm>
            </p:grpSpPr>
            <p:sp>
              <p:nvSpPr>
                <p:cNvPr id="903" name="Freeform 1962">
                  <a:extLst>
                    <a:ext uri="{FF2B5EF4-FFF2-40B4-BE49-F238E27FC236}">
                      <a16:creationId xmlns:a16="http://schemas.microsoft.com/office/drawing/2014/main" id="{335AC40F-5B91-4592-8686-2FC5C6673FC7}"/>
                    </a:ext>
                  </a:extLst>
                </p:cNvPr>
                <p:cNvSpPr>
                  <a:spLocks/>
                </p:cNvSpPr>
                <p:nvPr/>
              </p:nvSpPr>
              <p:spPr bwMode="auto">
                <a:xfrm>
                  <a:off x="4502" y="3192"/>
                  <a:ext cx="41" cy="43"/>
                </a:xfrm>
                <a:custGeom>
                  <a:avLst/>
                  <a:gdLst>
                    <a:gd name="T0" fmla="*/ 33 w 41"/>
                    <a:gd name="T1" fmla="*/ 43 h 43"/>
                    <a:gd name="T2" fmla="*/ 36 w 41"/>
                    <a:gd name="T3" fmla="*/ 43 h 43"/>
                    <a:gd name="T4" fmla="*/ 38 w 41"/>
                    <a:gd name="T5" fmla="*/ 43 h 43"/>
                    <a:gd name="T6" fmla="*/ 38 w 41"/>
                    <a:gd name="T7" fmla="*/ 40 h 43"/>
                    <a:gd name="T8" fmla="*/ 41 w 41"/>
                    <a:gd name="T9" fmla="*/ 40 h 43"/>
                    <a:gd name="T10" fmla="*/ 41 w 41"/>
                    <a:gd name="T11" fmla="*/ 38 h 43"/>
                    <a:gd name="T12" fmla="*/ 41 w 41"/>
                    <a:gd name="T13" fmla="*/ 35 h 43"/>
                    <a:gd name="T14" fmla="*/ 41 w 41"/>
                    <a:gd name="T15" fmla="*/ 8 h 43"/>
                    <a:gd name="T16" fmla="*/ 41 w 41"/>
                    <a:gd name="T17" fmla="*/ 6 h 43"/>
                    <a:gd name="T18" fmla="*/ 38 w 41"/>
                    <a:gd name="T19" fmla="*/ 3 h 43"/>
                    <a:gd name="T20" fmla="*/ 36 w 41"/>
                    <a:gd name="T21" fmla="*/ 3 h 43"/>
                    <a:gd name="T22" fmla="*/ 36 w 41"/>
                    <a:gd name="T23" fmla="*/ 0 h 43"/>
                    <a:gd name="T24" fmla="*/ 33 w 41"/>
                    <a:gd name="T25" fmla="*/ 0 h 43"/>
                    <a:gd name="T26" fmla="*/ 8 w 41"/>
                    <a:gd name="T27" fmla="*/ 0 h 43"/>
                    <a:gd name="T28" fmla="*/ 5 w 41"/>
                    <a:gd name="T29" fmla="*/ 3 h 43"/>
                    <a:gd name="T30" fmla="*/ 3 w 41"/>
                    <a:gd name="T31" fmla="*/ 3 h 43"/>
                    <a:gd name="T32" fmla="*/ 3 w 41"/>
                    <a:gd name="T33" fmla="*/ 6 h 43"/>
                    <a:gd name="T34" fmla="*/ 0 w 41"/>
                    <a:gd name="T35" fmla="*/ 8 h 43"/>
                    <a:gd name="T36" fmla="*/ 0 w 41"/>
                    <a:gd name="T37" fmla="*/ 35 h 43"/>
                    <a:gd name="T38" fmla="*/ 0 w 41"/>
                    <a:gd name="T39" fmla="*/ 38 h 43"/>
                    <a:gd name="T40" fmla="*/ 3 w 41"/>
                    <a:gd name="T41" fmla="*/ 38 h 43"/>
                    <a:gd name="T42" fmla="*/ 3 w 41"/>
                    <a:gd name="T43" fmla="*/ 40 h 43"/>
                    <a:gd name="T44" fmla="*/ 5 w 41"/>
                    <a:gd name="T45" fmla="*/ 40 h 43"/>
                    <a:gd name="T46" fmla="*/ 5 w 41"/>
                    <a:gd name="T47" fmla="*/ 43 h 43"/>
                    <a:gd name="T48" fmla="*/ 8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0"/>
                      </a:lnTo>
                      <a:lnTo>
                        <a:pt x="41" y="40"/>
                      </a:lnTo>
                      <a:lnTo>
                        <a:pt x="41" y="38"/>
                      </a:lnTo>
                      <a:lnTo>
                        <a:pt x="41" y="35"/>
                      </a:lnTo>
                      <a:lnTo>
                        <a:pt x="41" y="8"/>
                      </a:lnTo>
                      <a:lnTo>
                        <a:pt x="41" y="6"/>
                      </a:lnTo>
                      <a:lnTo>
                        <a:pt x="38" y="3"/>
                      </a:lnTo>
                      <a:lnTo>
                        <a:pt x="36" y="3"/>
                      </a:lnTo>
                      <a:lnTo>
                        <a:pt x="36" y="0"/>
                      </a:lnTo>
                      <a:lnTo>
                        <a:pt x="33" y="0"/>
                      </a:lnTo>
                      <a:lnTo>
                        <a:pt x="8" y="0"/>
                      </a:lnTo>
                      <a:lnTo>
                        <a:pt x="5" y="3"/>
                      </a:lnTo>
                      <a:lnTo>
                        <a:pt x="3" y="3"/>
                      </a:lnTo>
                      <a:lnTo>
                        <a:pt x="3" y="6"/>
                      </a:lnTo>
                      <a:lnTo>
                        <a:pt x="0" y="8"/>
                      </a:lnTo>
                      <a:lnTo>
                        <a:pt x="0" y="35"/>
                      </a:lnTo>
                      <a:lnTo>
                        <a:pt x="0" y="38"/>
                      </a:lnTo>
                      <a:lnTo>
                        <a:pt x="3" y="38"/>
                      </a:lnTo>
                      <a:lnTo>
                        <a:pt x="3" y="40"/>
                      </a:lnTo>
                      <a:lnTo>
                        <a:pt x="5" y="40"/>
                      </a:lnTo>
                      <a:lnTo>
                        <a:pt x="5" y="43"/>
                      </a:lnTo>
                      <a:lnTo>
                        <a:pt x="8" y="43"/>
                      </a:lnTo>
                      <a:lnTo>
                        <a:pt x="33" y="43"/>
                      </a:lnTo>
                      <a:close/>
                    </a:path>
                  </a:pathLst>
                </a:custGeom>
                <a:solidFill>
                  <a:srgbClr val="00CC99"/>
                </a:solidFill>
                <a:ln w="9525">
                  <a:noFill/>
                  <a:round/>
                  <a:headEnd/>
                  <a:tailEnd/>
                </a:ln>
              </p:spPr>
              <p:txBody>
                <a:bodyPr/>
                <a:lstStyle/>
                <a:p>
                  <a:endParaRPr lang="en-US" sz="1350" dirty="0"/>
                </a:p>
              </p:txBody>
            </p:sp>
            <p:sp>
              <p:nvSpPr>
                <p:cNvPr id="904" name="Freeform 1963">
                  <a:extLst>
                    <a:ext uri="{FF2B5EF4-FFF2-40B4-BE49-F238E27FC236}">
                      <a16:creationId xmlns:a16="http://schemas.microsoft.com/office/drawing/2014/main" id="{94F7C0FF-7005-4AF7-83F8-3E33B3F9B637}"/>
                    </a:ext>
                  </a:extLst>
                </p:cNvPr>
                <p:cNvSpPr>
                  <a:spLocks/>
                </p:cNvSpPr>
                <p:nvPr/>
              </p:nvSpPr>
              <p:spPr bwMode="auto">
                <a:xfrm>
                  <a:off x="4502" y="3192"/>
                  <a:ext cx="41" cy="43"/>
                </a:xfrm>
                <a:custGeom>
                  <a:avLst/>
                  <a:gdLst>
                    <a:gd name="T0" fmla="*/ 33 w 41"/>
                    <a:gd name="T1" fmla="*/ 43 h 43"/>
                    <a:gd name="T2" fmla="*/ 36 w 41"/>
                    <a:gd name="T3" fmla="*/ 43 h 43"/>
                    <a:gd name="T4" fmla="*/ 38 w 41"/>
                    <a:gd name="T5" fmla="*/ 43 h 43"/>
                    <a:gd name="T6" fmla="*/ 38 w 41"/>
                    <a:gd name="T7" fmla="*/ 40 h 43"/>
                    <a:gd name="T8" fmla="*/ 41 w 41"/>
                    <a:gd name="T9" fmla="*/ 40 h 43"/>
                    <a:gd name="T10" fmla="*/ 41 w 41"/>
                    <a:gd name="T11" fmla="*/ 38 h 43"/>
                    <a:gd name="T12" fmla="*/ 41 w 41"/>
                    <a:gd name="T13" fmla="*/ 35 h 43"/>
                    <a:gd name="T14" fmla="*/ 41 w 41"/>
                    <a:gd name="T15" fmla="*/ 8 h 43"/>
                    <a:gd name="T16" fmla="*/ 41 w 41"/>
                    <a:gd name="T17" fmla="*/ 6 h 43"/>
                    <a:gd name="T18" fmla="*/ 38 w 41"/>
                    <a:gd name="T19" fmla="*/ 3 h 43"/>
                    <a:gd name="T20" fmla="*/ 36 w 41"/>
                    <a:gd name="T21" fmla="*/ 3 h 43"/>
                    <a:gd name="T22" fmla="*/ 36 w 41"/>
                    <a:gd name="T23" fmla="*/ 0 h 43"/>
                    <a:gd name="T24" fmla="*/ 33 w 41"/>
                    <a:gd name="T25" fmla="*/ 0 h 43"/>
                    <a:gd name="T26" fmla="*/ 8 w 41"/>
                    <a:gd name="T27" fmla="*/ 0 h 43"/>
                    <a:gd name="T28" fmla="*/ 5 w 41"/>
                    <a:gd name="T29" fmla="*/ 3 h 43"/>
                    <a:gd name="T30" fmla="*/ 3 w 41"/>
                    <a:gd name="T31" fmla="*/ 3 h 43"/>
                    <a:gd name="T32" fmla="*/ 3 w 41"/>
                    <a:gd name="T33" fmla="*/ 6 h 43"/>
                    <a:gd name="T34" fmla="*/ 0 w 41"/>
                    <a:gd name="T35" fmla="*/ 8 h 43"/>
                    <a:gd name="T36" fmla="*/ 0 w 41"/>
                    <a:gd name="T37" fmla="*/ 35 h 43"/>
                    <a:gd name="T38" fmla="*/ 0 w 41"/>
                    <a:gd name="T39" fmla="*/ 38 h 43"/>
                    <a:gd name="T40" fmla="*/ 3 w 41"/>
                    <a:gd name="T41" fmla="*/ 38 h 43"/>
                    <a:gd name="T42" fmla="*/ 3 w 41"/>
                    <a:gd name="T43" fmla="*/ 40 h 43"/>
                    <a:gd name="T44" fmla="*/ 5 w 41"/>
                    <a:gd name="T45" fmla="*/ 40 h 43"/>
                    <a:gd name="T46" fmla="*/ 5 w 41"/>
                    <a:gd name="T47" fmla="*/ 43 h 43"/>
                    <a:gd name="T48" fmla="*/ 8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0"/>
                      </a:lnTo>
                      <a:lnTo>
                        <a:pt x="41" y="40"/>
                      </a:lnTo>
                      <a:lnTo>
                        <a:pt x="41" y="38"/>
                      </a:lnTo>
                      <a:lnTo>
                        <a:pt x="41" y="35"/>
                      </a:lnTo>
                      <a:lnTo>
                        <a:pt x="41" y="8"/>
                      </a:lnTo>
                      <a:lnTo>
                        <a:pt x="41" y="6"/>
                      </a:lnTo>
                      <a:lnTo>
                        <a:pt x="38" y="3"/>
                      </a:lnTo>
                      <a:lnTo>
                        <a:pt x="36" y="3"/>
                      </a:lnTo>
                      <a:lnTo>
                        <a:pt x="36" y="0"/>
                      </a:lnTo>
                      <a:lnTo>
                        <a:pt x="33" y="0"/>
                      </a:lnTo>
                      <a:lnTo>
                        <a:pt x="8" y="0"/>
                      </a:lnTo>
                      <a:lnTo>
                        <a:pt x="5" y="3"/>
                      </a:lnTo>
                      <a:lnTo>
                        <a:pt x="3" y="3"/>
                      </a:lnTo>
                      <a:lnTo>
                        <a:pt x="3" y="6"/>
                      </a:lnTo>
                      <a:lnTo>
                        <a:pt x="0" y="8"/>
                      </a:lnTo>
                      <a:lnTo>
                        <a:pt x="0" y="35"/>
                      </a:lnTo>
                      <a:lnTo>
                        <a:pt x="0" y="38"/>
                      </a:lnTo>
                      <a:lnTo>
                        <a:pt x="3" y="38"/>
                      </a:lnTo>
                      <a:lnTo>
                        <a:pt x="3" y="40"/>
                      </a:lnTo>
                      <a:lnTo>
                        <a:pt x="5" y="40"/>
                      </a:lnTo>
                      <a:lnTo>
                        <a:pt x="5" y="43"/>
                      </a:lnTo>
                      <a:lnTo>
                        <a:pt x="8" y="43"/>
                      </a:lnTo>
                      <a:lnTo>
                        <a:pt x="33" y="43"/>
                      </a:lnTo>
                      <a:close/>
                    </a:path>
                  </a:pathLst>
                </a:custGeom>
                <a:noFill/>
                <a:ln w="6350" cap="rnd">
                  <a:solidFill>
                    <a:srgbClr val="000000"/>
                  </a:solidFill>
                  <a:round/>
                  <a:headEnd/>
                  <a:tailEnd/>
                </a:ln>
              </p:spPr>
              <p:txBody>
                <a:bodyPr/>
                <a:lstStyle/>
                <a:p>
                  <a:endParaRPr lang="en-US" sz="1350" dirty="0"/>
                </a:p>
              </p:txBody>
            </p:sp>
          </p:grpSp>
          <p:grpSp>
            <p:nvGrpSpPr>
              <p:cNvPr id="630" name="Group 1964">
                <a:extLst>
                  <a:ext uri="{FF2B5EF4-FFF2-40B4-BE49-F238E27FC236}">
                    <a16:creationId xmlns:a16="http://schemas.microsoft.com/office/drawing/2014/main" id="{2A77F150-4CAC-470D-98F1-999B4BD0B6AC}"/>
                  </a:ext>
                </a:extLst>
              </p:cNvPr>
              <p:cNvGrpSpPr>
                <a:grpSpLocks/>
              </p:cNvGrpSpPr>
              <p:nvPr/>
            </p:nvGrpSpPr>
            <p:grpSpPr bwMode="auto">
              <a:xfrm>
                <a:off x="8026719" y="4792905"/>
                <a:ext cx="44450" cy="42864"/>
                <a:chOff x="4510" y="3200"/>
                <a:chExt cx="28" cy="27"/>
              </a:xfrm>
            </p:grpSpPr>
            <p:sp>
              <p:nvSpPr>
                <p:cNvPr id="901" name="Freeform 1965">
                  <a:extLst>
                    <a:ext uri="{FF2B5EF4-FFF2-40B4-BE49-F238E27FC236}">
                      <a16:creationId xmlns:a16="http://schemas.microsoft.com/office/drawing/2014/main" id="{99A09657-927D-486B-8FBA-0A5CB110796C}"/>
                    </a:ext>
                  </a:extLst>
                </p:cNvPr>
                <p:cNvSpPr>
                  <a:spLocks/>
                </p:cNvSpPr>
                <p:nvPr/>
              </p:nvSpPr>
              <p:spPr bwMode="auto">
                <a:xfrm>
                  <a:off x="4510" y="3200"/>
                  <a:ext cx="28" cy="27"/>
                </a:xfrm>
                <a:custGeom>
                  <a:avLst/>
                  <a:gdLst>
                    <a:gd name="T0" fmla="*/ 19 w 28"/>
                    <a:gd name="T1" fmla="*/ 27 h 27"/>
                    <a:gd name="T2" fmla="*/ 22 w 28"/>
                    <a:gd name="T3" fmla="*/ 27 h 27"/>
                    <a:gd name="T4" fmla="*/ 25 w 28"/>
                    <a:gd name="T5" fmla="*/ 27 h 27"/>
                    <a:gd name="T6" fmla="*/ 25 w 28"/>
                    <a:gd name="T7" fmla="*/ 24 h 27"/>
                    <a:gd name="T8" fmla="*/ 28 w 28"/>
                    <a:gd name="T9" fmla="*/ 24 h 27"/>
                    <a:gd name="T10" fmla="*/ 28 w 28"/>
                    <a:gd name="T11" fmla="*/ 22 h 27"/>
                    <a:gd name="T12" fmla="*/ 28 w 28"/>
                    <a:gd name="T13" fmla="*/ 6 h 27"/>
                    <a:gd name="T14" fmla="*/ 28 w 28"/>
                    <a:gd name="T15" fmla="*/ 3 h 27"/>
                    <a:gd name="T16" fmla="*/ 25 w 28"/>
                    <a:gd name="T17" fmla="*/ 3 h 27"/>
                    <a:gd name="T18" fmla="*/ 25 w 28"/>
                    <a:gd name="T19" fmla="*/ 0 h 27"/>
                    <a:gd name="T20" fmla="*/ 22 w 28"/>
                    <a:gd name="T21" fmla="*/ 0 h 27"/>
                    <a:gd name="T22" fmla="*/ 19 w 28"/>
                    <a:gd name="T23" fmla="*/ 0 h 27"/>
                    <a:gd name="T24" fmla="*/ 6 w 28"/>
                    <a:gd name="T25" fmla="*/ 0 h 27"/>
                    <a:gd name="T26" fmla="*/ 3 w 28"/>
                    <a:gd name="T27" fmla="*/ 0 h 27"/>
                    <a:gd name="T28" fmla="*/ 0 w 28"/>
                    <a:gd name="T29" fmla="*/ 0 h 27"/>
                    <a:gd name="T30" fmla="*/ 0 w 28"/>
                    <a:gd name="T31" fmla="*/ 3 h 27"/>
                    <a:gd name="T32" fmla="*/ 0 w 28"/>
                    <a:gd name="T33" fmla="*/ 6 h 27"/>
                    <a:gd name="T34" fmla="*/ 0 w 28"/>
                    <a:gd name="T35" fmla="*/ 22 h 27"/>
                    <a:gd name="T36" fmla="*/ 0 w 28"/>
                    <a:gd name="T37" fmla="*/ 24 h 27"/>
                    <a:gd name="T38" fmla="*/ 0 w 28"/>
                    <a:gd name="T39" fmla="*/ 27 h 27"/>
                    <a:gd name="T40" fmla="*/ 3 w 28"/>
                    <a:gd name="T41" fmla="*/ 27 h 27"/>
                    <a:gd name="T42" fmla="*/ 6 w 28"/>
                    <a:gd name="T43" fmla="*/ 27 h 27"/>
                    <a:gd name="T44" fmla="*/ 19 w 28"/>
                    <a:gd name="T45" fmla="*/ 2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
                    <a:gd name="T70" fmla="*/ 0 h 27"/>
                    <a:gd name="T71" fmla="*/ 28 w 28"/>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 h="27">
                      <a:moveTo>
                        <a:pt x="19" y="27"/>
                      </a:moveTo>
                      <a:lnTo>
                        <a:pt x="22" y="27"/>
                      </a:lnTo>
                      <a:lnTo>
                        <a:pt x="25" y="27"/>
                      </a:lnTo>
                      <a:lnTo>
                        <a:pt x="25" y="24"/>
                      </a:lnTo>
                      <a:lnTo>
                        <a:pt x="28" y="24"/>
                      </a:lnTo>
                      <a:lnTo>
                        <a:pt x="28" y="22"/>
                      </a:lnTo>
                      <a:lnTo>
                        <a:pt x="28" y="6"/>
                      </a:lnTo>
                      <a:lnTo>
                        <a:pt x="28" y="3"/>
                      </a:lnTo>
                      <a:lnTo>
                        <a:pt x="25" y="3"/>
                      </a:lnTo>
                      <a:lnTo>
                        <a:pt x="25" y="0"/>
                      </a:lnTo>
                      <a:lnTo>
                        <a:pt x="22" y="0"/>
                      </a:lnTo>
                      <a:lnTo>
                        <a:pt x="19" y="0"/>
                      </a:lnTo>
                      <a:lnTo>
                        <a:pt x="6" y="0"/>
                      </a:lnTo>
                      <a:lnTo>
                        <a:pt x="3" y="0"/>
                      </a:lnTo>
                      <a:lnTo>
                        <a:pt x="0" y="0"/>
                      </a:lnTo>
                      <a:lnTo>
                        <a:pt x="0" y="3"/>
                      </a:lnTo>
                      <a:lnTo>
                        <a:pt x="0" y="6"/>
                      </a:lnTo>
                      <a:lnTo>
                        <a:pt x="0" y="22"/>
                      </a:lnTo>
                      <a:lnTo>
                        <a:pt x="0" y="24"/>
                      </a:lnTo>
                      <a:lnTo>
                        <a:pt x="0" y="27"/>
                      </a:lnTo>
                      <a:lnTo>
                        <a:pt x="3" y="27"/>
                      </a:lnTo>
                      <a:lnTo>
                        <a:pt x="6" y="27"/>
                      </a:lnTo>
                      <a:lnTo>
                        <a:pt x="19" y="27"/>
                      </a:lnTo>
                      <a:close/>
                    </a:path>
                  </a:pathLst>
                </a:custGeom>
                <a:solidFill>
                  <a:srgbClr val="00CC99"/>
                </a:solidFill>
                <a:ln w="9525">
                  <a:noFill/>
                  <a:round/>
                  <a:headEnd/>
                  <a:tailEnd/>
                </a:ln>
              </p:spPr>
              <p:txBody>
                <a:bodyPr/>
                <a:lstStyle/>
                <a:p>
                  <a:endParaRPr lang="en-US" sz="1350" dirty="0"/>
                </a:p>
              </p:txBody>
            </p:sp>
            <p:sp>
              <p:nvSpPr>
                <p:cNvPr id="902" name="Freeform 1966">
                  <a:extLst>
                    <a:ext uri="{FF2B5EF4-FFF2-40B4-BE49-F238E27FC236}">
                      <a16:creationId xmlns:a16="http://schemas.microsoft.com/office/drawing/2014/main" id="{F217EF51-B860-442B-8050-F5F0DCE85555}"/>
                    </a:ext>
                  </a:extLst>
                </p:cNvPr>
                <p:cNvSpPr>
                  <a:spLocks/>
                </p:cNvSpPr>
                <p:nvPr/>
              </p:nvSpPr>
              <p:spPr bwMode="auto">
                <a:xfrm>
                  <a:off x="4510" y="3200"/>
                  <a:ext cx="28" cy="27"/>
                </a:xfrm>
                <a:custGeom>
                  <a:avLst/>
                  <a:gdLst>
                    <a:gd name="T0" fmla="*/ 19 w 28"/>
                    <a:gd name="T1" fmla="*/ 27 h 27"/>
                    <a:gd name="T2" fmla="*/ 22 w 28"/>
                    <a:gd name="T3" fmla="*/ 27 h 27"/>
                    <a:gd name="T4" fmla="*/ 25 w 28"/>
                    <a:gd name="T5" fmla="*/ 27 h 27"/>
                    <a:gd name="T6" fmla="*/ 25 w 28"/>
                    <a:gd name="T7" fmla="*/ 24 h 27"/>
                    <a:gd name="T8" fmla="*/ 28 w 28"/>
                    <a:gd name="T9" fmla="*/ 24 h 27"/>
                    <a:gd name="T10" fmla="*/ 28 w 28"/>
                    <a:gd name="T11" fmla="*/ 22 h 27"/>
                    <a:gd name="T12" fmla="*/ 28 w 28"/>
                    <a:gd name="T13" fmla="*/ 6 h 27"/>
                    <a:gd name="T14" fmla="*/ 28 w 28"/>
                    <a:gd name="T15" fmla="*/ 3 h 27"/>
                    <a:gd name="T16" fmla="*/ 25 w 28"/>
                    <a:gd name="T17" fmla="*/ 3 h 27"/>
                    <a:gd name="T18" fmla="*/ 25 w 28"/>
                    <a:gd name="T19" fmla="*/ 0 h 27"/>
                    <a:gd name="T20" fmla="*/ 22 w 28"/>
                    <a:gd name="T21" fmla="*/ 0 h 27"/>
                    <a:gd name="T22" fmla="*/ 19 w 28"/>
                    <a:gd name="T23" fmla="*/ 0 h 27"/>
                    <a:gd name="T24" fmla="*/ 6 w 28"/>
                    <a:gd name="T25" fmla="*/ 0 h 27"/>
                    <a:gd name="T26" fmla="*/ 3 w 28"/>
                    <a:gd name="T27" fmla="*/ 0 h 27"/>
                    <a:gd name="T28" fmla="*/ 0 w 28"/>
                    <a:gd name="T29" fmla="*/ 0 h 27"/>
                    <a:gd name="T30" fmla="*/ 0 w 28"/>
                    <a:gd name="T31" fmla="*/ 3 h 27"/>
                    <a:gd name="T32" fmla="*/ 0 w 28"/>
                    <a:gd name="T33" fmla="*/ 6 h 27"/>
                    <a:gd name="T34" fmla="*/ 0 w 28"/>
                    <a:gd name="T35" fmla="*/ 22 h 27"/>
                    <a:gd name="T36" fmla="*/ 0 w 28"/>
                    <a:gd name="T37" fmla="*/ 24 h 27"/>
                    <a:gd name="T38" fmla="*/ 0 w 28"/>
                    <a:gd name="T39" fmla="*/ 27 h 27"/>
                    <a:gd name="T40" fmla="*/ 3 w 28"/>
                    <a:gd name="T41" fmla="*/ 27 h 27"/>
                    <a:gd name="T42" fmla="*/ 6 w 28"/>
                    <a:gd name="T43" fmla="*/ 27 h 27"/>
                    <a:gd name="T44" fmla="*/ 19 w 28"/>
                    <a:gd name="T45" fmla="*/ 2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
                    <a:gd name="T70" fmla="*/ 0 h 27"/>
                    <a:gd name="T71" fmla="*/ 28 w 28"/>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 h="27">
                      <a:moveTo>
                        <a:pt x="19" y="27"/>
                      </a:moveTo>
                      <a:lnTo>
                        <a:pt x="22" y="27"/>
                      </a:lnTo>
                      <a:lnTo>
                        <a:pt x="25" y="27"/>
                      </a:lnTo>
                      <a:lnTo>
                        <a:pt x="25" y="24"/>
                      </a:lnTo>
                      <a:lnTo>
                        <a:pt x="28" y="24"/>
                      </a:lnTo>
                      <a:lnTo>
                        <a:pt x="28" y="22"/>
                      </a:lnTo>
                      <a:lnTo>
                        <a:pt x="28" y="6"/>
                      </a:lnTo>
                      <a:lnTo>
                        <a:pt x="28" y="3"/>
                      </a:lnTo>
                      <a:lnTo>
                        <a:pt x="25" y="3"/>
                      </a:lnTo>
                      <a:lnTo>
                        <a:pt x="25" y="0"/>
                      </a:lnTo>
                      <a:lnTo>
                        <a:pt x="22" y="0"/>
                      </a:lnTo>
                      <a:lnTo>
                        <a:pt x="19" y="0"/>
                      </a:lnTo>
                      <a:lnTo>
                        <a:pt x="6" y="0"/>
                      </a:lnTo>
                      <a:lnTo>
                        <a:pt x="3" y="0"/>
                      </a:lnTo>
                      <a:lnTo>
                        <a:pt x="0" y="0"/>
                      </a:lnTo>
                      <a:lnTo>
                        <a:pt x="0" y="3"/>
                      </a:lnTo>
                      <a:lnTo>
                        <a:pt x="0" y="6"/>
                      </a:lnTo>
                      <a:lnTo>
                        <a:pt x="0" y="22"/>
                      </a:lnTo>
                      <a:lnTo>
                        <a:pt x="0" y="24"/>
                      </a:lnTo>
                      <a:lnTo>
                        <a:pt x="0" y="27"/>
                      </a:lnTo>
                      <a:lnTo>
                        <a:pt x="3" y="27"/>
                      </a:lnTo>
                      <a:lnTo>
                        <a:pt x="6" y="27"/>
                      </a:lnTo>
                      <a:lnTo>
                        <a:pt x="19" y="27"/>
                      </a:lnTo>
                      <a:close/>
                    </a:path>
                  </a:pathLst>
                </a:custGeom>
                <a:noFill/>
                <a:ln w="6350" cap="rnd">
                  <a:solidFill>
                    <a:srgbClr val="000000"/>
                  </a:solidFill>
                  <a:round/>
                  <a:headEnd/>
                  <a:tailEnd/>
                </a:ln>
              </p:spPr>
              <p:txBody>
                <a:bodyPr/>
                <a:lstStyle/>
                <a:p>
                  <a:endParaRPr lang="en-US" sz="1350" dirty="0"/>
                </a:p>
              </p:txBody>
            </p:sp>
          </p:grpSp>
          <p:grpSp>
            <p:nvGrpSpPr>
              <p:cNvPr id="631" name="Group 1967">
                <a:extLst>
                  <a:ext uri="{FF2B5EF4-FFF2-40B4-BE49-F238E27FC236}">
                    <a16:creationId xmlns:a16="http://schemas.microsoft.com/office/drawing/2014/main" id="{F6D0C7F7-BBAD-4898-B751-02384E7F1378}"/>
                  </a:ext>
                </a:extLst>
              </p:cNvPr>
              <p:cNvGrpSpPr>
                <a:grpSpLocks/>
              </p:cNvGrpSpPr>
              <p:nvPr/>
            </p:nvGrpSpPr>
            <p:grpSpPr bwMode="auto">
              <a:xfrm>
                <a:off x="8026719" y="4677013"/>
                <a:ext cx="47625" cy="60327"/>
                <a:chOff x="4510" y="3127"/>
                <a:chExt cx="30" cy="38"/>
              </a:xfrm>
            </p:grpSpPr>
            <p:sp>
              <p:nvSpPr>
                <p:cNvPr id="899" name="Freeform 1968">
                  <a:extLst>
                    <a:ext uri="{FF2B5EF4-FFF2-40B4-BE49-F238E27FC236}">
                      <a16:creationId xmlns:a16="http://schemas.microsoft.com/office/drawing/2014/main" id="{2A16525E-1B76-428A-B475-30235104280B}"/>
                    </a:ext>
                  </a:extLst>
                </p:cNvPr>
                <p:cNvSpPr>
                  <a:spLocks/>
                </p:cNvSpPr>
                <p:nvPr/>
              </p:nvSpPr>
              <p:spPr bwMode="auto">
                <a:xfrm>
                  <a:off x="4510" y="3127"/>
                  <a:ext cx="30" cy="38"/>
                </a:xfrm>
                <a:custGeom>
                  <a:avLst/>
                  <a:gdLst>
                    <a:gd name="T0" fmla="*/ 22 w 30"/>
                    <a:gd name="T1" fmla="*/ 38 h 38"/>
                    <a:gd name="T2" fmla="*/ 25 w 30"/>
                    <a:gd name="T3" fmla="*/ 38 h 38"/>
                    <a:gd name="T4" fmla="*/ 25 w 30"/>
                    <a:gd name="T5" fmla="*/ 35 h 38"/>
                    <a:gd name="T6" fmla="*/ 28 w 30"/>
                    <a:gd name="T7" fmla="*/ 35 h 38"/>
                    <a:gd name="T8" fmla="*/ 28 w 30"/>
                    <a:gd name="T9" fmla="*/ 33 h 38"/>
                    <a:gd name="T10" fmla="*/ 30 w 30"/>
                    <a:gd name="T11" fmla="*/ 33 h 38"/>
                    <a:gd name="T12" fmla="*/ 30 w 30"/>
                    <a:gd name="T13" fmla="*/ 30 h 38"/>
                    <a:gd name="T14" fmla="*/ 30 w 30"/>
                    <a:gd name="T15" fmla="*/ 6 h 38"/>
                    <a:gd name="T16" fmla="*/ 30 w 30"/>
                    <a:gd name="T17" fmla="*/ 3 h 38"/>
                    <a:gd name="T18" fmla="*/ 28 w 30"/>
                    <a:gd name="T19" fmla="*/ 3 h 38"/>
                    <a:gd name="T20" fmla="*/ 28 w 30"/>
                    <a:gd name="T21" fmla="*/ 0 h 38"/>
                    <a:gd name="T22" fmla="*/ 25 w 30"/>
                    <a:gd name="T23" fmla="*/ 0 h 38"/>
                    <a:gd name="T24" fmla="*/ 22 w 30"/>
                    <a:gd name="T25" fmla="*/ 0 h 38"/>
                    <a:gd name="T26" fmla="*/ 6 w 30"/>
                    <a:gd name="T27" fmla="*/ 0 h 38"/>
                    <a:gd name="T28" fmla="*/ 3 w 30"/>
                    <a:gd name="T29" fmla="*/ 0 h 38"/>
                    <a:gd name="T30" fmla="*/ 0 w 30"/>
                    <a:gd name="T31" fmla="*/ 3 h 38"/>
                    <a:gd name="T32" fmla="*/ 0 w 30"/>
                    <a:gd name="T33" fmla="*/ 6 h 38"/>
                    <a:gd name="T34" fmla="*/ 0 w 30"/>
                    <a:gd name="T35" fmla="*/ 30 h 38"/>
                    <a:gd name="T36" fmla="*/ 0 w 30"/>
                    <a:gd name="T37" fmla="*/ 33 h 38"/>
                    <a:gd name="T38" fmla="*/ 3 w 30"/>
                    <a:gd name="T39" fmla="*/ 35 h 38"/>
                    <a:gd name="T40" fmla="*/ 6 w 30"/>
                    <a:gd name="T41" fmla="*/ 35 h 38"/>
                    <a:gd name="T42" fmla="*/ 6 w 30"/>
                    <a:gd name="T43" fmla="*/ 38 h 38"/>
                    <a:gd name="T44" fmla="*/ 22 w 30"/>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38"/>
                    <a:gd name="T71" fmla="*/ 30 w 30"/>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38">
                      <a:moveTo>
                        <a:pt x="22" y="38"/>
                      </a:moveTo>
                      <a:lnTo>
                        <a:pt x="25" y="38"/>
                      </a:lnTo>
                      <a:lnTo>
                        <a:pt x="25" y="35"/>
                      </a:lnTo>
                      <a:lnTo>
                        <a:pt x="28" y="35"/>
                      </a:lnTo>
                      <a:lnTo>
                        <a:pt x="28" y="33"/>
                      </a:lnTo>
                      <a:lnTo>
                        <a:pt x="30" y="33"/>
                      </a:lnTo>
                      <a:lnTo>
                        <a:pt x="30" y="30"/>
                      </a:lnTo>
                      <a:lnTo>
                        <a:pt x="30" y="6"/>
                      </a:lnTo>
                      <a:lnTo>
                        <a:pt x="30" y="3"/>
                      </a:lnTo>
                      <a:lnTo>
                        <a:pt x="28" y="3"/>
                      </a:lnTo>
                      <a:lnTo>
                        <a:pt x="28" y="0"/>
                      </a:lnTo>
                      <a:lnTo>
                        <a:pt x="25" y="0"/>
                      </a:lnTo>
                      <a:lnTo>
                        <a:pt x="22" y="0"/>
                      </a:lnTo>
                      <a:lnTo>
                        <a:pt x="6" y="0"/>
                      </a:lnTo>
                      <a:lnTo>
                        <a:pt x="3" y="0"/>
                      </a:lnTo>
                      <a:lnTo>
                        <a:pt x="0" y="3"/>
                      </a:lnTo>
                      <a:lnTo>
                        <a:pt x="0" y="6"/>
                      </a:lnTo>
                      <a:lnTo>
                        <a:pt x="0" y="30"/>
                      </a:lnTo>
                      <a:lnTo>
                        <a:pt x="0" y="33"/>
                      </a:lnTo>
                      <a:lnTo>
                        <a:pt x="3" y="35"/>
                      </a:lnTo>
                      <a:lnTo>
                        <a:pt x="6" y="35"/>
                      </a:lnTo>
                      <a:lnTo>
                        <a:pt x="6" y="38"/>
                      </a:lnTo>
                      <a:lnTo>
                        <a:pt x="22" y="38"/>
                      </a:lnTo>
                      <a:close/>
                    </a:path>
                  </a:pathLst>
                </a:custGeom>
                <a:solidFill>
                  <a:srgbClr val="00CC99"/>
                </a:solidFill>
                <a:ln w="9525">
                  <a:noFill/>
                  <a:round/>
                  <a:headEnd/>
                  <a:tailEnd/>
                </a:ln>
              </p:spPr>
              <p:txBody>
                <a:bodyPr/>
                <a:lstStyle/>
                <a:p>
                  <a:endParaRPr lang="en-US" sz="1350" dirty="0"/>
                </a:p>
              </p:txBody>
            </p:sp>
            <p:sp>
              <p:nvSpPr>
                <p:cNvPr id="900" name="Freeform 1969">
                  <a:extLst>
                    <a:ext uri="{FF2B5EF4-FFF2-40B4-BE49-F238E27FC236}">
                      <a16:creationId xmlns:a16="http://schemas.microsoft.com/office/drawing/2014/main" id="{DBE77205-9392-4B0E-B5E8-4D667E6D6EDE}"/>
                    </a:ext>
                  </a:extLst>
                </p:cNvPr>
                <p:cNvSpPr>
                  <a:spLocks/>
                </p:cNvSpPr>
                <p:nvPr/>
              </p:nvSpPr>
              <p:spPr bwMode="auto">
                <a:xfrm>
                  <a:off x="4510" y="3127"/>
                  <a:ext cx="30" cy="38"/>
                </a:xfrm>
                <a:custGeom>
                  <a:avLst/>
                  <a:gdLst>
                    <a:gd name="T0" fmla="*/ 22 w 30"/>
                    <a:gd name="T1" fmla="*/ 38 h 38"/>
                    <a:gd name="T2" fmla="*/ 25 w 30"/>
                    <a:gd name="T3" fmla="*/ 38 h 38"/>
                    <a:gd name="T4" fmla="*/ 25 w 30"/>
                    <a:gd name="T5" fmla="*/ 35 h 38"/>
                    <a:gd name="T6" fmla="*/ 28 w 30"/>
                    <a:gd name="T7" fmla="*/ 35 h 38"/>
                    <a:gd name="T8" fmla="*/ 28 w 30"/>
                    <a:gd name="T9" fmla="*/ 33 h 38"/>
                    <a:gd name="T10" fmla="*/ 30 w 30"/>
                    <a:gd name="T11" fmla="*/ 33 h 38"/>
                    <a:gd name="T12" fmla="*/ 30 w 30"/>
                    <a:gd name="T13" fmla="*/ 30 h 38"/>
                    <a:gd name="T14" fmla="*/ 30 w 30"/>
                    <a:gd name="T15" fmla="*/ 6 h 38"/>
                    <a:gd name="T16" fmla="*/ 30 w 30"/>
                    <a:gd name="T17" fmla="*/ 3 h 38"/>
                    <a:gd name="T18" fmla="*/ 28 w 30"/>
                    <a:gd name="T19" fmla="*/ 3 h 38"/>
                    <a:gd name="T20" fmla="*/ 28 w 30"/>
                    <a:gd name="T21" fmla="*/ 0 h 38"/>
                    <a:gd name="T22" fmla="*/ 25 w 30"/>
                    <a:gd name="T23" fmla="*/ 0 h 38"/>
                    <a:gd name="T24" fmla="*/ 22 w 30"/>
                    <a:gd name="T25" fmla="*/ 0 h 38"/>
                    <a:gd name="T26" fmla="*/ 6 w 30"/>
                    <a:gd name="T27" fmla="*/ 0 h 38"/>
                    <a:gd name="T28" fmla="*/ 3 w 30"/>
                    <a:gd name="T29" fmla="*/ 0 h 38"/>
                    <a:gd name="T30" fmla="*/ 0 w 30"/>
                    <a:gd name="T31" fmla="*/ 3 h 38"/>
                    <a:gd name="T32" fmla="*/ 0 w 30"/>
                    <a:gd name="T33" fmla="*/ 6 h 38"/>
                    <a:gd name="T34" fmla="*/ 0 w 30"/>
                    <a:gd name="T35" fmla="*/ 30 h 38"/>
                    <a:gd name="T36" fmla="*/ 0 w 30"/>
                    <a:gd name="T37" fmla="*/ 33 h 38"/>
                    <a:gd name="T38" fmla="*/ 3 w 30"/>
                    <a:gd name="T39" fmla="*/ 35 h 38"/>
                    <a:gd name="T40" fmla="*/ 6 w 30"/>
                    <a:gd name="T41" fmla="*/ 35 h 38"/>
                    <a:gd name="T42" fmla="*/ 6 w 30"/>
                    <a:gd name="T43" fmla="*/ 38 h 38"/>
                    <a:gd name="T44" fmla="*/ 22 w 30"/>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38"/>
                    <a:gd name="T71" fmla="*/ 30 w 30"/>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38">
                      <a:moveTo>
                        <a:pt x="22" y="38"/>
                      </a:moveTo>
                      <a:lnTo>
                        <a:pt x="25" y="38"/>
                      </a:lnTo>
                      <a:lnTo>
                        <a:pt x="25" y="35"/>
                      </a:lnTo>
                      <a:lnTo>
                        <a:pt x="28" y="35"/>
                      </a:lnTo>
                      <a:lnTo>
                        <a:pt x="28" y="33"/>
                      </a:lnTo>
                      <a:lnTo>
                        <a:pt x="30" y="33"/>
                      </a:lnTo>
                      <a:lnTo>
                        <a:pt x="30" y="30"/>
                      </a:lnTo>
                      <a:lnTo>
                        <a:pt x="30" y="6"/>
                      </a:lnTo>
                      <a:lnTo>
                        <a:pt x="30" y="3"/>
                      </a:lnTo>
                      <a:lnTo>
                        <a:pt x="28" y="3"/>
                      </a:lnTo>
                      <a:lnTo>
                        <a:pt x="28" y="0"/>
                      </a:lnTo>
                      <a:lnTo>
                        <a:pt x="25" y="0"/>
                      </a:lnTo>
                      <a:lnTo>
                        <a:pt x="22" y="0"/>
                      </a:lnTo>
                      <a:lnTo>
                        <a:pt x="6" y="0"/>
                      </a:lnTo>
                      <a:lnTo>
                        <a:pt x="3" y="0"/>
                      </a:lnTo>
                      <a:lnTo>
                        <a:pt x="0" y="3"/>
                      </a:lnTo>
                      <a:lnTo>
                        <a:pt x="0" y="6"/>
                      </a:lnTo>
                      <a:lnTo>
                        <a:pt x="0" y="30"/>
                      </a:lnTo>
                      <a:lnTo>
                        <a:pt x="0" y="33"/>
                      </a:lnTo>
                      <a:lnTo>
                        <a:pt x="3" y="35"/>
                      </a:lnTo>
                      <a:lnTo>
                        <a:pt x="6" y="35"/>
                      </a:lnTo>
                      <a:lnTo>
                        <a:pt x="6" y="38"/>
                      </a:lnTo>
                      <a:lnTo>
                        <a:pt x="22" y="38"/>
                      </a:lnTo>
                      <a:close/>
                    </a:path>
                  </a:pathLst>
                </a:custGeom>
                <a:noFill/>
                <a:ln w="6350" cap="rnd">
                  <a:solidFill>
                    <a:srgbClr val="000000"/>
                  </a:solidFill>
                  <a:round/>
                  <a:headEnd/>
                  <a:tailEnd/>
                </a:ln>
              </p:spPr>
              <p:txBody>
                <a:bodyPr/>
                <a:lstStyle/>
                <a:p>
                  <a:endParaRPr lang="en-US" sz="1350" dirty="0"/>
                </a:p>
              </p:txBody>
            </p:sp>
          </p:grpSp>
          <p:grpSp>
            <p:nvGrpSpPr>
              <p:cNvPr id="632" name="Group 1970">
                <a:extLst>
                  <a:ext uri="{FF2B5EF4-FFF2-40B4-BE49-F238E27FC236}">
                    <a16:creationId xmlns:a16="http://schemas.microsoft.com/office/drawing/2014/main" id="{81C73622-C8F3-471F-A4CE-0150B32C8656}"/>
                  </a:ext>
                </a:extLst>
              </p:cNvPr>
              <p:cNvGrpSpPr>
                <a:grpSpLocks/>
              </p:cNvGrpSpPr>
              <p:nvPr/>
            </p:nvGrpSpPr>
            <p:grpSpPr bwMode="auto">
              <a:xfrm>
                <a:off x="8141019" y="4677013"/>
                <a:ext cx="52388" cy="60327"/>
                <a:chOff x="4582" y="3127"/>
                <a:chExt cx="33" cy="38"/>
              </a:xfrm>
            </p:grpSpPr>
            <p:sp>
              <p:nvSpPr>
                <p:cNvPr id="897" name="Freeform 1971">
                  <a:extLst>
                    <a:ext uri="{FF2B5EF4-FFF2-40B4-BE49-F238E27FC236}">
                      <a16:creationId xmlns:a16="http://schemas.microsoft.com/office/drawing/2014/main" id="{03699D46-BB1E-4CB9-A9DC-9CC8E7559237}"/>
                    </a:ext>
                  </a:extLst>
                </p:cNvPr>
                <p:cNvSpPr>
                  <a:spLocks/>
                </p:cNvSpPr>
                <p:nvPr/>
              </p:nvSpPr>
              <p:spPr bwMode="auto">
                <a:xfrm>
                  <a:off x="4582" y="3127"/>
                  <a:ext cx="33" cy="38"/>
                </a:xfrm>
                <a:custGeom>
                  <a:avLst/>
                  <a:gdLst>
                    <a:gd name="T0" fmla="*/ 25 w 33"/>
                    <a:gd name="T1" fmla="*/ 38 h 38"/>
                    <a:gd name="T2" fmla="*/ 25 w 33"/>
                    <a:gd name="T3" fmla="*/ 38 h 38"/>
                    <a:gd name="T4" fmla="*/ 28 w 33"/>
                    <a:gd name="T5" fmla="*/ 35 h 38"/>
                    <a:gd name="T6" fmla="*/ 30 w 33"/>
                    <a:gd name="T7" fmla="*/ 35 h 38"/>
                    <a:gd name="T8" fmla="*/ 30 w 33"/>
                    <a:gd name="T9" fmla="*/ 33 h 38"/>
                    <a:gd name="T10" fmla="*/ 33 w 33"/>
                    <a:gd name="T11" fmla="*/ 33 h 38"/>
                    <a:gd name="T12" fmla="*/ 33 w 33"/>
                    <a:gd name="T13" fmla="*/ 30 h 38"/>
                    <a:gd name="T14" fmla="*/ 33 w 33"/>
                    <a:gd name="T15" fmla="*/ 6 h 38"/>
                    <a:gd name="T16" fmla="*/ 33 w 33"/>
                    <a:gd name="T17" fmla="*/ 3 h 38"/>
                    <a:gd name="T18" fmla="*/ 30 w 33"/>
                    <a:gd name="T19" fmla="*/ 3 h 38"/>
                    <a:gd name="T20" fmla="*/ 30 w 33"/>
                    <a:gd name="T21" fmla="*/ 0 h 38"/>
                    <a:gd name="T22" fmla="*/ 28 w 33"/>
                    <a:gd name="T23" fmla="*/ 0 h 38"/>
                    <a:gd name="T24" fmla="*/ 25 w 33"/>
                    <a:gd name="T25" fmla="*/ 0 h 38"/>
                    <a:gd name="T26" fmla="*/ 8 w 33"/>
                    <a:gd name="T27" fmla="*/ 0 h 38"/>
                    <a:gd name="T28" fmla="*/ 5 w 33"/>
                    <a:gd name="T29" fmla="*/ 0 h 38"/>
                    <a:gd name="T30" fmla="*/ 2 w 33"/>
                    <a:gd name="T31" fmla="*/ 0 h 38"/>
                    <a:gd name="T32" fmla="*/ 2 w 33"/>
                    <a:gd name="T33" fmla="*/ 3 h 38"/>
                    <a:gd name="T34" fmla="*/ 0 w 33"/>
                    <a:gd name="T35" fmla="*/ 3 h 38"/>
                    <a:gd name="T36" fmla="*/ 0 w 33"/>
                    <a:gd name="T37" fmla="*/ 6 h 38"/>
                    <a:gd name="T38" fmla="*/ 0 w 33"/>
                    <a:gd name="T39" fmla="*/ 30 h 38"/>
                    <a:gd name="T40" fmla="*/ 0 w 33"/>
                    <a:gd name="T41" fmla="*/ 33 h 38"/>
                    <a:gd name="T42" fmla="*/ 2 w 33"/>
                    <a:gd name="T43" fmla="*/ 33 h 38"/>
                    <a:gd name="T44" fmla="*/ 2 w 33"/>
                    <a:gd name="T45" fmla="*/ 35 h 38"/>
                    <a:gd name="T46" fmla="*/ 5 w 33"/>
                    <a:gd name="T47" fmla="*/ 35 h 38"/>
                    <a:gd name="T48" fmla="*/ 5 w 33"/>
                    <a:gd name="T49" fmla="*/ 38 h 38"/>
                    <a:gd name="T50" fmla="*/ 8 w 33"/>
                    <a:gd name="T51" fmla="*/ 38 h 38"/>
                    <a:gd name="T52" fmla="*/ 25 w 33"/>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
                    <a:gd name="T82" fmla="*/ 0 h 38"/>
                    <a:gd name="T83" fmla="*/ 33 w 33"/>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 h="38">
                      <a:moveTo>
                        <a:pt x="25" y="38"/>
                      </a:moveTo>
                      <a:lnTo>
                        <a:pt x="25" y="38"/>
                      </a:lnTo>
                      <a:lnTo>
                        <a:pt x="28" y="35"/>
                      </a:lnTo>
                      <a:lnTo>
                        <a:pt x="30" y="35"/>
                      </a:lnTo>
                      <a:lnTo>
                        <a:pt x="30" y="33"/>
                      </a:lnTo>
                      <a:lnTo>
                        <a:pt x="33" y="33"/>
                      </a:lnTo>
                      <a:lnTo>
                        <a:pt x="33" y="30"/>
                      </a:lnTo>
                      <a:lnTo>
                        <a:pt x="33" y="6"/>
                      </a:lnTo>
                      <a:lnTo>
                        <a:pt x="33" y="3"/>
                      </a:lnTo>
                      <a:lnTo>
                        <a:pt x="30" y="3"/>
                      </a:lnTo>
                      <a:lnTo>
                        <a:pt x="30" y="0"/>
                      </a:lnTo>
                      <a:lnTo>
                        <a:pt x="28" y="0"/>
                      </a:lnTo>
                      <a:lnTo>
                        <a:pt x="25" y="0"/>
                      </a:lnTo>
                      <a:lnTo>
                        <a:pt x="8" y="0"/>
                      </a:lnTo>
                      <a:lnTo>
                        <a:pt x="5" y="0"/>
                      </a:lnTo>
                      <a:lnTo>
                        <a:pt x="2" y="0"/>
                      </a:lnTo>
                      <a:lnTo>
                        <a:pt x="2" y="3"/>
                      </a:lnTo>
                      <a:lnTo>
                        <a:pt x="0" y="3"/>
                      </a:lnTo>
                      <a:lnTo>
                        <a:pt x="0" y="6"/>
                      </a:lnTo>
                      <a:lnTo>
                        <a:pt x="0" y="30"/>
                      </a:lnTo>
                      <a:lnTo>
                        <a:pt x="0" y="33"/>
                      </a:lnTo>
                      <a:lnTo>
                        <a:pt x="2" y="33"/>
                      </a:lnTo>
                      <a:lnTo>
                        <a:pt x="2" y="35"/>
                      </a:lnTo>
                      <a:lnTo>
                        <a:pt x="5" y="35"/>
                      </a:lnTo>
                      <a:lnTo>
                        <a:pt x="5" y="38"/>
                      </a:lnTo>
                      <a:lnTo>
                        <a:pt x="8" y="38"/>
                      </a:lnTo>
                      <a:lnTo>
                        <a:pt x="25" y="38"/>
                      </a:lnTo>
                      <a:close/>
                    </a:path>
                  </a:pathLst>
                </a:custGeom>
                <a:solidFill>
                  <a:srgbClr val="00CC99"/>
                </a:solidFill>
                <a:ln w="9525">
                  <a:noFill/>
                  <a:round/>
                  <a:headEnd/>
                  <a:tailEnd/>
                </a:ln>
              </p:spPr>
              <p:txBody>
                <a:bodyPr/>
                <a:lstStyle/>
                <a:p>
                  <a:endParaRPr lang="en-US" sz="1350" dirty="0"/>
                </a:p>
              </p:txBody>
            </p:sp>
            <p:sp>
              <p:nvSpPr>
                <p:cNvPr id="898" name="Freeform 1972">
                  <a:extLst>
                    <a:ext uri="{FF2B5EF4-FFF2-40B4-BE49-F238E27FC236}">
                      <a16:creationId xmlns:a16="http://schemas.microsoft.com/office/drawing/2014/main" id="{43251107-EAC3-4467-AC77-33841092B038}"/>
                    </a:ext>
                  </a:extLst>
                </p:cNvPr>
                <p:cNvSpPr>
                  <a:spLocks/>
                </p:cNvSpPr>
                <p:nvPr/>
              </p:nvSpPr>
              <p:spPr bwMode="auto">
                <a:xfrm>
                  <a:off x="4582" y="3127"/>
                  <a:ext cx="33" cy="38"/>
                </a:xfrm>
                <a:custGeom>
                  <a:avLst/>
                  <a:gdLst>
                    <a:gd name="T0" fmla="*/ 25 w 33"/>
                    <a:gd name="T1" fmla="*/ 38 h 38"/>
                    <a:gd name="T2" fmla="*/ 25 w 33"/>
                    <a:gd name="T3" fmla="*/ 38 h 38"/>
                    <a:gd name="T4" fmla="*/ 28 w 33"/>
                    <a:gd name="T5" fmla="*/ 35 h 38"/>
                    <a:gd name="T6" fmla="*/ 30 w 33"/>
                    <a:gd name="T7" fmla="*/ 35 h 38"/>
                    <a:gd name="T8" fmla="*/ 30 w 33"/>
                    <a:gd name="T9" fmla="*/ 33 h 38"/>
                    <a:gd name="T10" fmla="*/ 33 w 33"/>
                    <a:gd name="T11" fmla="*/ 33 h 38"/>
                    <a:gd name="T12" fmla="*/ 33 w 33"/>
                    <a:gd name="T13" fmla="*/ 30 h 38"/>
                    <a:gd name="T14" fmla="*/ 33 w 33"/>
                    <a:gd name="T15" fmla="*/ 6 h 38"/>
                    <a:gd name="T16" fmla="*/ 33 w 33"/>
                    <a:gd name="T17" fmla="*/ 3 h 38"/>
                    <a:gd name="T18" fmla="*/ 30 w 33"/>
                    <a:gd name="T19" fmla="*/ 3 h 38"/>
                    <a:gd name="T20" fmla="*/ 30 w 33"/>
                    <a:gd name="T21" fmla="*/ 0 h 38"/>
                    <a:gd name="T22" fmla="*/ 28 w 33"/>
                    <a:gd name="T23" fmla="*/ 0 h 38"/>
                    <a:gd name="T24" fmla="*/ 25 w 33"/>
                    <a:gd name="T25" fmla="*/ 0 h 38"/>
                    <a:gd name="T26" fmla="*/ 8 w 33"/>
                    <a:gd name="T27" fmla="*/ 0 h 38"/>
                    <a:gd name="T28" fmla="*/ 5 w 33"/>
                    <a:gd name="T29" fmla="*/ 0 h 38"/>
                    <a:gd name="T30" fmla="*/ 2 w 33"/>
                    <a:gd name="T31" fmla="*/ 0 h 38"/>
                    <a:gd name="T32" fmla="*/ 2 w 33"/>
                    <a:gd name="T33" fmla="*/ 3 h 38"/>
                    <a:gd name="T34" fmla="*/ 0 w 33"/>
                    <a:gd name="T35" fmla="*/ 3 h 38"/>
                    <a:gd name="T36" fmla="*/ 0 w 33"/>
                    <a:gd name="T37" fmla="*/ 6 h 38"/>
                    <a:gd name="T38" fmla="*/ 0 w 33"/>
                    <a:gd name="T39" fmla="*/ 30 h 38"/>
                    <a:gd name="T40" fmla="*/ 0 w 33"/>
                    <a:gd name="T41" fmla="*/ 33 h 38"/>
                    <a:gd name="T42" fmla="*/ 2 w 33"/>
                    <a:gd name="T43" fmla="*/ 33 h 38"/>
                    <a:gd name="T44" fmla="*/ 2 w 33"/>
                    <a:gd name="T45" fmla="*/ 35 h 38"/>
                    <a:gd name="T46" fmla="*/ 5 w 33"/>
                    <a:gd name="T47" fmla="*/ 35 h 38"/>
                    <a:gd name="T48" fmla="*/ 5 w 33"/>
                    <a:gd name="T49" fmla="*/ 38 h 38"/>
                    <a:gd name="T50" fmla="*/ 8 w 33"/>
                    <a:gd name="T51" fmla="*/ 38 h 38"/>
                    <a:gd name="T52" fmla="*/ 25 w 33"/>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
                    <a:gd name="T82" fmla="*/ 0 h 38"/>
                    <a:gd name="T83" fmla="*/ 33 w 33"/>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 h="38">
                      <a:moveTo>
                        <a:pt x="25" y="38"/>
                      </a:moveTo>
                      <a:lnTo>
                        <a:pt x="25" y="38"/>
                      </a:lnTo>
                      <a:lnTo>
                        <a:pt x="28" y="35"/>
                      </a:lnTo>
                      <a:lnTo>
                        <a:pt x="30" y="35"/>
                      </a:lnTo>
                      <a:lnTo>
                        <a:pt x="30" y="33"/>
                      </a:lnTo>
                      <a:lnTo>
                        <a:pt x="33" y="33"/>
                      </a:lnTo>
                      <a:lnTo>
                        <a:pt x="33" y="30"/>
                      </a:lnTo>
                      <a:lnTo>
                        <a:pt x="33" y="6"/>
                      </a:lnTo>
                      <a:lnTo>
                        <a:pt x="33" y="3"/>
                      </a:lnTo>
                      <a:lnTo>
                        <a:pt x="30" y="3"/>
                      </a:lnTo>
                      <a:lnTo>
                        <a:pt x="30" y="0"/>
                      </a:lnTo>
                      <a:lnTo>
                        <a:pt x="28" y="0"/>
                      </a:lnTo>
                      <a:lnTo>
                        <a:pt x="25" y="0"/>
                      </a:lnTo>
                      <a:lnTo>
                        <a:pt x="8" y="0"/>
                      </a:lnTo>
                      <a:lnTo>
                        <a:pt x="5" y="0"/>
                      </a:lnTo>
                      <a:lnTo>
                        <a:pt x="2" y="0"/>
                      </a:lnTo>
                      <a:lnTo>
                        <a:pt x="2" y="3"/>
                      </a:lnTo>
                      <a:lnTo>
                        <a:pt x="0" y="3"/>
                      </a:lnTo>
                      <a:lnTo>
                        <a:pt x="0" y="6"/>
                      </a:lnTo>
                      <a:lnTo>
                        <a:pt x="0" y="30"/>
                      </a:lnTo>
                      <a:lnTo>
                        <a:pt x="0" y="33"/>
                      </a:lnTo>
                      <a:lnTo>
                        <a:pt x="2" y="33"/>
                      </a:lnTo>
                      <a:lnTo>
                        <a:pt x="2" y="35"/>
                      </a:lnTo>
                      <a:lnTo>
                        <a:pt x="5" y="35"/>
                      </a:lnTo>
                      <a:lnTo>
                        <a:pt x="5" y="38"/>
                      </a:lnTo>
                      <a:lnTo>
                        <a:pt x="8" y="38"/>
                      </a:lnTo>
                      <a:lnTo>
                        <a:pt x="25" y="38"/>
                      </a:lnTo>
                      <a:close/>
                    </a:path>
                  </a:pathLst>
                </a:custGeom>
                <a:noFill/>
                <a:ln w="6350" cap="rnd">
                  <a:solidFill>
                    <a:srgbClr val="000000"/>
                  </a:solidFill>
                  <a:round/>
                  <a:headEnd/>
                  <a:tailEnd/>
                </a:ln>
              </p:spPr>
              <p:txBody>
                <a:bodyPr/>
                <a:lstStyle/>
                <a:p>
                  <a:endParaRPr lang="en-US" sz="1350" dirty="0"/>
                </a:p>
              </p:txBody>
            </p:sp>
          </p:grpSp>
          <p:grpSp>
            <p:nvGrpSpPr>
              <p:cNvPr id="633" name="Group 1973">
                <a:extLst>
                  <a:ext uri="{FF2B5EF4-FFF2-40B4-BE49-F238E27FC236}">
                    <a16:creationId xmlns:a16="http://schemas.microsoft.com/office/drawing/2014/main" id="{965DC06C-950E-4F71-905A-7D974D3C5BA8}"/>
                  </a:ext>
                </a:extLst>
              </p:cNvPr>
              <p:cNvGrpSpPr>
                <a:grpSpLocks/>
              </p:cNvGrpSpPr>
              <p:nvPr/>
            </p:nvGrpSpPr>
            <p:grpSpPr bwMode="auto">
              <a:xfrm>
                <a:off x="7964807" y="4540484"/>
                <a:ext cx="312737" cy="355612"/>
                <a:chOff x="4471" y="3041"/>
                <a:chExt cx="197" cy="224"/>
              </a:xfrm>
            </p:grpSpPr>
            <p:sp>
              <p:nvSpPr>
                <p:cNvPr id="895" name="Freeform 1974">
                  <a:extLst>
                    <a:ext uri="{FF2B5EF4-FFF2-40B4-BE49-F238E27FC236}">
                      <a16:creationId xmlns:a16="http://schemas.microsoft.com/office/drawing/2014/main" id="{E2FDE759-D109-494F-95FB-3DE49FA03A61}"/>
                    </a:ext>
                  </a:extLst>
                </p:cNvPr>
                <p:cNvSpPr>
                  <a:spLocks/>
                </p:cNvSpPr>
                <p:nvPr/>
              </p:nvSpPr>
              <p:spPr bwMode="auto">
                <a:xfrm>
                  <a:off x="4471" y="3041"/>
                  <a:ext cx="197" cy="224"/>
                </a:xfrm>
                <a:custGeom>
                  <a:avLst/>
                  <a:gdLst>
                    <a:gd name="T0" fmla="*/ 64 w 197"/>
                    <a:gd name="T1" fmla="*/ 27 h 224"/>
                    <a:gd name="T2" fmla="*/ 70 w 197"/>
                    <a:gd name="T3" fmla="*/ 27 h 224"/>
                    <a:gd name="T4" fmla="*/ 108 w 197"/>
                    <a:gd name="T5" fmla="*/ 11 h 224"/>
                    <a:gd name="T6" fmla="*/ 128 w 197"/>
                    <a:gd name="T7" fmla="*/ 25 h 224"/>
                    <a:gd name="T8" fmla="*/ 147 w 197"/>
                    <a:gd name="T9" fmla="*/ 41 h 224"/>
                    <a:gd name="T10" fmla="*/ 166 w 197"/>
                    <a:gd name="T11" fmla="*/ 54 h 224"/>
                    <a:gd name="T12" fmla="*/ 186 w 197"/>
                    <a:gd name="T13" fmla="*/ 68 h 224"/>
                    <a:gd name="T14" fmla="*/ 197 w 197"/>
                    <a:gd name="T15" fmla="*/ 78 h 224"/>
                    <a:gd name="T16" fmla="*/ 194 w 197"/>
                    <a:gd name="T17" fmla="*/ 81 h 224"/>
                    <a:gd name="T18" fmla="*/ 188 w 197"/>
                    <a:gd name="T19" fmla="*/ 84 h 224"/>
                    <a:gd name="T20" fmla="*/ 186 w 197"/>
                    <a:gd name="T21" fmla="*/ 87 h 224"/>
                    <a:gd name="T22" fmla="*/ 183 w 197"/>
                    <a:gd name="T23" fmla="*/ 92 h 224"/>
                    <a:gd name="T24" fmla="*/ 177 w 197"/>
                    <a:gd name="T25" fmla="*/ 224 h 224"/>
                    <a:gd name="T26" fmla="*/ 17 w 197"/>
                    <a:gd name="T27" fmla="*/ 224 h 224"/>
                    <a:gd name="T28" fmla="*/ 14 w 197"/>
                    <a:gd name="T29" fmla="*/ 221 h 224"/>
                    <a:gd name="T30" fmla="*/ 14 w 197"/>
                    <a:gd name="T31" fmla="*/ 205 h 224"/>
                    <a:gd name="T32" fmla="*/ 14 w 197"/>
                    <a:gd name="T33" fmla="*/ 181 h 224"/>
                    <a:gd name="T34" fmla="*/ 14 w 197"/>
                    <a:gd name="T35" fmla="*/ 156 h 224"/>
                    <a:gd name="T36" fmla="*/ 14 w 197"/>
                    <a:gd name="T37" fmla="*/ 132 h 224"/>
                    <a:gd name="T38" fmla="*/ 14 w 197"/>
                    <a:gd name="T39" fmla="*/ 105 h 224"/>
                    <a:gd name="T40" fmla="*/ 11 w 197"/>
                    <a:gd name="T41" fmla="*/ 89 h 224"/>
                    <a:gd name="T42" fmla="*/ 9 w 197"/>
                    <a:gd name="T43" fmla="*/ 87 h 224"/>
                    <a:gd name="T44" fmla="*/ 3 w 197"/>
                    <a:gd name="T45" fmla="*/ 87 h 224"/>
                    <a:gd name="T46" fmla="*/ 0 w 197"/>
                    <a:gd name="T47" fmla="*/ 84 h 224"/>
                    <a:gd name="T48" fmla="*/ 6 w 197"/>
                    <a:gd name="T49" fmla="*/ 76 h 224"/>
                    <a:gd name="T50" fmla="*/ 14 w 197"/>
                    <a:gd name="T51" fmla="*/ 71 h 224"/>
                    <a:gd name="T52" fmla="*/ 20 w 197"/>
                    <a:gd name="T53" fmla="*/ 68 h 224"/>
                    <a:gd name="T54" fmla="*/ 25 w 197"/>
                    <a:gd name="T55" fmla="*/ 60 h 224"/>
                    <a:gd name="T56" fmla="*/ 31 w 197"/>
                    <a:gd name="T57" fmla="*/ 52 h 224"/>
                    <a:gd name="T58" fmla="*/ 34 w 197"/>
                    <a:gd name="T59" fmla="*/ 44 h 224"/>
                    <a:gd name="T60" fmla="*/ 34 w 197"/>
                    <a:gd name="T61" fmla="*/ 33 h 224"/>
                    <a:gd name="T62" fmla="*/ 34 w 197"/>
                    <a:gd name="T63" fmla="*/ 22 h 224"/>
                    <a:gd name="T64" fmla="*/ 34 w 197"/>
                    <a:gd name="T65" fmla="*/ 11 h 224"/>
                    <a:gd name="T66" fmla="*/ 34 w 197"/>
                    <a:gd name="T67" fmla="*/ 0 h 224"/>
                    <a:gd name="T68" fmla="*/ 64 w 197"/>
                    <a:gd name="T69" fmla="*/ 25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7"/>
                    <a:gd name="T106" fmla="*/ 0 h 224"/>
                    <a:gd name="T107" fmla="*/ 197 w 197"/>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7" h="224">
                      <a:moveTo>
                        <a:pt x="64" y="25"/>
                      </a:moveTo>
                      <a:lnTo>
                        <a:pt x="64" y="27"/>
                      </a:lnTo>
                      <a:lnTo>
                        <a:pt x="67" y="27"/>
                      </a:lnTo>
                      <a:lnTo>
                        <a:pt x="70" y="27"/>
                      </a:lnTo>
                      <a:lnTo>
                        <a:pt x="97" y="3"/>
                      </a:lnTo>
                      <a:lnTo>
                        <a:pt x="108" y="11"/>
                      </a:lnTo>
                      <a:lnTo>
                        <a:pt x="116" y="19"/>
                      </a:lnTo>
                      <a:lnTo>
                        <a:pt x="128" y="25"/>
                      </a:lnTo>
                      <a:lnTo>
                        <a:pt x="136" y="33"/>
                      </a:lnTo>
                      <a:lnTo>
                        <a:pt x="147" y="41"/>
                      </a:lnTo>
                      <a:lnTo>
                        <a:pt x="155" y="46"/>
                      </a:lnTo>
                      <a:lnTo>
                        <a:pt x="166" y="54"/>
                      </a:lnTo>
                      <a:lnTo>
                        <a:pt x="174" y="62"/>
                      </a:lnTo>
                      <a:lnTo>
                        <a:pt x="186" y="68"/>
                      </a:lnTo>
                      <a:lnTo>
                        <a:pt x="194" y="76"/>
                      </a:lnTo>
                      <a:lnTo>
                        <a:pt x="197" y="78"/>
                      </a:lnTo>
                      <a:lnTo>
                        <a:pt x="197" y="81"/>
                      </a:lnTo>
                      <a:lnTo>
                        <a:pt x="194" y="81"/>
                      </a:lnTo>
                      <a:lnTo>
                        <a:pt x="191" y="84"/>
                      </a:lnTo>
                      <a:lnTo>
                        <a:pt x="188" y="84"/>
                      </a:lnTo>
                      <a:lnTo>
                        <a:pt x="188" y="87"/>
                      </a:lnTo>
                      <a:lnTo>
                        <a:pt x="186" y="87"/>
                      </a:lnTo>
                      <a:lnTo>
                        <a:pt x="186" y="89"/>
                      </a:lnTo>
                      <a:lnTo>
                        <a:pt x="183" y="92"/>
                      </a:lnTo>
                      <a:lnTo>
                        <a:pt x="183" y="216"/>
                      </a:lnTo>
                      <a:lnTo>
                        <a:pt x="177" y="224"/>
                      </a:lnTo>
                      <a:lnTo>
                        <a:pt x="20" y="224"/>
                      </a:lnTo>
                      <a:lnTo>
                        <a:pt x="17" y="224"/>
                      </a:lnTo>
                      <a:lnTo>
                        <a:pt x="17" y="221"/>
                      </a:lnTo>
                      <a:lnTo>
                        <a:pt x="14" y="221"/>
                      </a:lnTo>
                      <a:lnTo>
                        <a:pt x="14" y="218"/>
                      </a:lnTo>
                      <a:lnTo>
                        <a:pt x="14" y="205"/>
                      </a:lnTo>
                      <a:lnTo>
                        <a:pt x="14" y="194"/>
                      </a:lnTo>
                      <a:lnTo>
                        <a:pt x="14" y="181"/>
                      </a:lnTo>
                      <a:lnTo>
                        <a:pt x="14" y="167"/>
                      </a:lnTo>
                      <a:lnTo>
                        <a:pt x="14" y="156"/>
                      </a:lnTo>
                      <a:lnTo>
                        <a:pt x="14" y="143"/>
                      </a:lnTo>
                      <a:lnTo>
                        <a:pt x="14" y="132"/>
                      </a:lnTo>
                      <a:lnTo>
                        <a:pt x="14" y="119"/>
                      </a:lnTo>
                      <a:lnTo>
                        <a:pt x="14" y="105"/>
                      </a:lnTo>
                      <a:lnTo>
                        <a:pt x="14" y="92"/>
                      </a:lnTo>
                      <a:lnTo>
                        <a:pt x="11" y="89"/>
                      </a:lnTo>
                      <a:lnTo>
                        <a:pt x="9" y="89"/>
                      </a:lnTo>
                      <a:lnTo>
                        <a:pt x="9" y="87"/>
                      </a:lnTo>
                      <a:lnTo>
                        <a:pt x="6" y="87"/>
                      </a:lnTo>
                      <a:lnTo>
                        <a:pt x="3" y="87"/>
                      </a:lnTo>
                      <a:lnTo>
                        <a:pt x="3" y="84"/>
                      </a:lnTo>
                      <a:lnTo>
                        <a:pt x="0" y="84"/>
                      </a:lnTo>
                      <a:lnTo>
                        <a:pt x="3" y="81"/>
                      </a:lnTo>
                      <a:lnTo>
                        <a:pt x="6" y="76"/>
                      </a:lnTo>
                      <a:lnTo>
                        <a:pt x="9" y="73"/>
                      </a:lnTo>
                      <a:lnTo>
                        <a:pt x="14" y="71"/>
                      </a:lnTo>
                      <a:lnTo>
                        <a:pt x="17" y="71"/>
                      </a:lnTo>
                      <a:lnTo>
                        <a:pt x="20" y="68"/>
                      </a:lnTo>
                      <a:lnTo>
                        <a:pt x="23" y="65"/>
                      </a:lnTo>
                      <a:lnTo>
                        <a:pt x="25" y="60"/>
                      </a:lnTo>
                      <a:lnTo>
                        <a:pt x="28" y="57"/>
                      </a:lnTo>
                      <a:lnTo>
                        <a:pt x="31" y="52"/>
                      </a:lnTo>
                      <a:lnTo>
                        <a:pt x="31" y="49"/>
                      </a:lnTo>
                      <a:lnTo>
                        <a:pt x="34" y="44"/>
                      </a:lnTo>
                      <a:lnTo>
                        <a:pt x="34" y="38"/>
                      </a:lnTo>
                      <a:lnTo>
                        <a:pt x="34" y="33"/>
                      </a:lnTo>
                      <a:lnTo>
                        <a:pt x="34" y="27"/>
                      </a:lnTo>
                      <a:lnTo>
                        <a:pt x="34" y="22"/>
                      </a:lnTo>
                      <a:lnTo>
                        <a:pt x="34" y="17"/>
                      </a:lnTo>
                      <a:lnTo>
                        <a:pt x="34" y="11"/>
                      </a:lnTo>
                      <a:lnTo>
                        <a:pt x="34" y="6"/>
                      </a:lnTo>
                      <a:lnTo>
                        <a:pt x="34" y="0"/>
                      </a:lnTo>
                      <a:lnTo>
                        <a:pt x="64" y="0"/>
                      </a:lnTo>
                      <a:lnTo>
                        <a:pt x="64" y="25"/>
                      </a:lnTo>
                      <a:close/>
                    </a:path>
                  </a:pathLst>
                </a:custGeom>
                <a:solidFill>
                  <a:schemeClr val="bg1"/>
                </a:solidFill>
                <a:ln w="9525">
                  <a:noFill/>
                  <a:round/>
                  <a:headEnd/>
                  <a:tailEnd/>
                </a:ln>
              </p:spPr>
              <p:txBody>
                <a:bodyPr/>
                <a:lstStyle/>
                <a:p>
                  <a:endParaRPr lang="en-US" sz="1350" dirty="0"/>
                </a:p>
              </p:txBody>
            </p:sp>
            <p:sp>
              <p:nvSpPr>
                <p:cNvPr id="896" name="Freeform 1975">
                  <a:extLst>
                    <a:ext uri="{FF2B5EF4-FFF2-40B4-BE49-F238E27FC236}">
                      <a16:creationId xmlns:a16="http://schemas.microsoft.com/office/drawing/2014/main" id="{09ADB2FC-3CBE-43C5-AFD6-31A2A35B479E}"/>
                    </a:ext>
                  </a:extLst>
                </p:cNvPr>
                <p:cNvSpPr>
                  <a:spLocks/>
                </p:cNvSpPr>
                <p:nvPr/>
              </p:nvSpPr>
              <p:spPr bwMode="auto">
                <a:xfrm>
                  <a:off x="4471" y="3041"/>
                  <a:ext cx="197" cy="224"/>
                </a:xfrm>
                <a:custGeom>
                  <a:avLst/>
                  <a:gdLst>
                    <a:gd name="T0" fmla="*/ 64 w 197"/>
                    <a:gd name="T1" fmla="*/ 27 h 224"/>
                    <a:gd name="T2" fmla="*/ 70 w 197"/>
                    <a:gd name="T3" fmla="*/ 27 h 224"/>
                    <a:gd name="T4" fmla="*/ 108 w 197"/>
                    <a:gd name="T5" fmla="*/ 11 h 224"/>
                    <a:gd name="T6" fmla="*/ 128 w 197"/>
                    <a:gd name="T7" fmla="*/ 25 h 224"/>
                    <a:gd name="T8" fmla="*/ 147 w 197"/>
                    <a:gd name="T9" fmla="*/ 41 h 224"/>
                    <a:gd name="T10" fmla="*/ 166 w 197"/>
                    <a:gd name="T11" fmla="*/ 54 h 224"/>
                    <a:gd name="T12" fmla="*/ 186 w 197"/>
                    <a:gd name="T13" fmla="*/ 68 h 224"/>
                    <a:gd name="T14" fmla="*/ 197 w 197"/>
                    <a:gd name="T15" fmla="*/ 78 h 224"/>
                    <a:gd name="T16" fmla="*/ 194 w 197"/>
                    <a:gd name="T17" fmla="*/ 81 h 224"/>
                    <a:gd name="T18" fmla="*/ 188 w 197"/>
                    <a:gd name="T19" fmla="*/ 84 h 224"/>
                    <a:gd name="T20" fmla="*/ 186 w 197"/>
                    <a:gd name="T21" fmla="*/ 87 h 224"/>
                    <a:gd name="T22" fmla="*/ 183 w 197"/>
                    <a:gd name="T23" fmla="*/ 92 h 224"/>
                    <a:gd name="T24" fmla="*/ 177 w 197"/>
                    <a:gd name="T25" fmla="*/ 224 h 224"/>
                    <a:gd name="T26" fmla="*/ 17 w 197"/>
                    <a:gd name="T27" fmla="*/ 224 h 224"/>
                    <a:gd name="T28" fmla="*/ 14 w 197"/>
                    <a:gd name="T29" fmla="*/ 221 h 224"/>
                    <a:gd name="T30" fmla="*/ 14 w 197"/>
                    <a:gd name="T31" fmla="*/ 205 h 224"/>
                    <a:gd name="T32" fmla="*/ 14 w 197"/>
                    <a:gd name="T33" fmla="*/ 181 h 224"/>
                    <a:gd name="T34" fmla="*/ 14 w 197"/>
                    <a:gd name="T35" fmla="*/ 156 h 224"/>
                    <a:gd name="T36" fmla="*/ 14 w 197"/>
                    <a:gd name="T37" fmla="*/ 132 h 224"/>
                    <a:gd name="T38" fmla="*/ 14 w 197"/>
                    <a:gd name="T39" fmla="*/ 105 h 224"/>
                    <a:gd name="T40" fmla="*/ 11 w 197"/>
                    <a:gd name="T41" fmla="*/ 89 h 224"/>
                    <a:gd name="T42" fmla="*/ 9 w 197"/>
                    <a:gd name="T43" fmla="*/ 87 h 224"/>
                    <a:gd name="T44" fmla="*/ 3 w 197"/>
                    <a:gd name="T45" fmla="*/ 87 h 224"/>
                    <a:gd name="T46" fmla="*/ 0 w 197"/>
                    <a:gd name="T47" fmla="*/ 84 h 224"/>
                    <a:gd name="T48" fmla="*/ 6 w 197"/>
                    <a:gd name="T49" fmla="*/ 76 h 224"/>
                    <a:gd name="T50" fmla="*/ 14 w 197"/>
                    <a:gd name="T51" fmla="*/ 71 h 224"/>
                    <a:gd name="T52" fmla="*/ 20 w 197"/>
                    <a:gd name="T53" fmla="*/ 68 h 224"/>
                    <a:gd name="T54" fmla="*/ 25 w 197"/>
                    <a:gd name="T55" fmla="*/ 60 h 224"/>
                    <a:gd name="T56" fmla="*/ 31 w 197"/>
                    <a:gd name="T57" fmla="*/ 52 h 224"/>
                    <a:gd name="T58" fmla="*/ 34 w 197"/>
                    <a:gd name="T59" fmla="*/ 44 h 224"/>
                    <a:gd name="T60" fmla="*/ 34 w 197"/>
                    <a:gd name="T61" fmla="*/ 33 h 224"/>
                    <a:gd name="T62" fmla="*/ 34 w 197"/>
                    <a:gd name="T63" fmla="*/ 22 h 224"/>
                    <a:gd name="T64" fmla="*/ 34 w 197"/>
                    <a:gd name="T65" fmla="*/ 11 h 224"/>
                    <a:gd name="T66" fmla="*/ 34 w 197"/>
                    <a:gd name="T67" fmla="*/ 0 h 224"/>
                    <a:gd name="T68" fmla="*/ 64 w 197"/>
                    <a:gd name="T69" fmla="*/ 25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7"/>
                    <a:gd name="T106" fmla="*/ 0 h 224"/>
                    <a:gd name="T107" fmla="*/ 197 w 197"/>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7" h="224">
                      <a:moveTo>
                        <a:pt x="64" y="25"/>
                      </a:moveTo>
                      <a:lnTo>
                        <a:pt x="64" y="27"/>
                      </a:lnTo>
                      <a:lnTo>
                        <a:pt x="67" y="27"/>
                      </a:lnTo>
                      <a:lnTo>
                        <a:pt x="70" y="27"/>
                      </a:lnTo>
                      <a:lnTo>
                        <a:pt x="97" y="3"/>
                      </a:lnTo>
                      <a:lnTo>
                        <a:pt x="108" y="11"/>
                      </a:lnTo>
                      <a:lnTo>
                        <a:pt x="116" y="19"/>
                      </a:lnTo>
                      <a:lnTo>
                        <a:pt x="128" y="25"/>
                      </a:lnTo>
                      <a:lnTo>
                        <a:pt x="136" y="33"/>
                      </a:lnTo>
                      <a:lnTo>
                        <a:pt x="147" y="41"/>
                      </a:lnTo>
                      <a:lnTo>
                        <a:pt x="155" y="46"/>
                      </a:lnTo>
                      <a:lnTo>
                        <a:pt x="166" y="54"/>
                      </a:lnTo>
                      <a:lnTo>
                        <a:pt x="174" y="62"/>
                      </a:lnTo>
                      <a:lnTo>
                        <a:pt x="186" y="68"/>
                      </a:lnTo>
                      <a:lnTo>
                        <a:pt x="194" y="76"/>
                      </a:lnTo>
                      <a:lnTo>
                        <a:pt x="197" y="78"/>
                      </a:lnTo>
                      <a:lnTo>
                        <a:pt x="197" y="81"/>
                      </a:lnTo>
                      <a:lnTo>
                        <a:pt x="194" y="81"/>
                      </a:lnTo>
                      <a:lnTo>
                        <a:pt x="191" y="84"/>
                      </a:lnTo>
                      <a:lnTo>
                        <a:pt x="188" y="84"/>
                      </a:lnTo>
                      <a:lnTo>
                        <a:pt x="188" y="87"/>
                      </a:lnTo>
                      <a:lnTo>
                        <a:pt x="186" y="87"/>
                      </a:lnTo>
                      <a:lnTo>
                        <a:pt x="186" y="89"/>
                      </a:lnTo>
                      <a:lnTo>
                        <a:pt x="183" y="92"/>
                      </a:lnTo>
                      <a:lnTo>
                        <a:pt x="183" y="216"/>
                      </a:lnTo>
                      <a:lnTo>
                        <a:pt x="177" y="224"/>
                      </a:lnTo>
                      <a:lnTo>
                        <a:pt x="20" y="224"/>
                      </a:lnTo>
                      <a:lnTo>
                        <a:pt x="17" y="224"/>
                      </a:lnTo>
                      <a:lnTo>
                        <a:pt x="17" y="221"/>
                      </a:lnTo>
                      <a:lnTo>
                        <a:pt x="14" y="221"/>
                      </a:lnTo>
                      <a:lnTo>
                        <a:pt x="14" y="218"/>
                      </a:lnTo>
                      <a:lnTo>
                        <a:pt x="14" y="205"/>
                      </a:lnTo>
                      <a:lnTo>
                        <a:pt x="14" y="194"/>
                      </a:lnTo>
                      <a:lnTo>
                        <a:pt x="14" y="181"/>
                      </a:lnTo>
                      <a:lnTo>
                        <a:pt x="14" y="167"/>
                      </a:lnTo>
                      <a:lnTo>
                        <a:pt x="14" y="156"/>
                      </a:lnTo>
                      <a:lnTo>
                        <a:pt x="14" y="143"/>
                      </a:lnTo>
                      <a:lnTo>
                        <a:pt x="14" y="132"/>
                      </a:lnTo>
                      <a:lnTo>
                        <a:pt x="14" y="119"/>
                      </a:lnTo>
                      <a:lnTo>
                        <a:pt x="14" y="105"/>
                      </a:lnTo>
                      <a:lnTo>
                        <a:pt x="14" y="92"/>
                      </a:lnTo>
                      <a:lnTo>
                        <a:pt x="11" y="89"/>
                      </a:lnTo>
                      <a:lnTo>
                        <a:pt x="9" y="89"/>
                      </a:lnTo>
                      <a:lnTo>
                        <a:pt x="9" y="87"/>
                      </a:lnTo>
                      <a:lnTo>
                        <a:pt x="6" y="87"/>
                      </a:lnTo>
                      <a:lnTo>
                        <a:pt x="3" y="87"/>
                      </a:lnTo>
                      <a:lnTo>
                        <a:pt x="3" y="84"/>
                      </a:lnTo>
                      <a:lnTo>
                        <a:pt x="0" y="84"/>
                      </a:lnTo>
                      <a:lnTo>
                        <a:pt x="3" y="81"/>
                      </a:lnTo>
                      <a:lnTo>
                        <a:pt x="6" y="76"/>
                      </a:lnTo>
                      <a:lnTo>
                        <a:pt x="9" y="73"/>
                      </a:lnTo>
                      <a:lnTo>
                        <a:pt x="14" y="71"/>
                      </a:lnTo>
                      <a:lnTo>
                        <a:pt x="17" y="71"/>
                      </a:lnTo>
                      <a:lnTo>
                        <a:pt x="20" y="68"/>
                      </a:lnTo>
                      <a:lnTo>
                        <a:pt x="23" y="65"/>
                      </a:lnTo>
                      <a:lnTo>
                        <a:pt x="25" y="60"/>
                      </a:lnTo>
                      <a:lnTo>
                        <a:pt x="28" y="57"/>
                      </a:lnTo>
                      <a:lnTo>
                        <a:pt x="31" y="52"/>
                      </a:lnTo>
                      <a:lnTo>
                        <a:pt x="31" y="49"/>
                      </a:lnTo>
                      <a:lnTo>
                        <a:pt x="34" y="44"/>
                      </a:lnTo>
                      <a:lnTo>
                        <a:pt x="34" y="38"/>
                      </a:lnTo>
                      <a:lnTo>
                        <a:pt x="34" y="33"/>
                      </a:lnTo>
                      <a:lnTo>
                        <a:pt x="34" y="27"/>
                      </a:lnTo>
                      <a:lnTo>
                        <a:pt x="34" y="22"/>
                      </a:lnTo>
                      <a:lnTo>
                        <a:pt x="34" y="17"/>
                      </a:lnTo>
                      <a:lnTo>
                        <a:pt x="34" y="11"/>
                      </a:lnTo>
                      <a:lnTo>
                        <a:pt x="34" y="6"/>
                      </a:lnTo>
                      <a:lnTo>
                        <a:pt x="34" y="0"/>
                      </a:lnTo>
                      <a:lnTo>
                        <a:pt x="64" y="0"/>
                      </a:lnTo>
                      <a:lnTo>
                        <a:pt x="64" y="25"/>
                      </a:lnTo>
                      <a:close/>
                    </a:path>
                  </a:pathLst>
                </a:custGeom>
                <a:noFill/>
                <a:ln w="6350" cap="rnd">
                  <a:solidFill>
                    <a:srgbClr val="000000"/>
                  </a:solidFill>
                  <a:round/>
                  <a:headEnd/>
                  <a:tailEnd/>
                </a:ln>
              </p:spPr>
              <p:txBody>
                <a:bodyPr/>
                <a:lstStyle/>
                <a:p>
                  <a:endParaRPr lang="en-US" sz="1350" dirty="0"/>
                </a:p>
              </p:txBody>
            </p:sp>
          </p:grpSp>
          <p:grpSp>
            <p:nvGrpSpPr>
              <p:cNvPr id="634" name="Group 1976">
                <a:extLst>
                  <a:ext uri="{FF2B5EF4-FFF2-40B4-BE49-F238E27FC236}">
                    <a16:creationId xmlns:a16="http://schemas.microsoft.com/office/drawing/2014/main" id="{053B4202-A05C-44C2-A71B-B452D3BF3703}"/>
                  </a:ext>
                </a:extLst>
              </p:cNvPr>
              <p:cNvGrpSpPr>
                <a:grpSpLocks/>
              </p:cNvGrpSpPr>
              <p:nvPr/>
            </p:nvGrpSpPr>
            <p:grpSpPr bwMode="auto">
              <a:xfrm>
                <a:off x="8026719" y="4559534"/>
                <a:ext cx="26988" cy="49215"/>
                <a:chOff x="4510" y="3053"/>
                <a:chExt cx="17" cy="31"/>
              </a:xfrm>
            </p:grpSpPr>
            <p:sp>
              <p:nvSpPr>
                <p:cNvPr id="893" name="Freeform 1977">
                  <a:extLst>
                    <a:ext uri="{FF2B5EF4-FFF2-40B4-BE49-F238E27FC236}">
                      <a16:creationId xmlns:a16="http://schemas.microsoft.com/office/drawing/2014/main" id="{60382F89-7965-48A5-90EC-CCB3875B93FF}"/>
                    </a:ext>
                  </a:extLst>
                </p:cNvPr>
                <p:cNvSpPr>
                  <a:spLocks/>
                </p:cNvSpPr>
                <p:nvPr/>
              </p:nvSpPr>
              <p:spPr bwMode="auto">
                <a:xfrm>
                  <a:off x="4510" y="3053"/>
                  <a:ext cx="17" cy="31"/>
                </a:xfrm>
                <a:custGeom>
                  <a:avLst/>
                  <a:gdLst>
                    <a:gd name="T0" fmla="*/ 17 w 17"/>
                    <a:gd name="T1" fmla="*/ 2 h 31"/>
                    <a:gd name="T2" fmla="*/ 17 w 17"/>
                    <a:gd name="T3" fmla="*/ 5 h 31"/>
                    <a:gd name="T4" fmla="*/ 17 w 17"/>
                    <a:gd name="T5" fmla="*/ 8 h 31"/>
                    <a:gd name="T6" fmla="*/ 17 w 17"/>
                    <a:gd name="T7" fmla="*/ 10 h 31"/>
                    <a:gd name="T8" fmla="*/ 17 w 17"/>
                    <a:gd name="T9" fmla="*/ 13 h 31"/>
                    <a:gd name="T10" fmla="*/ 17 w 17"/>
                    <a:gd name="T11" fmla="*/ 16 h 31"/>
                    <a:gd name="T12" fmla="*/ 17 w 17"/>
                    <a:gd name="T13" fmla="*/ 18 h 31"/>
                    <a:gd name="T14" fmla="*/ 17 w 17"/>
                    <a:gd name="T15" fmla="*/ 21 h 31"/>
                    <a:gd name="T16" fmla="*/ 17 w 17"/>
                    <a:gd name="T17" fmla="*/ 23 h 31"/>
                    <a:gd name="T18" fmla="*/ 14 w 17"/>
                    <a:gd name="T19" fmla="*/ 26 h 31"/>
                    <a:gd name="T20" fmla="*/ 14 w 17"/>
                    <a:gd name="T21" fmla="*/ 29 h 31"/>
                    <a:gd name="T22" fmla="*/ 11 w 17"/>
                    <a:gd name="T23" fmla="*/ 29 h 31"/>
                    <a:gd name="T24" fmla="*/ 8 w 17"/>
                    <a:gd name="T25" fmla="*/ 31 h 31"/>
                    <a:gd name="T26" fmla="*/ 6 w 17"/>
                    <a:gd name="T27" fmla="*/ 31 h 31"/>
                    <a:gd name="T28" fmla="*/ 3 w 17"/>
                    <a:gd name="T29" fmla="*/ 31 h 31"/>
                    <a:gd name="T30" fmla="*/ 3 w 17"/>
                    <a:gd name="T31" fmla="*/ 29 h 31"/>
                    <a:gd name="T32" fmla="*/ 3 w 17"/>
                    <a:gd name="T33" fmla="*/ 23 h 31"/>
                    <a:gd name="T34" fmla="*/ 0 w 17"/>
                    <a:gd name="T35" fmla="*/ 21 h 31"/>
                    <a:gd name="T36" fmla="*/ 0 w 17"/>
                    <a:gd name="T37" fmla="*/ 18 h 31"/>
                    <a:gd name="T38" fmla="*/ 0 w 17"/>
                    <a:gd name="T39" fmla="*/ 13 h 31"/>
                    <a:gd name="T40" fmla="*/ 0 w 17"/>
                    <a:gd name="T41" fmla="*/ 10 h 31"/>
                    <a:gd name="T42" fmla="*/ 0 w 17"/>
                    <a:gd name="T43" fmla="*/ 8 h 31"/>
                    <a:gd name="T44" fmla="*/ 3 w 17"/>
                    <a:gd name="T45" fmla="*/ 5 h 31"/>
                    <a:gd name="T46" fmla="*/ 6 w 17"/>
                    <a:gd name="T47" fmla="*/ 2 h 31"/>
                    <a:gd name="T48" fmla="*/ 8 w 17"/>
                    <a:gd name="T49" fmla="*/ 0 h 31"/>
                    <a:gd name="T50" fmla="*/ 11 w 17"/>
                    <a:gd name="T51" fmla="*/ 0 h 31"/>
                    <a:gd name="T52" fmla="*/ 14 w 17"/>
                    <a:gd name="T53" fmla="*/ 0 h 31"/>
                    <a:gd name="T54" fmla="*/ 17 w 17"/>
                    <a:gd name="T55" fmla="*/ 0 h 31"/>
                    <a:gd name="T56" fmla="*/ 17 w 17"/>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
                    <a:gd name="T88" fmla="*/ 0 h 31"/>
                    <a:gd name="T89" fmla="*/ 17 w 17"/>
                    <a:gd name="T90" fmla="*/ 31 h 3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 h="31">
                      <a:moveTo>
                        <a:pt x="17" y="2"/>
                      </a:moveTo>
                      <a:lnTo>
                        <a:pt x="17" y="5"/>
                      </a:lnTo>
                      <a:lnTo>
                        <a:pt x="17" y="8"/>
                      </a:lnTo>
                      <a:lnTo>
                        <a:pt x="17" y="10"/>
                      </a:lnTo>
                      <a:lnTo>
                        <a:pt x="17" y="13"/>
                      </a:lnTo>
                      <a:lnTo>
                        <a:pt x="17" y="16"/>
                      </a:lnTo>
                      <a:lnTo>
                        <a:pt x="17" y="18"/>
                      </a:lnTo>
                      <a:lnTo>
                        <a:pt x="17" y="21"/>
                      </a:lnTo>
                      <a:lnTo>
                        <a:pt x="17" y="23"/>
                      </a:lnTo>
                      <a:lnTo>
                        <a:pt x="14" y="26"/>
                      </a:lnTo>
                      <a:lnTo>
                        <a:pt x="14" y="29"/>
                      </a:lnTo>
                      <a:lnTo>
                        <a:pt x="11" y="29"/>
                      </a:lnTo>
                      <a:lnTo>
                        <a:pt x="8" y="31"/>
                      </a:lnTo>
                      <a:lnTo>
                        <a:pt x="6" y="31"/>
                      </a:lnTo>
                      <a:lnTo>
                        <a:pt x="3" y="31"/>
                      </a:lnTo>
                      <a:lnTo>
                        <a:pt x="3" y="29"/>
                      </a:lnTo>
                      <a:lnTo>
                        <a:pt x="3" y="23"/>
                      </a:lnTo>
                      <a:lnTo>
                        <a:pt x="0" y="21"/>
                      </a:lnTo>
                      <a:lnTo>
                        <a:pt x="0" y="18"/>
                      </a:lnTo>
                      <a:lnTo>
                        <a:pt x="0" y="13"/>
                      </a:lnTo>
                      <a:lnTo>
                        <a:pt x="0" y="10"/>
                      </a:lnTo>
                      <a:lnTo>
                        <a:pt x="0" y="8"/>
                      </a:lnTo>
                      <a:lnTo>
                        <a:pt x="3" y="5"/>
                      </a:lnTo>
                      <a:lnTo>
                        <a:pt x="6" y="2"/>
                      </a:lnTo>
                      <a:lnTo>
                        <a:pt x="8" y="0"/>
                      </a:lnTo>
                      <a:lnTo>
                        <a:pt x="11" y="0"/>
                      </a:lnTo>
                      <a:lnTo>
                        <a:pt x="14" y="0"/>
                      </a:lnTo>
                      <a:lnTo>
                        <a:pt x="17" y="0"/>
                      </a:lnTo>
                      <a:lnTo>
                        <a:pt x="17" y="2"/>
                      </a:lnTo>
                      <a:close/>
                    </a:path>
                  </a:pathLst>
                </a:custGeom>
                <a:solidFill>
                  <a:srgbClr val="00CC99"/>
                </a:solidFill>
                <a:ln w="9525">
                  <a:noFill/>
                  <a:round/>
                  <a:headEnd/>
                  <a:tailEnd/>
                </a:ln>
              </p:spPr>
              <p:txBody>
                <a:bodyPr/>
                <a:lstStyle/>
                <a:p>
                  <a:endParaRPr lang="en-US" sz="1350" dirty="0"/>
                </a:p>
              </p:txBody>
            </p:sp>
            <p:sp>
              <p:nvSpPr>
                <p:cNvPr id="894" name="Freeform 1978">
                  <a:extLst>
                    <a:ext uri="{FF2B5EF4-FFF2-40B4-BE49-F238E27FC236}">
                      <a16:creationId xmlns:a16="http://schemas.microsoft.com/office/drawing/2014/main" id="{A23AA3DB-D8F7-4A5F-83E2-324EFB23E065}"/>
                    </a:ext>
                  </a:extLst>
                </p:cNvPr>
                <p:cNvSpPr>
                  <a:spLocks/>
                </p:cNvSpPr>
                <p:nvPr/>
              </p:nvSpPr>
              <p:spPr bwMode="auto">
                <a:xfrm>
                  <a:off x="4510" y="3053"/>
                  <a:ext cx="17" cy="31"/>
                </a:xfrm>
                <a:custGeom>
                  <a:avLst/>
                  <a:gdLst>
                    <a:gd name="T0" fmla="*/ 17 w 17"/>
                    <a:gd name="T1" fmla="*/ 2 h 31"/>
                    <a:gd name="T2" fmla="*/ 17 w 17"/>
                    <a:gd name="T3" fmla="*/ 5 h 31"/>
                    <a:gd name="T4" fmla="*/ 17 w 17"/>
                    <a:gd name="T5" fmla="*/ 8 h 31"/>
                    <a:gd name="T6" fmla="*/ 17 w 17"/>
                    <a:gd name="T7" fmla="*/ 10 h 31"/>
                    <a:gd name="T8" fmla="*/ 17 w 17"/>
                    <a:gd name="T9" fmla="*/ 13 h 31"/>
                    <a:gd name="T10" fmla="*/ 17 w 17"/>
                    <a:gd name="T11" fmla="*/ 16 h 31"/>
                    <a:gd name="T12" fmla="*/ 17 w 17"/>
                    <a:gd name="T13" fmla="*/ 18 h 31"/>
                    <a:gd name="T14" fmla="*/ 17 w 17"/>
                    <a:gd name="T15" fmla="*/ 21 h 31"/>
                    <a:gd name="T16" fmla="*/ 17 w 17"/>
                    <a:gd name="T17" fmla="*/ 23 h 31"/>
                    <a:gd name="T18" fmla="*/ 14 w 17"/>
                    <a:gd name="T19" fmla="*/ 26 h 31"/>
                    <a:gd name="T20" fmla="*/ 14 w 17"/>
                    <a:gd name="T21" fmla="*/ 29 h 31"/>
                    <a:gd name="T22" fmla="*/ 11 w 17"/>
                    <a:gd name="T23" fmla="*/ 29 h 31"/>
                    <a:gd name="T24" fmla="*/ 8 w 17"/>
                    <a:gd name="T25" fmla="*/ 31 h 31"/>
                    <a:gd name="T26" fmla="*/ 6 w 17"/>
                    <a:gd name="T27" fmla="*/ 31 h 31"/>
                    <a:gd name="T28" fmla="*/ 3 w 17"/>
                    <a:gd name="T29" fmla="*/ 31 h 31"/>
                    <a:gd name="T30" fmla="*/ 3 w 17"/>
                    <a:gd name="T31" fmla="*/ 29 h 31"/>
                    <a:gd name="T32" fmla="*/ 3 w 17"/>
                    <a:gd name="T33" fmla="*/ 23 h 31"/>
                    <a:gd name="T34" fmla="*/ 0 w 17"/>
                    <a:gd name="T35" fmla="*/ 21 h 31"/>
                    <a:gd name="T36" fmla="*/ 0 w 17"/>
                    <a:gd name="T37" fmla="*/ 18 h 31"/>
                    <a:gd name="T38" fmla="*/ 0 w 17"/>
                    <a:gd name="T39" fmla="*/ 13 h 31"/>
                    <a:gd name="T40" fmla="*/ 0 w 17"/>
                    <a:gd name="T41" fmla="*/ 10 h 31"/>
                    <a:gd name="T42" fmla="*/ 0 w 17"/>
                    <a:gd name="T43" fmla="*/ 8 h 31"/>
                    <a:gd name="T44" fmla="*/ 3 w 17"/>
                    <a:gd name="T45" fmla="*/ 5 h 31"/>
                    <a:gd name="T46" fmla="*/ 6 w 17"/>
                    <a:gd name="T47" fmla="*/ 2 h 31"/>
                    <a:gd name="T48" fmla="*/ 8 w 17"/>
                    <a:gd name="T49" fmla="*/ 0 h 31"/>
                    <a:gd name="T50" fmla="*/ 11 w 17"/>
                    <a:gd name="T51" fmla="*/ 0 h 31"/>
                    <a:gd name="T52" fmla="*/ 14 w 17"/>
                    <a:gd name="T53" fmla="*/ 0 h 31"/>
                    <a:gd name="T54" fmla="*/ 17 w 17"/>
                    <a:gd name="T55" fmla="*/ 0 h 31"/>
                    <a:gd name="T56" fmla="*/ 17 w 17"/>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
                    <a:gd name="T88" fmla="*/ 0 h 31"/>
                    <a:gd name="T89" fmla="*/ 17 w 17"/>
                    <a:gd name="T90" fmla="*/ 31 h 3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 h="31">
                      <a:moveTo>
                        <a:pt x="17" y="2"/>
                      </a:moveTo>
                      <a:lnTo>
                        <a:pt x="17" y="5"/>
                      </a:lnTo>
                      <a:lnTo>
                        <a:pt x="17" y="8"/>
                      </a:lnTo>
                      <a:lnTo>
                        <a:pt x="17" y="10"/>
                      </a:lnTo>
                      <a:lnTo>
                        <a:pt x="17" y="13"/>
                      </a:lnTo>
                      <a:lnTo>
                        <a:pt x="17" y="16"/>
                      </a:lnTo>
                      <a:lnTo>
                        <a:pt x="17" y="18"/>
                      </a:lnTo>
                      <a:lnTo>
                        <a:pt x="17" y="21"/>
                      </a:lnTo>
                      <a:lnTo>
                        <a:pt x="17" y="23"/>
                      </a:lnTo>
                      <a:lnTo>
                        <a:pt x="14" y="26"/>
                      </a:lnTo>
                      <a:lnTo>
                        <a:pt x="14" y="29"/>
                      </a:lnTo>
                      <a:lnTo>
                        <a:pt x="11" y="29"/>
                      </a:lnTo>
                      <a:lnTo>
                        <a:pt x="8" y="31"/>
                      </a:lnTo>
                      <a:lnTo>
                        <a:pt x="6" y="31"/>
                      </a:lnTo>
                      <a:lnTo>
                        <a:pt x="3" y="31"/>
                      </a:lnTo>
                      <a:lnTo>
                        <a:pt x="3" y="29"/>
                      </a:lnTo>
                      <a:lnTo>
                        <a:pt x="3" y="23"/>
                      </a:lnTo>
                      <a:lnTo>
                        <a:pt x="0" y="21"/>
                      </a:lnTo>
                      <a:lnTo>
                        <a:pt x="0" y="18"/>
                      </a:lnTo>
                      <a:lnTo>
                        <a:pt x="0" y="13"/>
                      </a:lnTo>
                      <a:lnTo>
                        <a:pt x="0" y="10"/>
                      </a:lnTo>
                      <a:lnTo>
                        <a:pt x="0" y="8"/>
                      </a:lnTo>
                      <a:lnTo>
                        <a:pt x="3" y="5"/>
                      </a:lnTo>
                      <a:lnTo>
                        <a:pt x="6" y="2"/>
                      </a:lnTo>
                      <a:lnTo>
                        <a:pt x="8" y="0"/>
                      </a:lnTo>
                      <a:lnTo>
                        <a:pt x="11" y="0"/>
                      </a:lnTo>
                      <a:lnTo>
                        <a:pt x="14" y="0"/>
                      </a:lnTo>
                      <a:lnTo>
                        <a:pt x="17" y="0"/>
                      </a:lnTo>
                      <a:lnTo>
                        <a:pt x="17" y="2"/>
                      </a:lnTo>
                      <a:close/>
                    </a:path>
                  </a:pathLst>
                </a:custGeom>
                <a:solidFill>
                  <a:schemeClr val="bg1"/>
                </a:solidFill>
                <a:ln w="6350" cap="rnd">
                  <a:solidFill>
                    <a:srgbClr val="000000"/>
                  </a:solidFill>
                  <a:round/>
                  <a:headEnd/>
                  <a:tailEnd/>
                </a:ln>
              </p:spPr>
              <p:txBody>
                <a:bodyPr/>
                <a:lstStyle/>
                <a:p>
                  <a:endParaRPr lang="en-US" sz="1350" dirty="0"/>
                </a:p>
              </p:txBody>
            </p:sp>
          </p:grpSp>
          <p:grpSp>
            <p:nvGrpSpPr>
              <p:cNvPr id="635" name="Group 1979">
                <a:extLst>
                  <a:ext uri="{FF2B5EF4-FFF2-40B4-BE49-F238E27FC236}">
                    <a16:creationId xmlns:a16="http://schemas.microsoft.com/office/drawing/2014/main" id="{7D8D37D0-E135-44AB-A9DA-48281CDFF377}"/>
                  </a:ext>
                </a:extLst>
              </p:cNvPr>
              <p:cNvGrpSpPr>
                <a:grpSpLocks/>
              </p:cNvGrpSpPr>
              <p:nvPr/>
            </p:nvGrpSpPr>
            <p:grpSpPr bwMode="auto">
              <a:xfrm>
                <a:off x="7999732" y="4567472"/>
                <a:ext cx="247650" cy="98428"/>
                <a:chOff x="4493" y="3058"/>
                <a:chExt cx="156" cy="62"/>
              </a:xfrm>
            </p:grpSpPr>
            <p:sp>
              <p:nvSpPr>
                <p:cNvPr id="891" name="Freeform 1980">
                  <a:extLst>
                    <a:ext uri="{FF2B5EF4-FFF2-40B4-BE49-F238E27FC236}">
                      <a16:creationId xmlns:a16="http://schemas.microsoft.com/office/drawing/2014/main" id="{611B1AB8-D32C-4D30-967D-CDBFC2215B4B}"/>
                    </a:ext>
                  </a:extLst>
                </p:cNvPr>
                <p:cNvSpPr>
                  <a:spLocks/>
                </p:cNvSpPr>
                <p:nvPr/>
              </p:nvSpPr>
              <p:spPr bwMode="auto">
                <a:xfrm>
                  <a:off x="4493" y="3058"/>
                  <a:ext cx="156" cy="62"/>
                </a:xfrm>
                <a:custGeom>
                  <a:avLst/>
                  <a:gdLst>
                    <a:gd name="T0" fmla="*/ 83 w 156"/>
                    <a:gd name="T1" fmla="*/ 2 h 62"/>
                    <a:gd name="T2" fmla="*/ 92 w 156"/>
                    <a:gd name="T3" fmla="*/ 8 h 62"/>
                    <a:gd name="T4" fmla="*/ 97 w 156"/>
                    <a:gd name="T5" fmla="*/ 13 h 62"/>
                    <a:gd name="T6" fmla="*/ 106 w 156"/>
                    <a:gd name="T7" fmla="*/ 19 h 62"/>
                    <a:gd name="T8" fmla="*/ 111 w 156"/>
                    <a:gd name="T9" fmla="*/ 24 h 62"/>
                    <a:gd name="T10" fmla="*/ 119 w 156"/>
                    <a:gd name="T11" fmla="*/ 30 h 62"/>
                    <a:gd name="T12" fmla="*/ 128 w 156"/>
                    <a:gd name="T13" fmla="*/ 35 h 62"/>
                    <a:gd name="T14" fmla="*/ 133 w 156"/>
                    <a:gd name="T15" fmla="*/ 40 h 62"/>
                    <a:gd name="T16" fmla="*/ 142 w 156"/>
                    <a:gd name="T17" fmla="*/ 46 h 62"/>
                    <a:gd name="T18" fmla="*/ 147 w 156"/>
                    <a:gd name="T19" fmla="*/ 51 h 62"/>
                    <a:gd name="T20" fmla="*/ 156 w 156"/>
                    <a:gd name="T21" fmla="*/ 57 h 62"/>
                    <a:gd name="T22" fmla="*/ 156 w 156"/>
                    <a:gd name="T23" fmla="*/ 59 h 62"/>
                    <a:gd name="T24" fmla="*/ 153 w 156"/>
                    <a:gd name="T25" fmla="*/ 59 h 62"/>
                    <a:gd name="T26" fmla="*/ 153 w 156"/>
                    <a:gd name="T27" fmla="*/ 62 h 62"/>
                    <a:gd name="T28" fmla="*/ 136 w 156"/>
                    <a:gd name="T29" fmla="*/ 62 h 62"/>
                    <a:gd name="T30" fmla="*/ 122 w 156"/>
                    <a:gd name="T31" fmla="*/ 62 h 62"/>
                    <a:gd name="T32" fmla="*/ 108 w 156"/>
                    <a:gd name="T33" fmla="*/ 62 h 62"/>
                    <a:gd name="T34" fmla="*/ 92 w 156"/>
                    <a:gd name="T35" fmla="*/ 62 h 62"/>
                    <a:gd name="T36" fmla="*/ 78 w 156"/>
                    <a:gd name="T37" fmla="*/ 62 h 62"/>
                    <a:gd name="T38" fmla="*/ 64 w 156"/>
                    <a:gd name="T39" fmla="*/ 62 h 62"/>
                    <a:gd name="T40" fmla="*/ 50 w 156"/>
                    <a:gd name="T41" fmla="*/ 62 h 62"/>
                    <a:gd name="T42" fmla="*/ 36 w 156"/>
                    <a:gd name="T43" fmla="*/ 62 h 62"/>
                    <a:gd name="T44" fmla="*/ 20 w 156"/>
                    <a:gd name="T45" fmla="*/ 62 h 62"/>
                    <a:gd name="T46" fmla="*/ 6 w 156"/>
                    <a:gd name="T47" fmla="*/ 62 h 62"/>
                    <a:gd name="T48" fmla="*/ 3 w 156"/>
                    <a:gd name="T49" fmla="*/ 62 h 62"/>
                    <a:gd name="T50" fmla="*/ 3 w 156"/>
                    <a:gd name="T51" fmla="*/ 59 h 62"/>
                    <a:gd name="T52" fmla="*/ 0 w 156"/>
                    <a:gd name="T53" fmla="*/ 59 h 62"/>
                    <a:gd name="T54" fmla="*/ 0 w 156"/>
                    <a:gd name="T55" fmla="*/ 57 h 62"/>
                    <a:gd name="T56" fmla="*/ 9 w 156"/>
                    <a:gd name="T57" fmla="*/ 51 h 62"/>
                    <a:gd name="T58" fmla="*/ 17 w 156"/>
                    <a:gd name="T59" fmla="*/ 46 h 62"/>
                    <a:gd name="T60" fmla="*/ 23 w 156"/>
                    <a:gd name="T61" fmla="*/ 38 h 62"/>
                    <a:gd name="T62" fmla="*/ 31 w 156"/>
                    <a:gd name="T63" fmla="*/ 32 h 62"/>
                    <a:gd name="T64" fmla="*/ 39 w 156"/>
                    <a:gd name="T65" fmla="*/ 27 h 62"/>
                    <a:gd name="T66" fmla="*/ 45 w 156"/>
                    <a:gd name="T67" fmla="*/ 21 h 62"/>
                    <a:gd name="T68" fmla="*/ 53 w 156"/>
                    <a:gd name="T69" fmla="*/ 16 h 62"/>
                    <a:gd name="T70" fmla="*/ 61 w 156"/>
                    <a:gd name="T71" fmla="*/ 11 h 62"/>
                    <a:gd name="T72" fmla="*/ 70 w 156"/>
                    <a:gd name="T73" fmla="*/ 5 h 62"/>
                    <a:gd name="T74" fmla="*/ 75 w 156"/>
                    <a:gd name="T75" fmla="*/ 0 h 62"/>
                    <a:gd name="T76" fmla="*/ 83 w 156"/>
                    <a:gd name="T77" fmla="*/ 2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6"/>
                    <a:gd name="T118" fmla="*/ 0 h 62"/>
                    <a:gd name="T119" fmla="*/ 156 w 156"/>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6" h="62">
                      <a:moveTo>
                        <a:pt x="83" y="2"/>
                      </a:moveTo>
                      <a:lnTo>
                        <a:pt x="92" y="8"/>
                      </a:lnTo>
                      <a:lnTo>
                        <a:pt x="97" y="13"/>
                      </a:lnTo>
                      <a:lnTo>
                        <a:pt x="106" y="19"/>
                      </a:lnTo>
                      <a:lnTo>
                        <a:pt x="111" y="24"/>
                      </a:lnTo>
                      <a:lnTo>
                        <a:pt x="119" y="30"/>
                      </a:lnTo>
                      <a:lnTo>
                        <a:pt x="128" y="35"/>
                      </a:lnTo>
                      <a:lnTo>
                        <a:pt x="133" y="40"/>
                      </a:lnTo>
                      <a:lnTo>
                        <a:pt x="142" y="46"/>
                      </a:lnTo>
                      <a:lnTo>
                        <a:pt x="147" y="51"/>
                      </a:lnTo>
                      <a:lnTo>
                        <a:pt x="156" y="57"/>
                      </a:lnTo>
                      <a:lnTo>
                        <a:pt x="156" y="59"/>
                      </a:lnTo>
                      <a:lnTo>
                        <a:pt x="153" y="59"/>
                      </a:lnTo>
                      <a:lnTo>
                        <a:pt x="153" y="62"/>
                      </a:lnTo>
                      <a:lnTo>
                        <a:pt x="136" y="62"/>
                      </a:lnTo>
                      <a:lnTo>
                        <a:pt x="122" y="62"/>
                      </a:lnTo>
                      <a:lnTo>
                        <a:pt x="108" y="62"/>
                      </a:lnTo>
                      <a:lnTo>
                        <a:pt x="92" y="62"/>
                      </a:lnTo>
                      <a:lnTo>
                        <a:pt x="78" y="62"/>
                      </a:lnTo>
                      <a:lnTo>
                        <a:pt x="64" y="62"/>
                      </a:lnTo>
                      <a:lnTo>
                        <a:pt x="50" y="62"/>
                      </a:lnTo>
                      <a:lnTo>
                        <a:pt x="36" y="62"/>
                      </a:lnTo>
                      <a:lnTo>
                        <a:pt x="20" y="62"/>
                      </a:lnTo>
                      <a:lnTo>
                        <a:pt x="6" y="62"/>
                      </a:lnTo>
                      <a:lnTo>
                        <a:pt x="3" y="62"/>
                      </a:lnTo>
                      <a:lnTo>
                        <a:pt x="3" y="59"/>
                      </a:lnTo>
                      <a:lnTo>
                        <a:pt x="0" y="59"/>
                      </a:lnTo>
                      <a:lnTo>
                        <a:pt x="0" y="57"/>
                      </a:lnTo>
                      <a:lnTo>
                        <a:pt x="9" y="51"/>
                      </a:lnTo>
                      <a:lnTo>
                        <a:pt x="17" y="46"/>
                      </a:lnTo>
                      <a:lnTo>
                        <a:pt x="23" y="38"/>
                      </a:lnTo>
                      <a:lnTo>
                        <a:pt x="31" y="32"/>
                      </a:lnTo>
                      <a:lnTo>
                        <a:pt x="39" y="27"/>
                      </a:lnTo>
                      <a:lnTo>
                        <a:pt x="45" y="21"/>
                      </a:lnTo>
                      <a:lnTo>
                        <a:pt x="53" y="16"/>
                      </a:lnTo>
                      <a:lnTo>
                        <a:pt x="61" y="11"/>
                      </a:lnTo>
                      <a:lnTo>
                        <a:pt x="70" y="5"/>
                      </a:lnTo>
                      <a:lnTo>
                        <a:pt x="75" y="0"/>
                      </a:lnTo>
                      <a:lnTo>
                        <a:pt x="83" y="2"/>
                      </a:lnTo>
                      <a:close/>
                    </a:path>
                  </a:pathLst>
                </a:custGeom>
                <a:solidFill>
                  <a:schemeClr val="bg1"/>
                </a:solidFill>
                <a:ln w="9525">
                  <a:noFill/>
                  <a:round/>
                  <a:headEnd/>
                  <a:tailEnd/>
                </a:ln>
              </p:spPr>
              <p:txBody>
                <a:bodyPr/>
                <a:lstStyle/>
                <a:p>
                  <a:endParaRPr lang="en-US" sz="1350" dirty="0"/>
                </a:p>
              </p:txBody>
            </p:sp>
            <p:sp>
              <p:nvSpPr>
                <p:cNvPr id="892" name="Freeform 1981">
                  <a:extLst>
                    <a:ext uri="{FF2B5EF4-FFF2-40B4-BE49-F238E27FC236}">
                      <a16:creationId xmlns:a16="http://schemas.microsoft.com/office/drawing/2014/main" id="{B7447FC7-416C-47C1-A8BB-2F89BEE902A6}"/>
                    </a:ext>
                  </a:extLst>
                </p:cNvPr>
                <p:cNvSpPr>
                  <a:spLocks/>
                </p:cNvSpPr>
                <p:nvPr/>
              </p:nvSpPr>
              <p:spPr bwMode="auto">
                <a:xfrm>
                  <a:off x="4493" y="3058"/>
                  <a:ext cx="156" cy="62"/>
                </a:xfrm>
                <a:custGeom>
                  <a:avLst/>
                  <a:gdLst>
                    <a:gd name="T0" fmla="*/ 83 w 156"/>
                    <a:gd name="T1" fmla="*/ 2 h 62"/>
                    <a:gd name="T2" fmla="*/ 92 w 156"/>
                    <a:gd name="T3" fmla="*/ 8 h 62"/>
                    <a:gd name="T4" fmla="*/ 97 w 156"/>
                    <a:gd name="T5" fmla="*/ 13 h 62"/>
                    <a:gd name="T6" fmla="*/ 106 w 156"/>
                    <a:gd name="T7" fmla="*/ 19 h 62"/>
                    <a:gd name="T8" fmla="*/ 111 w 156"/>
                    <a:gd name="T9" fmla="*/ 24 h 62"/>
                    <a:gd name="T10" fmla="*/ 119 w 156"/>
                    <a:gd name="T11" fmla="*/ 30 h 62"/>
                    <a:gd name="T12" fmla="*/ 128 w 156"/>
                    <a:gd name="T13" fmla="*/ 35 h 62"/>
                    <a:gd name="T14" fmla="*/ 133 w 156"/>
                    <a:gd name="T15" fmla="*/ 40 h 62"/>
                    <a:gd name="T16" fmla="*/ 142 w 156"/>
                    <a:gd name="T17" fmla="*/ 46 h 62"/>
                    <a:gd name="T18" fmla="*/ 147 w 156"/>
                    <a:gd name="T19" fmla="*/ 51 h 62"/>
                    <a:gd name="T20" fmla="*/ 156 w 156"/>
                    <a:gd name="T21" fmla="*/ 57 h 62"/>
                    <a:gd name="T22" fmla="*/ 156 w 156"/>
                    <a:gd name="T23" fmla="*/ 59 h 62"/>
                    <a:gd name="T24" fmla="*/ 153 w 156"/>
                    <a:gd name="T25" fmla="*/ 59 h 62"/>
                    <a:gd name="T26" fmla="*/ 153 w 156"/>
                    <a:gd name="T27" fmla="*/ 62 h 62"/>
                    <a:gd name="T28" fmla="*/ 136 w 156"/>
                    <a:gd name="T29" fmla="*/ 62 h 62"/>
                    <a:gd name="T30" fmla="*/ 122 w 156"/>
                    <a:gd name="T31" fmla="*/ 62 h 62"/>
                    <a:gd name="T32" fmla="*/ 108 w 156"/>
                    <a:gd name="T33" fmla="*/ 62 h 62"/>
                    <a:gd name="T34" fmla="*/ 92 w 156"/>
                    <a:gd name="T35" fmla="*/ 62 h 62"/>
                    <a:gd name="T36" fmla="*/ 78 w 156"/>
                    <a:gd name="T37" fmla="*/ 62 h 62"/>
                    <a:gd name="T38" fmla="*/ 64 w 156"/>
                    <a:gd name="T39" fmla="*/ 62 h 62"/>
                    <a:gd name="T40" fmla="*/ 50 w 156"/>
                    <a:gd name="T41" fmla="*/ 62 h 62"/>
                    <a:gd name="T42" fmla="*/ 36 w 156"/>
                    <a:gd name="T43" fmla="*/ 62 h 62"/>
                    <a:gd name="T44" fmla="*/ 20 w 156"/>
                    <a:gd name="T45" fmla="*/ 62 h 62"/>
                    <a:gd name="T46" fmla="*/ 6 w 156"/>
                    <a:gd name="T47" fmla="*/ 62 h 62"/>
                    <a:gd name="T48" fmla="*/ 3 w 156"/>
                    <a:gd name="T49" fmla="*/ 62 h 62"/>
                    <a:gd name="T50" fmla="*/ 3 w 156"/>
                    <a:gd name="T51" fmla="*/ 59 h 62"/>
                    <a:gd name="T52" fmla="*/ 0 w 156"/>
                    <a:gd name="T53" fmla="*/ 59 h 62"/>
                    <a:gd name="T54" fmla="*/ 0 w 156"/>
                    <a:gd name="T55" fmla="*/ 57 h 62"/>
                    <a:gd name="T56" fmla="*/ 9 w 156"/>
                    <a:gd name="T57" fmla="*/ 51 h 62"/>
                    <a:gd name="T58" fmla="*/ 17 w 156"/>
                    <a:gd name="T59" fmla="*/ 46 h 62"/>
                    <a:gd name="T60" fmla="*/ 23 w 156"/>
                    <a:gd name="T61" fmla="*/ 38 h 62"/>
                    <a:gd name="T62" fmla="*/ 31 w 156"/>
                    <a:gd name="T63" fmla="*/ 32 h 62"/>
                    <a:gd name="T64" fmla="*/ 39 w 156"/>
                    <a:gd name="T65" fmla="*/ 27 h 62"/>
                    <a:gd name="T66" fmla="*/ 45 w 156"/>
                    <a:gd name="T67" fmla="*/ 21 h 62"/>
                    <a:gd name="T68" fmla="*/ 53 w 156"/>
                    <a:gd name="T69" fmla="*/ 16 h 62"/>
                    <a:gd name="T70" fmla="*/ 61 w 156"/>
                    <a:gd name="T71" fmla="*/ 11 h 62"/>
                    <a:gd name="T72" fmla="*/ 70 w 156"/>
                    <a:gd name="T73" fmla="*/ 5 h 62"/>
                    <a:gd name="T74" fmla="*/ 75 w 156"/>
                    <a:gd name="T75" fmla="*/ 0 h 62"/>
                    <a:gd name="T76" fmla="*/ 83 w 156"/>
                    <a:gd name="T77" fmla="*/ 2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6"/>
                    <a:gd name="T118" fmla="*/ 0 h 62"/>
                    <a:gd name="T119" fmla="*/ 156 w 156"/>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6" h="62">
                      <a:moveTo>
                        <a:pt x="83" y="2"/>
                      </a:moveTo>
                      <a:lnTo>
                        <a:pt x="92" y="8"/>
                      </a:lnTo>
                      <a:lnTo>
                        <a:pt x="97" y="13"/>
                      </a:lnTo>
                      <a:lnTo>
                        <a:pt x="106" y="19"/>
                      </a:lnTo>
                      <a:lnTo>
                        <a:pt x="111" y="24"/>
                      </a:lnTo>
                      <a:lnTo>
                        <a:pt x="119" y="30"/>
                      </a:lnTo>
                      <a:lnTo>
                        <a:pt x="128" y="35"/>
                      </a:lnTo>
                      <a:lnTo>
                        <a:pt x="133" y="40"/>
                      </a:lnTo>
                      <a:lnTo>
                        <a:pt x="142" y="46"/>
                      </a:lnTo>
                      <a:lnTo>
                        <a:pt x="147" y="51"/>
                      </a:lnTo>
                      <a:lnTo>
                        <a:pt x="156" y="57"/>
                      </a:lnTo>
                      <a:lnTo>
                        <a:pt x="156" y="59"/>
                      </a:lnTo>
                      <a:lnTo>
                        <a:pt x="153" y="59"/>
                      </a:lnTo>
                      <a:lnTo>
                        <a:pt x="153" y="62"/>
                      </a:lnTo>
                      <a:lnTo>
                        <a:pt x="136" y="62"/>
                      </a:lnTo>
                      <a:lnTo>
                        <a:pt x="122" y="62"/>
                      </a:lnTo>
                      <a:lnTo>
                        <a:pt x="108" y="62"/>
                      </a:lnTo>
                      <a:lnTo>
                        <a:pt x="92" y="62"/>
                      </a:lnTo>
                      <a:lnTo>
                        <a:pt x="78" y="62"/>
                      </a:lnTo>
                      <a:lnTo>
                        <a:pt x="64" y="62"/>
                      </a:lnTo>
                      <a:lnTo>
                        <a:pt x="50" y="62"/>
                      </a:lnTo>
                      <a:lnTo>
                        <a:pt x="36" y="62"/>
                      </a:lnTo>
                      <a:lnTo>
                        <a:pt x="20" y="62"/>
                      </a:lnTo>
                      <a:lnTo>
                        <a:pt x="6" y="62"/>
                      </a:lnTo>
                      <a:lnTo>
                        <a:pt x="3" y="62"/>
                      </a:lnTo>
                      <a:lnTo>
                        <a:pt x="3" y="59"/>
                      </a:lnTo>
                      <a:lnTo>
                        <a:pt x="0" y="59"/>
                      </a:lnTo>
                      <a:lnTo>
                        <a:pt x="0" y="57"/>
                      </a:lnTo>
                      <a:lnTo>
                        <a:pt x="9" y="51"/>
                      </a:lnTo>
                      <a:lnTo>
                        <a:pt x="17" y="46"/>
                      </a:lnTo>
                      <a:lnTo>
                        <a:pt x="23" y="38"/>
                      </a:lnTo>
                      <a:lnTo>
                        <a:pt x="31" y="32"/>
                      </a:lnTo>
                      <a:lnTo>
                        <a:pt x="39" y="27"/>
                      </a:lnTo>
                      <a:lnTo>
                        <a:pt x="45" y="21"/>
                      </a:lnTo>
                      <a:lnTo>
                        <a:pt x="53" y="16"/>
                      </a:lnTo>
                      <a:lnTo>
                        <a:pt x="61" y="11"/>
                      </a:lnTo>
                      <a:lnTo>
                        <a:pt x="70" y="5"/>
                      </a:lnTo>
                      <a:lnTo>
                        <a:pt x="75" y="0"/>
                      </a:lnTo>
                      <a:lnTo>
                        <a:pt x="83" y="2"/>
                      </a:lnTo>
                      <a:close/>
                    </a:path>
                  </a:pathLst>
                </a:custGeom>
                <a:noFill/>
                <a:ln w="6350" cap="rnd">
                  <a:solidFill>
                    <a:srgbClr val="000000"/>
                  </a:solidFill>
                  <a:round/>
                  <a:headEnd/>
                  <a:tailEnd/>
                </a:ln>
              </p:spPr>
              <p:txBody>
                <a:bodyPr/>
                <a:lstStyle/>
                <a:p>
                  <a:endParaRPr lang="en-US" sz="1350" dirty="0"/>
                </a:p>
              </p:txBody>
            </p:sp>
          </p:grpSp>
          <p:grpSp>
            <p:nvGrpSpPr>
              <p:cNvPr id="636" name="Group 1982">
                <a:extLst>
                  <a:ext uri="{FF2B5EF4-FFF2-40B4-BE49-F238E27FC236}">
                    <a16:creationId xmlns:a16="http://schemas.microsoft.com/office/drawing/2014/main" id="{63E317BC-5ACE-4D61-9392-4ADAEF7C2F2C}"/>
                  </a:ext>
                </a:extLst>
              </p:cNvPr>
              <p:cNvGrpSpPr>
                <a:grpSpLocks/>
              </p:cNvGrpSpPr>
              <p:nvPr/>
            </p:nvGrpSpPr>
            <p:grpSpPr bwMode="auto">
              <a:xfrm>
                <a:off x="7999732" y="4677013"/>
                <a:ext cx="242888" cy="201620"/>
                <a:chOff x="4493" y="3127"/>
                <a:chExt cx="153" cy="127"/>
              </a:xfrm>
            </p:grpSpPr>
            <p:sp>
              <p:nvSpPr>
                <p:cNvPr id="889" name="Freeform 1983">
                  <a:extLst>
                    <a:ext uri="{FF2B5EF4-FFF2-40B4-BE49-F238E27FC236}">
                      <a16:creationId xmlns:a16="http://schemas.microsoft.com/office/drawing/2014/main" id="{9C8EDF17-E016-4A02-A85B-821827B7085C}"/>
                    </a:ext>
                  </a:extLst>
                </p:cNvPr>
                <p:cNvSpPr>
                  <a:spLocks/>
                </p:cNvSpPr>
                <p:nvPr/>
              </p:nvSpPr>
              <p:spPr bwMode="auto">
                <a:xfrm>
                  <a:off x="4493" y="3127"/>
                  <a:ext cx="153" cy="127"/>
                </a:xfrm>
                <a:custGeom>
                  <a:avLst/>
                  <a:gdLst>
                    <a:gd name="T0" fmla="*/ 83 w 153"/>
                    <a:gd name="T1" fmla="*/ 43 h 127"/>
                    <a:gd name="T2" fmla="*/ 128 w 153"/>
                    <a:gd name="T3" fmla="*/ 41 h 127"/>
                    <a:gd name="T4" fmla="*/ 128 w 153"/>
                    <a:gd name="T5" fmla="*/ 33 h 127"/>
                    <a:gd name="T6" fmla="*/ 128 w 153"/>
                    <a:gd name="T7" fmla="*/ 22 h 127"/>
                    <a:gd name="T8" fmla="*/ 128 w 153"/>
                    <a:gd name="T9" fmla="*/ 14 h 127"/>
                    <a:gd name="T10" fmla="*/ 128 w 153"/>
                    <a:gd name="T11" fmla="*/ 6 h 127"/>
                    <a:gd name="T12" fmla="*/ 128 w 153"/>
                    <a:gd name="T13" fmla="*/ 0 h 127"/>
                    <a:gd name="T14" fmla="*/ 133 w 153"/>
                    <a:gd name="T15" fmla="*/ 0 h 127"/>
                    <a:gd name="T16" fmla="*/ 139 w 153"/>
                    <a:gd name="T17" fmla="*/ 0 h 127"/>
                    <a:gd name="T18" fmla="*/ 144 w 153"/>
                    <a:gd name="T19" fmla="*/ 0 h 127"/>
                    <a:gd name="T20" fmla="*/ 150 w 153"/>
                    <a:gd name="T21" fmla="*/ 0 h 127"/>
                    <a:gd name="T22" fmla="*/ 153 w 153"/>
                    <a:gd name="T23" fmla="*/ 119 h 127"/>
                    <a:gd name="T24" fmla="*/ 153 w 153"/>
                    <a:gd name="T25" fmla="*/ 124 h 127"/>
                    <a:gd name="T26" fmla="*/ 120 w 153"/>
                    <a:gd name="T27" fmla="*/ 127 h 127"/>
                    <a:gd name="T28" fmla="*/ 114 w 153"/>
                    <a:gd name="T29" fmla="*/ 124 h 127"/>
                    <a:gd name="T30" fmla="*/ 111 w 153"/>
                    <a:gd name="T31" fmla="*/ 119 h 127"/>
                    <a:gd name="T32" fmla="*/ 111 w 153"/>
                    <a:gd name="T33" fmla="*/ 110 h 127"/>
                    <a:gd name="T34" fmla="*/ 111 w 153"/>
                    <a:gd name="T35" fmla="*/ 100 h 127"/>
                    <a:gd name="T36" fmla="*/ 111 w 153"/>
                    <a:gd name="T37" fmla="*/ 92 h 127"/>
                    <a:gd name="T38" fmla="*/ 111 w 153"/>
                    <a:gd name="T39" fmla="*/ 81 h 127"/>
                    <a:gd name="T40" fmla="*/ 111 w 153"/>
                    <a:gd name="T41" fmla="*/ 70 h 127"/>
                    <a:gd name="T42" fmla="*/ 106 w 153"/>
                    <a:gd name="T43" fmla="*/ 62 h 127"/>
                    <a:gd name="T44" fmla="*/ 64 w 153"/>
                    <a:gd name="T45" fmla="*/ 65 h 127"/>
                    <a:gd name="T46" fmla="*/ 64 w 153"/>
                    <a:gd name="T47" fmla="*/ 70 h 127"/>
                    <a:gd name="T48" fmla="*/ 64 w 153"/>
                    <a:gd name="T49" fmla="*/ 84 h 127"/>
                    <a:gd name="T50" fmla="*/ 64 w 153"/>
                    <a:gd name="T51" fmla="*/ 100 h 127"/>
                    <a:gd name="T52" fmla="*/ 64 w 153"/>
                    <a:gd name="T53" fmla="*/ 113 h 127"/>
                    <a:gd name="T54" fmla="*/ 61 w 153"/>
                    <a:gd name="T55" fmla="*/ 121 h 127"/>
                    <a:gd name="T56" fmla="*/ 61 w 153"/>
                    <a:gd name="T57" fmla="*/ 127 h 127"/>
                    <a:gd name="T58" fmla="*/ 56 w 153"/>
                    <a:gd name="T59" fmla="*/ 127 h 127"/>
                    <a:gd name="T60" fmla="*/ 9 w 153"/>
                    <a:gd name="T61" fmla="*/ 127 h 127"/>
                    <a:gd name="T62" fmla="*/ 6 w 153"/>
                    <a:gd name="T63" fmla="*/ 124 h 127"/>
                    <a:gd name="T64" fmla="*/ 0 w 153"/>
                    <a:gd name="T65" fmla="*/ 121 h 127"/>
                    <a:gd name="T66" fmla="*/ 0 w 153"/>
                    <a:gd name="T67" fmla="*/ 6 h 127"/>
                    <a:gd name="T68" fmla="*/ 3 w 153"/>
                    <a:gd name="T69" fmla="*/ 3 h 127"/>
                    <a:gd name="T70" fmla="*/ 6 w 153"/>
                    <a:gd name="T71" fmla="*/ 0 h 127"/>
                    <a:gd name="T72" fmla="*/ 11 w 153"/>
                    <a:gd name="T73" fmla="*/ 6 h 127"/>
                    <a:gd name="T74" fmla="*/ 14 w 153"/>
                    <a:gd name="T75" fmla="*/ 43 h 127"/>
                    <a:gd name="T76" fmla="*/ 53 w 153"/>
                    <a:gd name="T77" fmla="*/ 8 h 127"/>
                    <a:gd name="T78" fmla="*/ 53 w 153"/>
                    <a:gd name="T79" fmla="*/ 3 h 127"/>
                    <a:gd name="T80" fmla="*/ 56 w 153"/>
                    <a:gd name="T81" fmla="*/ 0 h 127"/>
                    <a:gd name="T82" fmla="*/ 61 w 153"/>
                    <a:gd name="T83" fmla="*/ 0 h 127"/>
                    <a:gd name="T84" fmla="*/ 67 w 153"/>
                    <a:gd name="T85" fmla="*/ 0 h 127"/>
                    <a:gd name="T86" fmla="*/ 72 w 153"/>
                    <a:gd name="T87" fmla="*/ 0 h 127"/>
                    <a:gd name="T88" fmla="*/ 78 w 153"/>
                    <a:gd name="T89" fmla="*/ 0 h 127"/>
                    <a:gd name="T90" fmla="*/ 83 w 153"/>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3"/>
                    <a:gd name="T139" fmla="*/ 0 h 127"/>
                    <a:gd name="T140" fmla="*/ 153 w 153"/>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3" h="127">
                      <a:moveTo>
                        <a:pt x="83" y="3"/>
                      </a:moveTo>
                      <a:lnTo>
                        <a:pt x="83" y="43"/>
                      </a:lnTo>
                      <a:lnTo>
                        <a:pt x="125" y="43"/>
                      </a:lnTo>
                      <a:lnTo>
                        <a:pt x="128" y="41"/>
                      </a:lnTo>
                      <a:lnTo>
                        <a:pt x="128" y="35"/>
                      </a:lnTo>
                      <a:lnTo>
                        <a:pt x="128" y="33"/>
                      </a:lnTo>
                      <a:lnTo>
                        <a:pt x="128" y="27"/>
                      </a:lnTo>
                      <a:lnTo>
                        <a:pt x="128" y="22"/>
                      </a:lnTo>
                      <a:lnTo>
                        <a:pt x="128" y="19"/>
                      </a:lnTo>
                      <a:lnTo>
                        <a:pt x="128" y="14"/>
                      </a:lnTo>
                      <a:lnTo>
                        <a:pt x="128" y="11"/>
                      </a:lnTo>
                      <a:lnTo>
                        <a:pt x="128" y="6"/>
                      </a:lnTo>
                      <a:lnTo>
                        <a:pt x="128" y="3"/>
                      </a:lnTo>
                      <a:lnTo>
                        <a:pt x="128" y="0"/>
                      </a:lnTo>
                      <a:lnTo>
                        <a:pt x="131" y="0"/>
                      </a:lnTo>
                      <a:lnTo>
                        <a:pt x="133" y="0"/>
                      </a:lnTo>
                      <a:lnTo>
                        <a:pt x="136" y="0"/>
                      </a:lnTo>
                      <a:lnTo>
                        <a:pt x="139" y="0"/>
                      </a:lnTo>
                      <a:lnTo>
                        <a:pt x="142" y="0"/>
                      </a:lnTo>
                      <a:lnTo>
                        <a:pt x="144" y="0"/>
                      </a:lnTo>
                      <a:lnTo>
                        <a:pt x="147" y="0"/>
                      </a:lnTo>
                      <a:lnTo>
                        <a:pt x="150" y="0"/>
                      </a:lnTo>
                      <a:lnTo>
                        <a:pt x="153" y="6"/>
                      </a:lnTo>
                      <a:lnTo>
                        <a:pt x="153" y="119"/>
                      </a:lnTo>
                      <a:lnTo>
                        <a:pt x="153" y="121"/>
                      </a:lnTo>
                      <a:lnTo>
                        <a:pt x="153" y="124"/>
                      </a:lnTo>
                      <a:lnTo>
                        <a:pt x="150" y="124"/>
                      </a:lnTo>
                      <a:lnTo>
                        <a:pt x="120" y="127"/>
                      </a:lnTo>
                      <a:lnTo>
                        <a:pt x="117" y="124"/>
                      </a:lnTo>
                      <a:lnTo>
                        <a:pt x="114" y="124"/>
                      </a:lnTo>
                      <a:lnTo>
                        <a:pt x="114" y="121"/>
                      </a:lnTo>
                      <a:lnTo>
                        <a:pt x="111" y="119"/>
                      </a:lnTo>
                      <a:lnTo>
                        <a:pt x="111" y="116"/>
                      </a:lnTo>
                      <a:lnTo>
                        <a:pt x="111" y="110"/>
                      </a:lnTo>
                      <a:lnTo>
                        <a:pt x="111" y="105"/>
                      </a:lnTo>
                      <a:lnTo>
                        <a:pt x="111" y="100"/>
                      </a:lnTo>
                      <a:lnTo>
                        <a:pt x="111" y="94"/>
                      </a:lnTo>
                      <a:lnTo>
                        <a:pt x="111" y="92"/>
                      </a:lnTo>
                      <a:lnTo>
                        <a:pt x="111" y="86"/>
                      </a:lnTo>
                      <a:lnTo>
                        <a:pt x="111" y="81"/>
                      </a:lnTo>
                      <a:lnTo>
                        <a:pt x="111" y="75"/>
                      </a:lnTo>
                      <a:lnTo>
                        <a:pt x="111" y="70"/>
                      </a:lnTo>
                      <a:lnTo>
                        <a:pt x="111" y="65"/>
                      </a:lnTo>
                      <a:lnTo>
                        <a:pt x="106" y="62"/>
                      </a:lnTo>
                      <a:lnTo>
                        <a:pt x="67" y="62"/>
                      </a:lnTo>
                      <a:lnTo>
                        <a:pt x="64" y="65"/>
                      </a:lnTo>
                      <a:lnTo>
                        <a:pt x="64" y="67"/>
                      </a:lnTo>
                      <a:lnTo>
                        <a:pt x="64" y="70"/>
                      </a:lnTo>
                      <a:lnTo>
                        <a:pt x="64" y="78"/>
                      </a:lnTo>
                      <a:lnTo>
                        <a:pt x="64" y="84"/>
                      </a:lnTo>
                      <a:lnTo>
                        <a:pt x="64" y="92"/>
                      </a:lnTo>
                      <a:lnTo>
                        <a:pt x="64" y="100"/>
                      </a:lnTo>
                      <a:lnTo>
                        <a:pt x="64" y="108"/>
                      </a:lnTo>
                      <a:lnTo>
                        <a:pt x="64" y="113"/>
                      </a:lnTo>
                      <a:lnTo>
                        <a:pt x="64" y="119"/>
                      </a:lnTo>
                      <a:lnTo>
                        <a:pt x="61" y="121"/>
                      </a:lnTo>
                      <a:lnTo>
                        <a:pt x="61" y="124"/>
                      </a:lnTo>
                      <a:lnTo>
                        <a:pt x="61" y="127"/>
                      </a:lnTo>
                      <a:lnTo>
                        <a:pt x="58" y="127"/>
                      </a:lnTo>
                      <a:lnTo>
                        <a:pt x="56" y="127"/>
                      </a:lnTo>
                      <a:lnTo>
                        <a:pt x="53" y="127"/>
                      </a:lnTo>
                      <a:lnTo>
                        <a:pt x="9" y="127"/>
                      </a:lnTo>
                      <a:lnTo>
                        <a:pt x="6" y="127"/>
                      </a:lnTo>
                      <a:lnTo>
                        <a:pt x="6" y="124"/>
                      </a:lnTo>
                      <a:lnTo>
                        <a:pt x="3" y="124"/>
                      </a:lnTo>
                      <a:lnTo>
                        <a:pt x="0" y="121"/>
                      </a:lnTo>
                      <a:lnTo>
                        <a:pt x="0" y="119"/>
                      </a:lnTo>
                      <a:lnTo>
                        <a:pt x="0" y="6"/>
                      </a:lnTo>
                      <a:lnTo>
                        <a:pt x="0" y="3"/>
                      </a:lnTo>
                      <a:lnTo>
                        <a:pt x="3" y="3"/>
                      </a:lnTo>
                      <a:lnTo>
                        <a:pt x="3" y="0"/>
                      </a:lnTo>
                      <a:lnTo>
                        <a:pt x="6" y="0"/>
                      </a:lnTo>
                      <a:lnTo>
                        <a:pt x="9" y="0"/>
                      </a:lnTo>
                      <a:lnTo>
                        <a:pt x="11" y="6"/>
                      </a:lnTo>
                      <a:lnTo>
                        <a:pt x="11" y="41"/>
                      </a:lnTo>
                      <a:lnTo>
                        <a:pt x="14" y="43"/>
                      </a:lnTo>
                      <a:lnTo>
                        <a:pt x="53" y="43"/>
                      </a:lnTo>
                      <a:lnTo>
                        <a:pt x="53" y="8"/>
                      </a:lnTo>
                      <a:lnTo>
                        <a:pt x="53" y="6"/>
                      </a:lnTo>
                      <a:lnTo>
                        <a:pt x="53" y="3"/>
                      </a:lnTo>
                      <a:lnTo>
                        <a:pt x="56" y="3"/>
                      </a:lnTo>
                      <a:lnTo>
                        <a:pt x="56" y="0"/>
                      </a:lnTo>
                      <a:lnTo>
                        <a:pt x="58" y="0"/>
                      </a:lnTo>
                      <a:lnTo>
                        <a:pt x="61" y="0"/>
                      </a:lnTo>
                      <a:lnTo>
                        <a:pt x="64" y="0"/>
                      </a:lnTo>
                      <a:lnTo>
                        <a:pt x="67" y="0"/>
                      </a:lnTo>
                      <a:lnTo>
                        <a:pt x="70" y="0"/>
                      </a:lnTo>
                      <a:lnTo>
                        <a:pt x="72" y="0"/>
                      </a:lnTo>
                      <a:lnTo>
                        <a:pt x="75" y="0"/>
                      </a:lnTo>
                      <a:lnTo>
                        <a:pt x="78" y="0"/>
                      </a:lnTo>
                      <a:lnTo>
                        <a:pt x="81" y="0"/>
                      </a:lnTo>
                      <a:lnTo>
                        <a:pt x="83" y="3"/>
                      </a:lnTo>
                      <a:close/>
                    </a:path>
                  </a:pathLst>
                </a:custGeom>
                <a:noFill/>
                <a:ln w="9525">
                  <a:noFill/>
                  <a:round/>
                  <a:headEnd/>
                  <a:tailEnd/>
                </a:ln>
              </p:spPr>
              <p:txBody>
                <a:bodyPr/>
                <a:lstStyle/>
                <a:p>
                  <a:endParaRPr lang="en-US" sz="1350" dirty="0"/>
                </a:p>
              </p:txBody>
            </p:sp>
            <p:sp>
              <p:nvSpPr>
                <p:cNvPr id="890" name="Freeform 1984">
                  <a:extLst>
                    <a:ext uri="{FF2B5EF4-FFF2-40B4-BE49-F238E27FC236}">
                      <a16:creationId xmlns:a16="http://schemas.microsoft.com/office/drawing/2014/main" id="{E5B62AD0-3CE6-4B64-8CE5-36791D0A8CAD}"/>
                    </a:ext>
                  </a:extLst>
                </p:cNvPr>
                <p:cNvSpPr>
                  <a:spLocks/>
                </p:cNvSpPr>
                <p:nvPr/>
              </p:nvSpPr>
              <p:spPr bwMode="auto">
                <a:xfrm>
                  <a:off x="4493" y="3127"/>
                  <a:ext cx="153" cy="127"/>
                </a:xfrm>
                <a:custGeom>
                  <a:avLst/>
                  <a:gdLst>
                    <a:gd name="T0" fmla="*/ 83 w 153"/>
                    <a:gd name="T1" fmla="*/ 43 h 127"/>
                    <a:gd name="T2" fmla="*/ 128 w 153"/>
                    <a:gd name="T3" fmla="*/ 41 h 127"/>
                    <a:gd name="T4" fmla="*/ 128 w 153"/>
                    <a:gd name="T5" fmla="*/ 33 h 127"/>
                    <a:gd name="T6" fmla="*/ 128 w 153"/>
                    <a:gd name="T7" fmla="*/ 22 h 127"/>
                    <a:gd name="T8" fmla="*/ 128 w 153"/>
                    <a:gd name="T9" fmla="*/ 14 h 127"/>
                    <a:gd name="T10" fmla="*/ 128 w 153"/>
                    <a:gd name="T11" fmla="*/ 6 h 127"/>
                    <a:gd name="T12" fmla="*/ 128 w 153"/>
                    <a:gd name="T13" fmla="*/ 0 h 127"/>
                    <a:gd name="T14" fmla="*/ 133 w 153"/>
                    <a:gd name="T15" fmla="*/ 0 h 127"/>
                    <a:gd name="T16" fmla="*/ 139 w 153"/>
                    <a:gd name="T17" fmla="*/ 0 h 127"/>
                    <a:gd name="T18" fmla="*/ 144 w 153"/>
                    <a:gd name="T19" fmla="*/ 0 h 127"/>
                    <a:gd name="T20" fmla="*/ 150 w 153"/>
                    <a:gd name="T21" fmla="*/ 0 h 127"/>
                    <a:gd name="T22" fmla="*/ 153 w 153"/>
                    <a:gd name="T23" fmla="*/ 119 h 127"/>
                    <a:gd name="T24" fmla="*/ 153 w 153"/>
                    <a:gd name="T25" fmla="*/ 124 h 127"/>
                    <a:gd name="T26" fmla="*/ 120 w 153"/>
                    <a:gd name="T27" fmla="*/ 127 h 127"/>
                    <a:gd name="T28" fmla="*/ 114 w 153"/>
                    <a:gd name="T29" fmla="*/ 124 h 127"/>
                    <a:gd name="T30" fmla="*/ 111 w 153"/>
                    <a:gd name="T31" fmla="*/ 119 h 127"/>
                    <a:gd name="T32" fmla="*/ 111 w 153"/>
                    <a:gd name="T33" fmla="*/ 110 h 127"/>
                    <a:gd name="T34" fmla="*/ 111 w 153"/>
                    <a:gd name="T35" fmla="*/ 100 h 127"/>
                    <a:gd name="T36" fmla="*/ 111 w 153"/>
                    <a:gd name="T37" fmla="*/ 92 h 127"/>
                    <a:gd name="T38" fmla="*/ 111 w 153"/>
                    <a:gd name="T39" fmla="*/ 81 h 127"/>
                    <a:gd name="T40" fmla="*/ 111 w 153"/>
                    <a:gd name="T41" fmla="*/ 70 h 127"/>
                    <a:gd name="T42" fmla="*/ 106 w 153"/>
                    <a:gd name="T43" fmla="*/ 62 h 127"/>
                    <a:gd name="T44" fmla="*/ 64 w 153"/>
                    <a:gd name="T45" fmla="*/ 65 h 127"/>
                    <a:gd name="T46" fmla="*/ 64 w 153"/>
                    <a:gd name="T47" fmla="*/ 70 h 127"/>
                    <a:gd name="T48" fmla="*/ 64 w 153"/>
                    <a:gd name="T49" fmla="*/ 84 h 127"/>
                    <a:gd name="T50" fmla="*/ 64 w 153"/>
                    <a:gd name="T51" fmla="*/ 100 h 127"/>
                    <a:gd name="T52" fmla="*/ 64 w 153"/>
                    <a:gd name="T53" fmla="*/ 113 h 127"/>
                    <a:gd name="T54" fmla="*/ 61 w 153"/>
                    <a:gd name="T55" fmla="*/ 121 h 127"/>
                    <a:gd name="T56" fmla="*/ 61 w 153"/>
                    <a:gd name="T57" fmla="*/ 127 h 127"/>
                    <a:gd name="T58" fmla="*/ 56 w 153"/>
                    <a:gd name="T59" fmla="*/ 127 h 127"/>
                    <a:gd name="T60" fmla="*/ 9 w 153"/>
                    <a:gd name="T61" fmla="*/ 127 h 127"/>
                    <a:gd name="T62" fmla="*/ 6 w 153"/>
                    <a:gd name="T63" fmla="*/ 124 h 127"/>
                    <a:gd name="T64" fmla="*/ 0 w 153"/>
                    <a:gd name="T65" fmla="*/ 121 h 127"/>
                    <a:gd name="T66" fmla="*/ 0 w 153"/>
                    <a:gd name="T67" fmla="*/ 6 h 127"/>
                    <a:gd name="T68" fmla="*/ 3 w 153"/>
                    <a:gd name="T69" fmla="*/ 3 h 127"/>
                    <a:gd name="T70" fmla="*/ 6 w 153"/>
                    <a:gd name="T71" fmla="*/ 0 h 127"/>
                    <a:gd name="T72" fmla="*/ 11 w 153"/>
                    <a:gd name="T73" fmla="*/ 6 h 127"/>
                    <a:gd name="T74" fmla="*/ 14 w 153"/>
                    <a:gd name="T75" fmla="*/ 43 h 127"/>
                    <a:gd name="T76" fmla="*/ 53 w 153"/>
                    <a:gd name="T77" fmla="*/ 8 h 127"/>
                    <a:gd name="T78" fmla="*/ 53 w 153"/>
                    <a:gd name="T79" fmla="*/ 3 h 127"/>
                    <a:gd name="T80" fmla="*/ 56 w 153"/>
                    <a:gd name="T81" fmla="*/ 0 h 127"/>
                    <a:gd name="T82" fmla="*/ 61 w 153"/>
                    <a:gd name="T83" fmla="*/ 0 h 127"/>
                    <a:gd name="T84" fmla="*/ 67 w 153"/>
                    <a:gd name="T85" fmla="*/ 0 h 127"/>
                    <a:gd name="T86" fmla="*/ 72 w 153"/>
                    <a:gd name="T87" fmla="*/ 0 h 127"/>
                    <a:gd name="T88" fmla="*/ 78 w 153"/>
                    <a:gd name="T89" fmla="*/ 0 h 127"/>
                    <a:gd name="T90" fmla="*/ 83 w 153"/>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3"/>
                    <a:gd name="T139" fmla="*/ 0 h 127"/>
                    <a:gd name="T140" fmla="*/ 153 w 153"/>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3" h="127">
                      <a:moveTo>
                        <a:pt x="83" y="3"/>
                      </a:moveTo>
                      <a:lnTo>
                        <a:pt x="83" y="43"/>
                      </a:lnTo>
                      <a:lnTo>
                        <a:pt x="125" y="43"/>
                      </a:lnTo>
                      <a:lnTo>
                        <a:pt x="128" y="41"/>
                      </a:lnTo>
                      <a:lnTo>
                        <a:pt x="128" y="35"/>
                      </a:lnTo>
                      <a:lnTo>
                        <a:pt x="128" y="33"/>
                      </a:lnTo>
                      <a:lnTo>
                        <a:pt x="128" y="27"/>
                      </a:lnTo>
                      <a:lnTo>
                        <a:pt x="128" y="22"/>
                      </a:lnTo>
                      <a:lnTo>
                        <a:pt x="128" y="19"/>
                      </a:lnTo>
                      <a:lnTo>
                        <a:pt x="128" y="14"/>
                      </a:lnTo>
                      <a:lnTo>
                        <a:pt x="128" y="11"/>
                      </a:lnTo>
                      <a:lnTo>
                        <a:pt x="128" y="6"/>
                      </a:lnTo>
                      <a:lnTo>
                        <a:pt x="128" y="3"/>
                      </a:lnTo>
                      <a:lnTo>
                        <a:pt x="128" y="0"/>
                      </a:lnTo>
                      <a:lnTo>
                        <a:pt x="131" y="0"/>
                      </a:lnTo>
                      <a:lnTo>
                        <a:pt x="133" y="0"/>
                      </a:lnTo>
                      <a:lnTo>
                        <a:pt x="136" y="0"/>
                      </a:lnTo>
                      <a:lnTo>
                        <a:pt x="139" y="0"/>
                      </a:lnTo>
                      <a:lnTo>
                        <a:pt x="142" y="0"/>
                      </a:lnTo>
                      <a:lnTo>
                        <a:pt x="144" y="0"/>
                      </a:lnTo>
                      <a:lnTo>
                        <a:pt x="147" y="0"/>
                      </a:lnTo>
                      <a:lnTo>
                        <a:pt x="150" y="0"/>
                      </a:lnTo>
                      <a:lnTo>
                        <a:pt x="153" y="6"/>
                      </a:lnTo>
                      <a:lnTo>
                        <a:pt x="153" y="119"/>
                      </a:lnTo>
                      <a:lnTo>
                        <a:pt x="153" y="121"/>
                      </a:lnTo>
                      <a:lnTo>
                        <a:pt x="153" y="124"/>
                      </a:lnTo>
                      <a:lnTo>
                        <a:pt x="150" y="124"/>
                      </a:lnTo>
                      <a:lnTo>
                        <a:pt x="120" y="127"/>
                      </a:lnTo>
                      <a:lnTo>
                        <a:pt x="117" y="124"/>
                      </a:lnTo>
                      <a:lnTo>
                        <a:pt x="114" y="124"/>
                      </a:lnTo>
                      <a:lnTo>
                        <a:pt x="114" y="121"/>
                      </a:lnTo>
                      <a:lnTo>
                        <a:pt x="111" y="119"/>
                      </a:lnTo>
                      <a:lnTo>
                        <a:pt x="111" y="116"/>
                      </a:lnTo>
                      <a:lnTo>
                        <a:pt x="111" y="110"/>
                      </a:lnTo>
                      <a:lnTo>
                        <a:pt x="111" y="105"/>
                      </a:lnTo>
                      <a:lnTo>
                        <a:pt x="111" y="100"/>
                      </a:lnTo>
                      <a:lnTo>
                        <a:pt x="111" y="94"/>
                      </a:lnTo>
                      <a:lnTo>
                        <a:pt x="111" y="92"/>
                      </a:lnTo>
                      <a:lnTo>
                        <a:pt x="111" y="86"/>
                      </a:lnTo>
                      <a:lnTo>
                        <a:pt x="111" y="81"/>
                      </a:lnTo>
                      <a:lnTo>
                        <a:pt x="111" y="75"/>
                      </a:lnTo>
                      <a:lnTo>
                        <a:pt x="111" y="70"/>
                      </a:lnTo>
                      <a:lnTo>
                        <a:pt x="111" y="65"/>
                      </a:lnTo>
                      <a:lnTo>
                        <a:pt x="106" y="62"/>
                      </a:lnTo>
                      <a:lnTo>
                        <a:pt x="67" y="62"/>
                      </a:lnTo>
                      <a:lnTo>
                        <a:pt x="64" y="65"/>
                      </a:lnTo>
                      <a:lnTo>
                        <a:pt x="64" y="67"/>
                      </a:lnTo>
                      <a:lnTo>
                        <a:pt x="64" y="70"/>
                      </a:lnTo>
                      <a:lnTo>
                        <a:pt x="64" y="78"/>
                      </a:lnTo>
                      <a:lnTo>
                        <a:pt x="64" y="84"/>
                      </a:lnTo>
                      <a:lnTo>
                        <a:pt x="64" y="92"/>
                      </a:lnTo>
                      <a:lnTo>
                        <a:pt x="64" y="100"/>
                      </a:lnTo>
                      <a:lnTo>
                        <a:pt x="64" y="108"/>
                      </a:lnTo>
                      <a:lnTo>
                        <a:pt x="64" y="113"/>
                      </a:lnTo>
                      <a:lnTo>
                        <a:pt x="64" y="119"/>
                      </a:lnTo>
                      <a:lnTo>
                        <a:pt x="61" y="121"/>
                      </a:lnTo>
                      <a:lnTo>
                        <a:pt x="61" y="124"/>
                      </a:lnTo>
                      <a:lnTo>
                        <a:pt x="61" y="127"/>
                      </a:lnTo>
                      <a:lnTo>
                        <a:pt x="58" y="127"/>
                      </a:lnTo>
                      <a:lnTo>
                        <a:pt x="56" y="127"/>
                      </a:lnTo>
                      <a:lnTo>
                        <a:pt x="53" y="127"/>
                      </a:lnTo>
                      <a:lnTo>
                        <a:pt x="9" y="127"/>
                      </a:lnTo>
                      <a:lnTo>
                        <a:pt x="6" y="127"/>
                      </a:lnTo>
                      <a:lnTo>
                        <a:pt x="6" y="124"/>
                      </a:lnTo>
                      <a:lnTo>
                        <a:pt x="3" y="124"/>
                      </a:lnTo>
                      <a:lnTo>
                        <a:pt x="0" y="121"/>
                      </a:lnTo>
                      <a:lnTo>
                        <a:pt x="0" y="119"/>
                      </a:lnTo>
                      <a:lnTo>
                        <a:pt x="0" y="6"/>
                      </a:lnTo>
                      <a:lnTo>
                        <a:pt x="0" y="3"/>
                      </a:lnTo>
                      <a:lnTo>
                        <a:pt x="3" y="3"/>
                      </a:lnTo>
                      <a:lnTo>
                        <a:pt x="3" y="0"/>
                      </a:lnTo>
                      <a:lnTo>
                        <a:pt x="6" y="0"/>
                      </a:lnTo>
                      <a:lnTo>
                        <a:pt x="9" y="0"/>
                      </a:lnTo>
                      <a:lnTo>
                        <a:pt x="11" y="6"/>
                      </a:lnTo>
                      <a:lnTo>
                        <a:pt x="11" y="41"/>
                      </a:lnTo>
                      <a:lnTo>
                        <a:pt x="14" y="43"/>
                      </a:lnTo>
                      <a:lnTo>
                        <a:pt x="53" y="43"/>
                      </a:lnTo>
                      <a:lnTo>
                        <a:pt x="53" y="8"/>
                      </a:lnTo>
                      <a:lnTo>
                        <a:pt x="53" y="6"/>
                      </a:lnTo>
                      <a:lnTo>
                        <a:pt x="53" y="3"/>
                      </a:lnTo>
                      <a:lnTo>
                        <a:pt x="56" y="3"/>
                      </a:lnTo>
                      <a:lnTo>
                        <a:pt x="56" y="0"/>
                      </a:lnTo>
                      <a:lnTo>
                        <a:pt x="58" y="0"/>
                      </a:lnTo>
                      <a:lnTo>
                        <a:pt x="61" y="0"/>
                      </a:lnTo>
                      <a:lnTo>
                        <a:pt x="64" y="0"/>
                      </a:lnTo>
                      <a:lnTo>
                        <a:pt x="67" y="0"/>
                      </a:lnTo>
                      <a:lnTo>
                        <a:pt x="70" y="0"/>
                      </a:lnTo>
                      <a:lnTo>
                        <a:pt x="72" y="0"/>
                      </a:lnTo>
                      <a:lnTo>
                        <a:pt x="75" y="0"/>
                      </a:lnTo>
                      <a:lnTo>
                        <a:pt x="78" y="0"/>
                      </a:lnTo>
                      <a:lnTo>
                        <a:pt x="81"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37" name="Group 1985">
                <a:extLst>
                  <a:ext uri="{FF2B5EF4-FFF2-40B4-BE49-F238E27FC236}">
                    <a16:creationId xmlns:a16="http://schemas.microsoft.com/office/drawing/2014/main" id="{84176251-F7EF-4E4F-9E95-7DF10841EA54}"/>
                  </a:ext>
                </a:extLst>
              </p:cNvPr>
              <p:cNvGrpSpPr>
                <a:grpSpLocks/>
              </p:cNvGrpSpPr>
              <p:nvPr/>
            </p:nvGrpSpPr>
            <p:grpSpPr bwMode="auto">
              <a:xfrm>
                <a:off x="8110857" y="4788143"/>
                <a:ext cx="52388" cy="90491"/>
                <a:chOff x="4563" y="3197"/>
                <a:chExt cx="33" cy="57"/>
              </a:xfrm>
            </p:grpSpPr>
            <p:sp>
              <p:nvSpPr>
                <p:cNvPr id="887" name="Freeform 1986">
                  <a:extLst>
                    <a:ext uri="{FF2B5EF4-FFF2-40B4-BE49-F238E27FC236}">
                      <a16:creationId xmlns:a16="http://schemas.microsoft.com/office/drawing/2014/main" id="{63068AE4-B4CC-4CA1-B975-24EA12F4B9A0}"/>
                    </a:ext>
                  </a:extLst>
                </p:cNvPr>
                <p:cNvSpPr>
                  <a:spLocks/>
                </p:cNvSpPr>
                <p:nvPr/>
              </p:nvSpPr>
              <p:spPr bwMode="auto">
                <a:xfrm>
                  <a:off x="4563" y="3197"/>
                  <a:ext cx="33" cy="57"/>
                </a:xfrm>
                <a:custGeom>
                  <a:avLst/>
                  <a:gdLst>
                    <a:gd name="T0" fmla="*/ 25 w 33"/>
                    <a:gd name="T1" fmla="*/ 57 h 57"/>
                    <a:gd name="T2" fmla="*/ 28 w 33"/>
                    <a:gd name="T3" fmla="*/ 57 h 57"/>
                    <a:gd name="T4" fmla="*/ 30 w 33"/>
                    <a:gd name="T5" fmla="*/ 54 h 57"/>
                    <a:gd name="T6" fmla="*/ 33 w 33"/>
                    <a:gd name="T7" fmla="*/ 51 h 57"/>
                    <a:gd name="T8" fmla="*/ 33 w 33"/>
                    <a:gd name="T9" fmla="*/ 49 h 57"/>
                    <a:gd name="T10" fmla="*/ 33 w 33"/>
                    <a:gd name="T11" fmla="*/ 6 h 57"/>
                    <a:gd name="T12" fmla="*/ 33 w 33"/>
                    <a:gd name="T13" fmla="*/ 3 h 57"/>
                    <a:gd name="T14" fmla="*/ 30 w 33"/>
                    <a:gd name="T15" fmla="*/ 3 h 57"/>
                    <a:gd name="T16" fmla="*/ 30 w 33"/>
                    <a:gd name="T17" fmla="*/ 0 h 57"/>
                    <a:gd name="T18" fmla="*/ 28 w 33"/>
                    <a:gd name="T19" fmla="*/ 0 h 57"/>
                    <a:gd name="T20" fmla="*/ 25 w 33"/>
                    <a:gd name="T21" fmla="*/ 0 h 57"/>
                    <a:gd name="T22" fmla="*/ 8 w 33"/>
                    <a:gd name="T23" fmla="*/ 0 h 57"/>
                    <a:gd name="T24" fmla="*/ 5 w 33"/>
                    <a:gd name="T25" fmla="*/ 0 h 57"/>
                    <a:gd name="T26" fmla="*/ 3 w 33"/>
                    <a:gd name="T27" fmla="*/ 0 h 57"/>
                    <a:gd name="T28" fmla="*/ 3 w 33"/>
                    <a:gd name="T29" fmla="*/ 3 h 57"/>
                    <a:gd name="T30" fmla="*/ 3 w 33"/>
                    <a:gd name="T31" fmla="*/ 6 h 57"/>
                    <a:gd name="T32" fmla="*/ 0 w 33"/>
                    <a:gd name="T33" fmla="*/ 6 h 57"/>
                    <a:gd name="T34" fmla="*/ 0 w 33"/>
                    <a:gd name="T35" fmla="*/ 49 h 57"/>
                    <a:gd name="T36" fmla="*/ 3 w 33"/>
                    <a:gd name="T37" fmla="*/ 51 h 57"/>
                    <a:gd name="T38" fmla="*/ 3 w 33"/>
                    <a:gd name="T39" fmla="*/ 54 h 57"/>
                    <a:gd name="T40" fmla="*/ 5 w 33"/>
                    <a:gd name="T41" fmla="*/ 54 h 57"/>
                    <a:gd name="T42" fmla="*/ 5 w 33"/>
                    <a:gd name="T43" fmla="*/ 57 h 57"/>
                    <a:gd name="T44" fmla="*/ 8 w 33"/>
                    <a:gd name="T45" fmla="*/ 57 h 57"/>
                    <a:gd name="T46" fmla="*/ 25 w 33"/>
                    <a:gd name="T47" fmla="*/ 57 h 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7"/>
                    <a:gd name="T74" fmla="*/ 33 w 33"/>
                    <a:gd name="T75" fmla="*/ 57 h 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7">
                      <a:moveTo>
                        <a:pt x="25" y="57"/>
                      </a:moveTo>
                      <a:lnTo>
                        <a:pt x="28" y="57"/>
                      </a:lnTo>
                      <a:lnTo>
                        <a:pt x="30" y="54"/>
                      </a:lnTo>
                      <a:lnTo>
                        <a:pt x="33" y="51"/>
                      </a:lnTo>
                      <a:lnTo>
                        <a:pt x="33" y="49"/>
                      </a:lnTo>
                      <a:lnTo>
                        <a:pt x="33" y="6"/>
                      </a:lnTo>
                      <a:lnTo>
                        <a:pt x="33" y="3"/>
                      </a:lnTo>
                      <a:lnTo>
                        <a:pt x="30" y="3"/>
                      </a:lnTo>
                      <a:lnTo>
                        <a:pt x="30" y="0"/>
                      </a:lnTo>
                      <a:lnTo>
                        <a:pt x="28" y="0"/>
                      </a:lnTo>
                      <a:lnTo>
                        <a:pt x="25" y="0"/>
                      </a:lnTo>
                      <a:lnTo>
                        <a:pt x="8" y="0"/>
                      </a:lnTo>
                      <a:lnTo>
                        <a:pt x="5" y="0"/>
                      </a:lnTo>
                      <a:lnTo>
                        <a:pt x="3" y="0"/>
                      </a:lnTo>
                      <a:lnTo>
                        <a:pt x="3" y="3"/>
                      </a:lnTo>
                      <a:lnTo>
                        <a:pt x="3" y="6"/>
                      </a:lnTo>
                      <a:lnTo>
                        <a:pt x="0" y="6"/>
                      </a:lnTo>
                      <a:lnTo>
                        <a:pt x="0" y="49"/>
                      </a:lnTo>
                      <a:lnTo>
                        <a:pt x="3" y="51"/>
                      </a:lnTo>
                      <a:lnTo>
                        <a:pt x="3" y="54"/>
                      </a:lnTo>
                      <a:lnTo>
                        <a:pt x="5" y="54"/>
                      </a:lnTo>
                      <a:lnTo>
                        <a:pt x="5" y="57"/>
                      </a:lnTo>
                      <a:lnTo>
                        <a:pt x="8" y="57"/>
                      </a:lnTo>
                      <a:lnTo>
                        <a:pt x="25" y="57"/>
                      </a:lnTo>
                      <a:close/>
                    </a:path>
                  </a:pathLst>
                </a:custGeom>
                <a:solidFill>
                  <a:schemeClr val="bg1"/>
                </a:solidFill>
                <a:ln w="9525">
                  <a:noFill/>
                  <a:round/>
                  <a:headEnd/>
                  <a:tailEnd/>
                </a:ln>
              </p:spPr>
              <p:txBody>
                <a:bodyPr/>
                <a:lstStyle/>
                <a:p>
                  <a:endParaRPr lang="en-US" sz="1350" dirty="0"/>
                </a:p>
              </p:txBody>
            </p:sp>
            <p:sp>
              <p:nvSpPr>
                <p:cNvPr id="888" name="Freeform 1987">
                  <a:extLst>
                    <a:ext uri="{FF2B5EF4-FFF2-40B4-BE49-F238E27FC236}">
                      <a16:creationId xmlns:a16="http://schemas.microsoft.com/office/drawing/2014/main" id="{371CE79F-831B-4EFF-BD24-3BD41C9CF095}"/>
                    </a:ext>
                  </a:extLst>
                </p:cNvPr>
                <p:cNvSpPr>
                  <a:spLocks/>
                </p:cNvSpPr>
                <p:nvPr/>
              </p:nvSpPr>
              <p:spPr bwMode="auto">
                <a:xfrm>
                  <a:off x="4563" y="3197"/>
                  <a:ext cx="33" cy="57"/>
                </a:xfrm>
                <a:custGeom>
                  <a:avLst/>
                  <a:gdLst>
                    <a:gd name="T0" fmla="*/ 25 w 33"/>
                    <a:gd name="T1" fmla="*/ 57 h 57"/>
                    <a:gd name="T2" fmla="*/ 28 w 33"/>
                    <a:gd name="T3" fmla="*/ 57 h 57"/>
                    <a:gd name="T4" fmla="*/ 30 w 33"/>
                    <a:gd name="T5" fmla="*/ 54 h 57"/>
                    <a:gd name="T6" fmla="*/ 33 w 33"/>
                    <a:gd name="T7" fmla="*/ 51 h 57"/>
                    <a:gd name="T8" fmla="*/ 33 w 33"/>
                    <a:gd name="T9" fmla="*/ 49 h 57"/>
                    <a:gd name="T10" fmla="*/ 33 w 33"/>
                    <a:gd name="T11" fmla="*/ 6 h 57"/>
                    <a:gd name="T12" fmla="*/ 33 w 33"/>
                    <a:gd name="T13" fmla="*/ 3 h 57"/>
                    <a:gd name="T14" fmla="*/ 30 w 33"/>
                    <a:gd name="T15" fmla="*/ 3 h 57"/>
                    <a:gd name="T16" fmla="*/ 30 w 33"/>
                    <a:gd name="T17" fmla="*/ 0 h 57"/>
                    <a:gd name="T18" fmla="*/ 28 w 33"/>
                    <a:gd name="T19" fmla="*/ 0 h 57"/>
                    <a:gd name="T20" fmla="*/ 25 w 33"/>
                    <a:gd name="T21" fmla="*/ 0 h 57"/>
                    <a:gd name="T22" fmla="*/ 8 w 33"/>
                    <a:gd name="T23" fmla="*/ 0 h 57"/>
                    <a:gd name="T24" fmla="*/ 5 w 33"/>
                    <a:gd name="T25" fmla="*/ 0 h 57"/>
                    <a:gd name="T26" fmla="*/ 3 w 33"/>
                    <a:gd name="T27" fmla="*/ 0 h 57"/>
                    <a:gd name="T28" fmla="*/ 3 w 33"/>
                    <a:gd name="T29" fmla="*/ 3 h 57"/>
                    <a:gd name="T30" fmla="*/ 3 w 33"/>
                    <a:gd name="T31" fmla="*/ 6 h 57"/>
                    <a:gd name="T32" fmla="*/ 0 w 33"/>
                    <a:gd name="T33" fmla="*/ 6 h 57"/>
                    <a:gd name="T34" fmla="*/ 0 w 33"/>
                    <a:gd name="T35" fmla="*/ 49 h 57"/>
                    <a:gd name="T36" fmla="*/ 3 w 33"/>
                    <a:gd name="T37" fmla="*/ 51 h 57"/>
                    <a:gd name="T38" fmla="*/ 3 w 33"/>
                    <a:gd name="T39" fmla="*/ 54 h 57"/>
                    <a:gd name="T40" fmla="*/ 5 w 33"/>
                    <a:gd name="T41" fmla="*/ 54 h 57"/>
                    <a:gd name="T42" fmla="*/ 5 w 33"/>
                    <a:gd name="T43" fmla="*/ 57 h 57"/>
                    <a:gd name="T44" fmla="*/ 8 w 33"/>
                    <a:gd name="T45" fmla="*/ 57 h 57"/>
                    <a:gd name="T46" fmla="*/ 25 w 33"/>
                    <a:gd name="T47" fmla="*/ 57 h 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7"/>
                    <a:gd name="T74" fmla="*/ 33 w 33"/>
                    <a:gd name="T75" fmla="*/ 57 h 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7">
                      <a:moveTo>
                        <a:pt x="25" y="57"/>
                      </a:moveTo>
                      <a:lnTo>
                        <a:pt x="28" y="57"/>
                      </a:lnTo>
                      <a:lnTo>
                        <a:pt x="30" y="54"/>
                      </a:lnTo>
                      <a:lnTo>
                        <a:pt x="33" y="51"/>
                      </a:lnTo>
                      <a:lnTo>
                        <a:pt x="33" y="49"/>
                      </a:lnTo>
                      <a:lnTo>
                        <a:pt x="33" y="6"/>
                      </a:lnTo>
                      <a:lnTo>
                        <a:pt x="33" y="3"/>
                      </a:lnTo>
                      <a:lnTo>
                        <a:pt x="30" y="3"/>
                      </a:lnTo>
                      <a:lnTo>
                        <a:pt x="30" y="0"/>
                      </a:lnTo>
                      <a:lnTo>
                        <a:pt x="28" y="0"/>
                      </a:lnTo>
                      <a:lnTo>
                        <a:pt x="25" y="0"/>
                      </a:lnTo>
                      <a:lnTo>
                        <a:pt x="8" y="0"/>
                      </a:lnTo>
                      <a:lnTo>
                        <a:pt x="5" y="0"/>
                      </a:lnTo>
                      <a:lnTo>
                        <a:pt x="3" y="0"/>
                      </a:lnTo>
                      <a:lnTo>
                        <a:pt x="3" y="3"/>
                      </a:lnTo>
                      <a:lnTo>
                        <a:pt x="3" y="6"/>
                      </a:lnTo>
                      <a:lnTo>
                        <a:pt x="0" y="6"/>
                      </a:lnTo>
                      <a:lnTo>
                        <a:pt x="0" y="49"/>
                      </a:lnTo>
                      <a:lnTo>
                        <a:pt x="3" y="51"/>
                      </a:lnTo>
                      <a:lnTo>
                        <a:pt x="3" y="54"/>
                      </a:lnTo>
                      <a:lnTo>
                        <a:pt x="5" y="54"/>
                      </a:lnTo>
                      <a:lnTo>
                        <a:pt x="5" y="57"/>
                      </a:lnTo>
                      <a:lnTo>
                        <a:pt x="8" y="57"/>
                      </a:lnTo>
                      <a:lnTo>
                        <a:pt x="25" y="57"/>
                      </a:lnTo>
                      <a:close/>
                    </a:path>
                  </a:pathLst>
                </a:custGeom>
                <a:noFill/>
                <a:ln w="6350" cap="rnd">
                  <a:solidFill>
                    <a:srgbClr val="000000"/>
                  </a:solidFill>
                  <a:round/>
                  <a:headEnd/>
                  <a:tailEnd/>
                </a:ln>
              </p:spPr>
              <p:txBody>
                <a:bodyPr/>
                <a:lstStyle/>
                <a:p>
                  <a:endParaRPr lang="en-US" sz="1350" dirty="0"/>
                </a:p>
              </p:txBody>
            </p:sp>
          </p:grpSp>
          <p:grpSp>
            <p:nvGrpSpPr>
              <p:cNvPr id="638" name="Group 1988">
                <a:extLst>
                  <a:ext uri="{FF2B5EF4-FFF2-40B4-BE49-F238E27FC236}">
                    <a16:creationId xmlns:a16="http://schemas.microsoft.com/office/drawing/2014/main" id="{2C3B80C0-FF8E-4FC6-8A20-00D14F68C758}"/>
                  </a:ext>
                </a:extLst>
              </p:cNvPr>
              <p:cNvGrpSpPr>
                <a:grpSpLocks/>
              </p:cNvGrpSpPr>
              <p:nvPr/>
            </p:nvGrpSpPr>
            <p:grpSpPr bwMode="auto">
              <a:xfrm>
                <a:off x="8014019" y="4780203"/>
                <a:ext cx="65088" cy="68265"/>
                <a:chOff x="4502" y="3192"/>
                <a:chExt cx="41" cy="43"/>
              </a:xfrm>
            </p:grpSpPr>
            <p:sp>
              <p:nvSpPr>
                <p:cNvPr id="885" name="Freeform 1989">
                  <a:extLst>
                    <a:ext uri="{FF2B5EF4-FFF2-40B4-BE49-F238E27FC236}">
                      <a16:creationId xmlns:a16="http://schemas.microsoft.com/office/drawing/2014/main" id="{E42EBFEC-D2C9-4408-B219-15696FA6CF7C}"/>
                    </a:ext>
                  </a:extLst>
                </p:cNvPr>
                <p:cNvSpPr>
                  <a:spLocks/>
                </p:cNvSpPr>
                <p:nvPr/>
              </p:nvSpPr>
              <p:spPr bwMode="auto">
                <a:xfrm>
                  <a:off x="4502" y="3192"/>
                  <a:ext cx="41" cy="43"/>
                </a:xfrm>
                <a:custGeom>
                  <a:avLst/>
                  <a:gdLst>
                    <a:gd name="T0" fmla="*/ 33 w 41"/>
                    <a:gd name="T1" fmla="*/ 43 h 43"/>
                    <a:gd name="T2" fmla="*/ 36 w 41"/>
                    <a:gd name="T3" fmla="*/ 43 h 43"/>
                    <a:gd name="T4" fmla="*/ 38 w 41"/>
                    <a:gd name="T5" fmla="*/ 43 h 43"/>
                    <a:gd name="T6" fmla="*/ 38 w 41"/>
                    <a:gd name="T7" fmla="*/ 40 h 43"/>
                    <a:gd name="T8" fmla="*/ 41 w 41"/>
                    <a:gd name="T9" fmla="*/ 40 h 43"/>
                    <a:gd name="T10" fmla="*/ 41 w 41"/>
                    <a:gd name="T11" fmla="*/ 38 h 43"/>
                    <a:gd name="T12" fmla="*/ 41 w 41"/>
                    <a:gd name="T13" fmla="*/ 35 h 43"/>
                    <a:gd name="T14" fmla="*/ 41 w 41"/>
                    <a:gd name="T15" fmla="*/ 8 h 43"/>
                    <a:gd name="T16" fmla="*/ 41 w 41"/>
                    <a:gd name="T17" fmla="*/ 6 h 43"/>
                    <a:gd name="T18" fmla="*/ 38 w 41"/>
                    <a:gd name="T19" fmla="*/ 3 h 43"/>
                    <a:gd name="T20" fmla="*/ 36 w 41"/>
                    <a:gd name="T21" fmla="*/ 3 h 43"/>
                    <a:gd name="T22" fmla="*/ 36 w 41"/>
                    <a:gd name="T23" fmla="*/ 0 h 43"/>
                    <a:gd name="T24" fmla="*/ 33 w 41"/>
                    <a:gd name="T25" fmla="*/ 0 h 43"/>
                    <a:gd name="T26" fmla="*/ 8 w 41"/>
                    <a:gd name="T27" fmla="*/ 0 h 43"/>
                    <a:gd name="T28" fmla="*/ 5 w 41"/>
                    <a:gd name="T29" fmla="*/ 3 h 43"/>
                    <a:gd name="T30" fmla="*/ 3 w 41"/>
                    <a:gd name="T31" fmla="*/ 3 h 43"/>
                    <a:gd name="T32" fmla="*/ 3 w 41"/>
                    <a:gd name="T33" fmla="*/ 6 h 43"/>
                    <a:gd name="T34" fmla="*/ 0 w 41"/>
                    <a:gd name="T35" fmla="*/ 8 h 43"/>
                    <a:gd name="T36" fmla="*/ 0 w 41"/>
                    <a:gd name="T37" fmla="*/ 35 h 43"/>
                    <a:gd name="T38" fmla="*/ 0 w 41"/>
                    <a:gd name="T39" fmla="*/ 38 h 43"/>
                    <a:gd name="T40" fmla="*/ 3 w 41"/>
                    <a:gd name="T41" fmla="*/ 38 h 43"/>
                    <a:gd name="T42" fmla="*/ 3 w 41"/>
                    <a:gd name="T43" fmla="*/ 40 h 43"/>
                    <a:gd name="T44" fmla="*/ 5 w 41"/>
                    <a:gd name="T45" fmla="*/ 40 h 43"/>
                    <a:gd name="T46" fmla="*/ 5 w 41"/>
                    <a:gd name="T47" fmla="*/ 43 h 43"/>
                    <a:gd name="T48" fmla="*/ 8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0"/>
                      </a:lnTo>
                      <a:lnTo>
                        <a:pt x="41" y="40"/>
                      </a:lnTo>
                      <a:lnTo>
                        <a:pt x="41" y="38"/>
                      </a:lnTo>
                      <a:lnTo>
                        <a:pt x="41" y="35"/>
                      </a:lnTo>
                      <a:lnTo>
                        <a:pt x="41" y="8"/>
                      </a:lnTo>
                      <a:lnTo>
                        <a:pt x="41" y="6"/>
                      </a:lnTo>
                      <a:lnTo>
                        <a:pt x="38" y="3"/>
                      </a:lnTo>
                      <a:lnTo>
                        <a:pt x="36" y="3"/>
                      </a:lnTo>
                      <a:lnTo>
                        <a:pt x="36" y="0"/>
                      </a:lnTo>
                      <a:lnTo>
                        <a:pt x="33" y="0"/>
                      </a:lnTo>
                      <a:lnTo>
                        <a:pt x="8" y="0"/>
                      </a:lnTo>
                      <a:lnTo>
                        <a:pt x="5" y="3"/>
                      </a:lnTo>
                      <a:lnTo>
                        <a:pt x="3" y="3"/>
                      </a:lnTo>
                      <a:lnTo>
                        <a:pt x="3" y="6"/>
                      </a:lnTo>
                      <a:lnTo>
                        <a:pt x="0" y="8"/>
                      </a:lnTo>
                      <a:lnTo>
                        <a:pt x="0" y="35"/>
                      </a:lnTo>
                      <a:lnTo>
                        <a:pt x="0" y="38"/>
                      </a:lnTo>
                      <a:lnTo>
                        <a:pt x="3" y="38"/>
                      </a:lnTo>
                      <a:lnTo>
                        <a:pt x="3" y="40"/>
                      </a:lnTo>
                      <a:lnTo>
                        <a:pt x="5" y="40"/>
                      </a:lnTo>
                      <a:lnTo>
                        <a:pt x="5" y="43"/>
                      </a:lnTo>
                      <a:lnTo>
                        <a:pt x="8" y="43"/>
                      </a:lnTo>
                      <a:lnTo>
                        <a:pt x="33" y="43"/>
                      </a:lnTo>
                      <a:close/>
                    </a:path>
                  </a:pathLst>
                </a:custGeom>
                <a:solidFill>
                  <a:srgbClr val="00CC99"/>
                </a:solidFill>
                <a:ln w="9525">
                  <a:noFill/>
                  <a:round/>
                  <a:headEnd/>
                  <a:tailEnd/>
                </a:ln>
              </p:spPr>
              <p:txBody>
                <a:bodyPr/>
                <a:lstStyle/>
                <a:p>
                  <a:endParaRPr lang="en-US" sz="1350" dirty="0"/>
                </a:p>
              </p:txBody>
            </p:sp>
            <p:sp>
              <p:nvSpPr>
                <p:cNvPr id="886" name="Freeform 1990">
                  <a:extLst>
                    <a:ext uri="{FF2B5EF4-FFF2-40B4-BE49-F238E27FC236}">
                      <a16:creationId xmlns:a16="http://schemas.microsoft.com/office/drawing/2014/main" id="{1FB9259F-5672-446A-A149-821FBCD190C8}"/>
                    </a:ext>
                  </a:extLst>
                </p:cNvPr>
                <p:cNvSpPr>
                  <a:spLocks/>
                </p:cNvSpPr>
                <p:nvPr/>
              </p:nvSpPr>
              <p:spPr bwMode="auto">
                <a:xfrm>
                  <a:off x="4502" y="3192"/>
                  <a:ext cx="41" cy="43"/>
                </a:xfrm>
                <a:custGeom>
                  <a:avLst/>
                  <a:gdLst>
                    <a:gd name="T0" fmla="*/ 33 w 41"/>
                    <a:gd name="T1" fmla="*/ 43 h 43"/>
                    <a:gd name="T2" fmla="*/ 36 w 41"/>
                    <a:gd name="T3" fmla="*/ 43 h 43"/>
                    <a:gd name="T4" fmla="*/ 38 w 41"/>
                    <a:gd name="T5" fmla="*/ 43 h 43"/>
                    <a:gd name="T6" fmla="*/ 38 w 41"/>
                    <a:gd name="T7" fmla="*/ 40 h 43"/>
                    <a:gd name="T8" fmla="*/ 41 w 41"/>
                    <a:gd name="T9" fmla="*/ 40 h 43"/>
                    <a:gd name="T10" fmla="*/ 41 w 41"/>
                    <a:gd name="T11" fmla="*/ 38 h 43"/>
                    <a:gd name="T12" fmla="*/ 41 w 41"/>
                    <a:gd name="T13" fmla="*/ 35 h 43"/>
                    <a:gd name="T14" fmla="*/ 41 w 41"/>
                    <a:gd name="T15" fmla="*/ 8 h 43"/>
                    <a:gd name="T16" fmla="*/ 41 w 41"/>
                    <a:gd name="T17" fmla="*/ 6 h 43"/>
                    <a:gd name="T18" fmla="*/ 38 w 41"/>
                    <a:gd name="T19" fmla="*/ 3 h 43"/>
                    <a:gd name="T20" fmla="*/ 36 w 41"/>
                    <a:gd name="T21" fmla="*/ 3 h 43"/>
                    <a:gd name="T22" fmla="*/ 36 w 41"/>
                    <a:gd name="T23" fmla="*/ 0 h 43"/>
                    <a:gd name="T24" fmla="*/ 33 w 41"/>
                    <a:gd name="T25" fmla="*/ 0 h 43"/>
                    <a:gd name="T26" fmla="*/ 8 w 41"/>
                    <a:gd name="T27" fmla="*/ 0 h 43"/>
                    <a:gd name="T28" fmla="*/ 5 w 41"/>
                    <a:gd name="T29" fmla="*/ 3 h 43"/>
                    <a:gd name="T30" fmla="*/ 3 w 41"/>
                    <a:gd name="T31" fmla="*/ 3 h 43"/>
                    <a:gd name="T32" fmla="*/ 3 w 41"/>
                    <a:gd name="T33" fmla="*/ 6 h 43"/>
                    <a:gd name="T34" fmla="*/ 0 w 41"/>
                    <a:gd name="T35" fmla="*/ 8 h 43"/>
                    <a:gd name="T36" fmla="*/ 0 w 41"/>
                    <a:gd name="T37" fmla="*/ 35 h 43"/>
                    <a:gd name="T38" fmla="*/ 0 w 41"/>
                    <a:gd name="T39" fmla="*/ 38 h 43"/>
                    <a:gd name="T40" fmla="*/ 3 w 41"/>
                    <a:gd name="T41" fmla="*/ 38 h 43"/>
                    <a:gd name="T42" fmla="*/ 3 w 41"/>
                    <a:gd name="T43" fmla="*/ 40 h 43"/>
                    <a:gd name="T44" fmla="*/ 5 w 41"/>
                    <a:gd name="T45" fmla="*/ 40 h 43"/>
                    <a:gd name="T46" fmla="*/ 5 w 41"/>
                    <a:gd name="T47" fmla="*/ 43 h 43"/>
                    <a:gd name="T48" fmla="*/ 8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0"/>
                      </a:lnTo>
                      <a:lnTo>
                        <a:pt x="41" y="40"/>
                      </a:lnTo>
                      <a:lnTo>
                        <a:pt x="41" y="38"/>
                      </a:lnTo>
                      <a:lnTo>
                        <a:pt x="41" y="35"/>
                      </a:lnTo>
                      <a:lnTo>
                        <a:pt x="41" y="8"/>
                      </a:lnTo>
                      <a:lnTo>
                        <a:pt x="41" y="6"/>
                      </a:lnTo>
                      <a:lnTo>
                        <a:pt x="38" y="3"/>
                      </a:lnTo>
                      <a:lnTo>
                        <a:pt x="36" y="3"/>
                      </a:lnTo>
                      <a:lnTo>
                        <a:pt x="36" y="0"/>
                      </a:lnTo>
                      <a:lnTo>
                        <a:pt x="33" y="0"/>
                      </a:lnTo>
                      <a:lnTo>
                        <a:pt x="8" y="0"/>
                      </a:lnTo>
                      <a:lnTo>
                        <a:pt x="5" y="3"/>
                      </a:lnTo>
                      <a:lnTo>
                        <a:pt x="3" y="3"/>
                      </a:lnTo>
                      <a:lnTo>
                        <a:pt x="3" y="6"/>
                      </a:lnTo>
                      <a:lnTo>
                        <a:pt x="0" y="8"/>
                      </a:lnTo>
                      <a:lnTo>
                        <a:pt x="0" y="35"/>
                      </a:lnTo>
                      <a:lnTo>
                        <a:pt x="0" y="38"/>
                      </a:lnTo>
                      <a:lnTo>
                        <a:pt x="3" y="38"/>
                      </a:lnTo>
                      <a:lnTo>
                        <a:pt x="3" y="40"/>
                      </a:lnTo>
                      <a:lnTo>
                        <a:pt x="5" y="40"/>
                      </a:lnTo>
                      <a:lnTo>
                        <a:pt x="5" y="43"/>
                      </a:lnTo>
                      <a:lnTo>
                        <a:pt x="8" y="43"/>
                      </a:lnTo>
                      <a:lnTo>
                        <a:pt x="33" y="43"/>
                      </a:lnTo>
                      <a:close/>
                    </a:path>
                  </a:pathLst>
                </a:custGeom>
                <a:solidFill>
                  <a:schemeClr val="accent6">
                    <a:lumMod val="40000"/>
                    <a:lumOff val="60000"/>
                  </a:schemeClr>
                </a:solidFill>
                <a:ln w="6350" cap="rnd">
                  <a:solidFill>
                    <a:srgbClr val="000000"/>
                  </a:solidFill>
                  <a:round/>
                  <a:headEnd/>
                  <a:tailEnd/>
                </a:ln>
              </p:spPr>
              <p:txBody>
                <a:bodyPr/>
                <a:lstStyle/>
                <a:p>
                  <a:endParaRPr lang="en-US" sz="1350" dirty="0"/>
                </a:p>
              </p:txBody>
            </p:sp>
          </p:grpSp>
          <p:grpSp>
            <p:nvGrpSpPr>
              <p:cNvPr id="639" name="Group 1991">
                <a:extLst>
                  <a:ext uri="{FF2B5EF4-FFF2-40B4-BE49-F238E27FC236}">
                    <a16:creationId xmlns:a16="http://schemas.microsoft.com/office/drawing/2014/main" id="{E39E97DD-8C0D-46FD-B7C6-28552E7B9EE3}"/>
                  </a:ext>
                </a:extLst>
              </p:cNvPr>
              <p:cNvGrpSpPr>
                <a:grpSpLocks/>
              </p:cNvGrpSpPr>
              <p:nvPr/>
            </p:nvGrpSpPr>
            <p:grpSpPr bwMode="auto">
              <a:xfrm>
                <a:off x="8026719" y="4792905"/>
                <a:ext cx="44450" cy="42864"/>
                <a:chOff x="4510" y="3200"/>
                <a:chExt cx="28" cy="27"/>
              </a:xfrm>
            </p:grpSpPr>
            <p:sp>
              <p:nvSpPr>
                <p:cNvPr id="883" name="Freeform 1992">
                  <a:extLst>
                    <a:ext uri="{FF2B5EF4-FFF2-40B4-BE49-F238E27FC236}">
                      <a16:creationId xmlns:a16="http://schemas.microsoft.com/office/drawing/2014/main" id="{C9926E5F-A420-4BD8-8025-4D6DF28ADF69}"/>
                    </a:ext>
                  </a:extLst>
                </p:cNvPr>
                <p:cNvSpPr>
                  <a:spLocks/>
                </p:cNvSpPr>
                <p:nvPr/>
              </p:nvSpPr>
              <p:spPr bwMode="auto">
                <a:xfrm>
                  <a:off x="4510" y="3200"/>
                  <a:ext cx="28" cy="27"/>
                </a:xfrm>
                <a:custGeom>
                  <a:avLst/>
                  <a:gdLst>
                    <a:gd name="T0" fmla="*/ 19 w 28"/>
                    <a:gd name="T1" fmla="*/ 27 h 27"/>
                    <a:gd name="T2" fmla="*/ 22 w 28"/>
                    <a:gd name="T3" fmla="*/ 27 h 27"/>
                    <a:gd name="T4" fmla="*/ 25 w 28"/>
                    <a:gd name="T5" fmla="*/ 27 h 27"/>
                    <a:gd name="T6" fmla="*/ 25 w 28"/>
                    <a:gd name="T7" fmla="*/ 24 h 27"/>
                    <a:gd name="T8" fmla="*/ 28 w 28"/>
                    <a:gd name="T9" fmla="*/ 24 h 27"/>
                    <a:gd name="T10" fmla="*/ 28 w 28"/>
                    <a:gd name="T11" fmla="*/ 22 h 27"/>
                    <a:gd name="T12" fmla="*/ 28 w 28"/>
                    <a:gd name="T13" fmla="*/ 6 h 27"/>
                    <a:gd name="T14" fmla="*/ 28 w 28"/>
                    <a:gd name="T15" fmla="*/ 3 h 27"/>
                    <a:gd name="T16" fmla="*/ 25 w 28"/>
                    <a:gd name="T17" fmla="*/ 3 h 27"/>
                    <a:gd name="T18" fmla="*/ 25 w 28"/>
                    <a:gd name="T19" fmla="*/ 0 h 27"/>
                    <a:gd name="T20" fmla="*/ 22 w 28"/>
                    <a:gd name="T21" fmla="*/ 0 h 27"/>
                    <a:gd name="T22" fmla="*/ 19 w 28"/>
                    <a:gd name="T23" fmla="*/ 0 h 27"/>
                    <a:gd name="T24" fmla="*/ 6 w 28"/>
                    <a:gd name="T25" fmla="*/ 0 h 27"/>
                    <a:gd name="T26" fmla="*/ 3 w 28"/>
                    <a:gd name="T27" fmla="*/ 0 h 27"/>
                    <a:gd name="T28" fmla="*/ 0 w 28"/>
                    <a:gd name="T29" fmla="*/ 0 h 27"/>
                    <a:gd name="T30" fmla="*/ 0 w 28"/>
                    <a:gd name="T31" fmla="*/ 3 h 27"/>
                    <a:gd name="T32" fmla="*/ 0 w 28"/>
                    <a:gd name="T33" fmla="*/ 6 h 27"/>
                    <a:gd name="T34" fmla="*/ 0 w 28"/>
                    <a:gd name="T35" fmla="*/ 22 h 27"/>
                    <a:gd name="T36" fmla="*/ 0 w 28"/>
                    <a:gd name="T37" fmla="*/ 24 h 27"/>
                    <a:gd name="T38" fmla="*/ 0 w 28"/>
                    <a:gd name="T39" fmla="*/ 27 h 27"/>
                    <a:gd name="T40" fmla="*/ 3 w 28"/>
                    <a:gd name="T41" fmla="*/ 27 h 27"/>
                    <a:gd name="T42" fmla="*/ 6 w 28"/>
                    <a:gd name="T43" fmla="*/ 27 h 27"/>
                    <a:gd name="T44" fmla="*/ 19 w 28"/>
                    <a:gd name="T45" fmla="*/ 2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
                    <a:gd name="T70" fmla="*/ 0 h 27"/>
                    <a:gd name="T71" fmla="*/ 28 w 28"/>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 h="27">
                      <a:moveTo>
                        <a:pt x="19" y="27"/>
                      </a:moveTo>
                      <a:lnTo>
                        <a:pt x="22" y="27"/>
                      </a:lnTo>
                      <a:lnTo>
                        <a:pt x="25" y="27"/>
                      </a:lnTo>
                      <a:lnTo>
                        <a:pt x="25" y="24"/>
                      </a:lnTo>
                      <a:lnTo>
                        <a:pt x="28" y="24"/>
                      </a:lnTo>
                      <a:lnTo>
                        <a:pt x="28" y="22"/>
                      </a:lnTo>
                      <a:lnTo>
                        <a:pt x="28" y="6"/>
                      </a:lnTo>
                      <a:lnTo>
                        <a:pt x="28" y="3"/>
                      </a:lnTo>
                      <a:lnTo>
                        <a:pt x="25" y="3"/>
                      </a:lnTo>
                      <a:lnTo>
                        <a:pt x="25" y="0"/>
                      </a:lnTo>
                      <a:lnTo>
                        <a:pt x="22" y="0"/>
                      </a:lnTo>
                      <a:lnTo>
                        <a:pt x="19" y="0"/>
                      </a:lnTo>
                      <a:lnTo>
                        <a:pt x="6" y="0"/>
                      </a:lnTo>
                      <a:lnTo>
                        <a:pt x="3" y="0"/>
                      </a:lnTo>
                      <a:lnTo>
                        <a:pt x="0" y="0"/>
                      </a:lnTo>
                      <a:lnTo>
                        <a:pt x="0" y="3"/>
                      </a:lnTo>
                      <a:lnTo>
                        <a:pt x="0" y="6"/>
                      </a:lnTo>
                      <a:lnTo>
                        <a:pt x="0" y="22"/>
                      </a:lnTo>
                      <a:lnTo>
                        <a:pt x="0" y="24"/>
                      </a:lnTo>
                      <a:lnTo>
                        <a:pt x="0" y="27"/>
                      </a:lnTo>
                      <a:lnTo>
                        <a:pt x="3" y="27"/>
                      </a:lnTo>
                      <a:lnTo>
                        <a:pt x="6" y="27"/>
                      </a:lnTo>
                      <a:lnTo>
                        <a:pt x="19" y="27"/>
                      </a:lnTo>
                      <a:close/>
                    </a:path>
                  </a:pathLst>
                </a:custGeom>
                <a:solidFill>
                  <a:schemeClr val="bg1"/>
                </a:solidFill>
                <a:ln w="9525">
                  <a:noFill/>
                  <a:round/>
                  <a:headEnd/>
                  <a:tailEnd/>
                </a:ln>
              </p:spPr>
              <p:txBody>
                <a:bodyPr/>
                <a:lstStyle/>
                <a:p>
                  <a:endParaRPr lang="en-US" sz="1350" dirty="0"/>
                </a:p>
              </p:txBody>
            </p:sp>
            <p:sp>
              <p:nvSpPr>
                <p:cNvPr id="884" name="Freeform 1993">
                  <a:extLst>
                    <a:ext uri="{FF2B5EF4-FFF2-40B4-BE49-F238E27FC236}">
                      <a16:creationId xmlns:a16="http://schemas.microsoft.com/office/drawing/2014/main" id="{42D09443-AA78-4064-AAAA-C8279DC0FB46}"/>
                    </a:ext>
                  </a:extLst>
                </p:cNvPr>
                <p:cNvSpPr>
                  <a:spLocks/>
                </p:cNvSpPr>
                <p:nvPr/>
              </p:nvSpPr>
              <p:spPr bwMode="auto">
                <a:xfrm>
                  <a:off x="4510" y="3200"/>
                  <a:ext cx="28" cy="27"/>
                </a:xfrm>
                <a:custGeom>
                  <a:avLst/>
                  <a:gdLst>
                    <a:gd name="T0" fmla="*/ 19 w 28"/>
                    <a:gd name="T1" fmla="*/ 27 h 27"/>
                    <a:gd name="T2" fmla="*/ 22 w 28"/>
                    <a:gd name="T3" fmla="*/ 27 h 27"/>
                    <a:gd name="T4" fmla="*/ 25 w 28"/>
                    <a:gd name="T5" fmla="*/ 27 h 27"/>
                    <a:gd name="T6" fmla="*/ 25 w 28"/>
                    <a:gd name="T7" fmla="*/ 24 h 27"/>
                    <a:gd name="T8" fmla="*/ 28 w 28"/>
                    <a:gd name="T9" fmla="*/ 24 h 27"/>
                    <a:gd name="T10" fmla="*/ 28 w 28"/>
                    <a:gd name="T11" fmla="*/ 22 h 27"/>
                    <a:gd name="T12" fmla="*/ 28 w 28"/>
                    <a:gd name="T13" fmla="*/ 6 h 27"/>
                    <a:gd name="T14" fmla="*/ 28 w 28"/>
                    <a:gd name="T15" fmla="*/ 3 h 27"/>
                    <a:gd name="T16" fmla="*/ 25 w 28"/>
                    <a:gd name="T17" fmla="*/ 3 h 27"/>
                    <a:gd name="T18" fmla="*/ 25 w 28"/>
                    <a:gd name="T19" fmla="*/ 0 h 27"/>
                    <a:gd name="T20" fmla="*/ 22 w 28"/>
                    <a:gd name="T21" fmla="*/ 0 h 27"/>
                    <a:gd name="T22" fmla="*/ 19 w 28"/>
                    <a:gd name="T23" fmla="*/ 0 h 27"/>
                    <a:gd name="T24" fmla="*/ 6 w 28"/>
                    <a:gd name="T25" fmla="*/ 0 h 27"/>
                    <a:gd name="T26" fmla="*/ 3 w 28"/>
                    <a:gd name="T27" fmla="*/ 0 h 27"/>
                    <a:gd name="T28" fmla="*/ 0 w 28"/>
                    <a:gd name="T29" fmla="*/ 0 h 27"/>
                    <a:gd name="T30" fmla="*/ 0 w 28"/>
                    <a:gd name="T31" fmla="*/ 3 h 27"/>
                    <a:gd name="T32" fmla="*/ 0 w 28"/>
                    <a:gd name="T33" fmla="*/ 6 h 27"/>
                    <a:gd name="T34" fmla="*/ 0 w 28"/>
                    <a:gd name="T35" fmla="*/ 22 h 27"/>
                    <a:gd name="T36" fmla="*/ 0 w 28"/>
                    <a:gd name="T37" fmla="*/ 24 h 27"/>
                    <a:gd name="T38" fmla="*/ 0 w 28"/>
                    <a:gd name="T39" fmla="*/ 27 h 27"/>
                    <a:gd name="T40" fmla="*/ 3 w 28"/>
                    <a:gd name="T41" fmla="*/ 27 h 27"/>
                    <a:gd name="T42" fmla="*/ 6 w 28"/>
                    <a:gd name="T43" fmla="*/ 27 h 27"/>
                    <a:gd name="T44" fmla="*/ 19 w 28"/>
                    <a:gd name="T45" fmla="*/ 2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
                    <a:gd name="T70" fmla="*/ 0 h 27"/>
                    <a:gd name="T71" fmla="*/ 28 w 28"/>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 h="27">
                      <a:moveTo>
                        <a:pt x="19" y="27"/>
                      </a:moveTo>
                      <a:lnTo>
                        <a:pt x="22" y="27"/>
                      </a:lnTo>
                      <a:lnTo>
                        <a:pt x="25" y="27"/>
                      </a:lnTo>
                      <a:lnTo>
                        <a:pt x="25" y="24"/>
                      </a:lnTo>
                      <a:lnTo>
                        <a:pt x="28" y="24"/>
                      </a:lnTo>
                      <a:lnTo>
                        <a:pt x="28" y="22"/>
                      </a:lnTo>
                      <a:lnTo>
                        <a:pt x="28" y="6"/>
                      </a:lnTo>
                      <a:lnTo>
                        <a:pt x="28" y="3"/>
                      </a:lnTo>
                      <a:lnTo>
                        <a:pt x="25" y="3"/>
                      </a:lnTo>
                      <a:lnTo>
                        <a:pt x="25" y="0"/>
                      </a:lnTo>
                      <a:lnTo>
                        <a:pt x="22" y="0"/>
                      </a:lnTo>
                      <a:lnTo>
                        <a:pt x="19" y="0"/>
                      </a:lnTo>
                      <a:lnTo>
                        <a:pt x="6" y="0"/>
                      </a:lnTo>
                      <a:lnTo>
                        <a:pt x="3" y="0"/>
                      </a:lnTo>
                      <a:lnTo>
                        <a:pt x="0" y="0"/>
                      </a:lnTo>
                      <a:lnTo>
                        <a:pt x="0" y="3"/>
                      </a:lnTo>
                      <a:lnTo>
                        <a:pt x="0" y="6"/>
                      </a:lnTo>
                      <a:lnTo>
                        <a:pt x="0" y="22"/>
                      </a:lnTo>
                      <a:lnTo>
                        <a:pt x="0" y="24"/>
                      </a:lnTo>
                      <a:lnTo>
                        <a:pt x="0" y="27"/>
                      </a:lnTo>
                      <a:lnTo>
                        <a:pt x="3" y="27"/>
                      </a:lnTo>
                      <a:lnTo>
                        <a:pt x="6" y="27"/>
                      </a:lnTo>
                      <a:lnTo>
                        <a:pt x="19" y="27"/>
                      </a:lnTo>
                      <a:close/>
                    </a:path>
                  </a:pathLst>
                </a:custGeom>
                <a:noFill/>
                <a:ln w="6350" cap="rnd">
                  <a:solidFill>
                    <a:srgbClr val="000000"/>
                  </a:solidFill>
                  <a:round/>
                  <a:headEnd/>
                  <a:tailEnd/>
                </a:ln>
              </p:spPr>
              <p:txBody>
                <a:bodyPr/>
                <a:lstStyle/>
                <a:p>
                  <a:endParaRPr lang="en-US" sz="1350" dirty="0"/>
                </a:p>
              </p:txBody>
            </p:sp>
          </p:grpSp>
          <p:grpSp>
            <p:nvGrpSpPr>
              <p:cNvPr id="640" name="Group 1994">
                <a:extLst>
                  <a:ext uri="{FF2B5EF4-FFF2-40B4-BE49-F238E27FC236}">
                    <a16:creationId xmlns:a16="http://schemas.microsoft.com/office/drawing/2014/main" id="{03AE4014-83A0-40F2-8616-23153CD74884}"/>
                  </a:ext>
                </a:extLst>
              </p:cNvPr>
              <p:cNvGrpSpPr>
                <a:grpSpLocks/>
              </p:cNvGrpSpPr>
              <p:nvPr/>
            </p:nvGrpSpPr>
            <p:grpSpPr bwMode="auto">
              <a:xfrm>
                <a:off x="8026719" y="4677013"/>
                <a:ext cx="47625" cy="60327"/>
                <a:chOff x="4510" y="3127"/>
                <a:chExt cx="30" cy="38"/>
              </a:xfrm>
            </p:grpSpPr>
            <p:sp>
              <p:nvSpPr>
                <p:cNvPr id="881" name="Freeform 1995">
                  <a:extLst>
                    <a:ext uri="{FF2B5EF4-FFF2-40B4-BE49-F238E27FC236}">
                      <a16:creationId xmlns:a16="http://schemas.microsoft.com/office/drawing/2014/main" id="{7469C069-7971-488B-93C7-4304F79C7D79}"/>
                    </a:ext>
                  </a:extLst>
                </p:cNvPr>
                <p:cNvSpPr>
                  <a:spLocks/>
                </p:cNvSpPr>
                <p:nvPr/>
              </p:nvSpPr>
              <p:spPr bwMode="auto">
                <a:xfrm>
                  <a:off x="4510" y="3127"/>
                  <a:ext cx="30" cy="38"/>
                </a:xfrm>
                <a:custGeom>
                  <a:avLst/>
                  <a:gdLst>
                    <a:gd name="T0" fmla="*/ 22 w 30"/>
                    <a:gd name="T1" fmla="*/ 38 h 38"/>
                    <a:gd name="T2" fmla="*/ 25 w 30"/>
                    <a:gd name="T3" fmla="*/ 38 h 38"/>
                    <a:gd name="T4" fmla="*/ 25 w 30"/>
                    <a:gd name="T5" fmla="*/ 35 h 38"/>
                    <a:gd name="T6" fmla="*/ 28 w 30"/>
                    <a:gd name="T7" fmla="*/ 35 h 38"/>
                    <a:gd name="T8" fmla="*/ 28 w 30"/>
                    <a:gd name="T9" fmla="*/ 33 h 38"/>
                    <a:gd name="T10" fmla="*/ 30 w 30"/>
                    <a:gd name="T11" fmla="*/ 33 h 38"/>
                    <a:gd name="T12" fmla="*/ 30 w 30"/>
                    <a:gd name="T13" fmla="*/ 30 h 38"/>
                    <a:gd name="T14" fmla="*/ 30 w 30"/>
                    <a:gd name="T15" fmla="*/ 6 h 38"/>
                    <a:gd name="T16" fmla="*/ 30 w 30"/>
                    <a:gd name="T17" fmla="*/ 3 h 38"/>
                    <a:gd name="T18" fmla="*/ 28 w 30"/>
                    <a:gd name="T19" fmla="*/ 3 h 38"/>
                    <a:gd name="T20" fmla="*/ 28 w 30"/>
                    <a:gd name="T21" fmla="*/ 0 h 38"/>
                    <a:gd name="T22" fmla="*/ 25 w 30"/>
                    <a:gd name="T23" fmla="*/ 0 h 38"/>
                    <a:gd name="T24" fmla="*/ 22 w 30"/>
                    <a:gd name="T25" fmla="*/ 0 h 38"/>
                    <a:gd name="T26" fmla="*/ 6 w 30"/>
                    <a:gd name="T27" fmla="*/ 0 h 38"/>
                    <a:gd name="T28" fmla="*/ 3 w 30"/>
                    <a:gd name="T29" fmla="*/ 0 h 38"/>
                    <a:gd name="T30" fmla="*/ 0 w 30"/>
                    <a:gd name="T31" fmla="*/ 3 h 38"/>
                    <a:gd name="T32" fmla="*/ 0 w 30"/>
                    <a:gd name="T33" fmla="*/ 6 h 38"/>
                    <a:gd name="T34" fmla="*/ 0 w 30"/>
                    <a:gd name="T35" fmla="*/ 30 h 38"/>
                    <a:gd name="T36" fmla="*/ 0 w 30"/>
                    <a:gd name="T37" fmla="*/ 33 h 38"/>
                    <a:gd name="T38" fmla="*/ 3 w 30"/>
                    <a:gd name="T39" fmla="*/ 35 h 38"/>
                    <a:gd name="T40" fmla="*/ 6 w 30"/>
                    <a:gd name="T41" fmla="*/ 35 h 38"/>
                    <a:gd name="T42" fmla="*/ 6 w 30"/>
                    <a:gd name="T43" fmla="*/ 38 h 38"/>
                    <a:gd name="T44" fmla="*/ 22 w 30"/>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38"/>
                    <a:gd name="T71" fmla="*/ 30 w 30"/>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38">
                      <a:moveTo>
                        <a:pt x="22" y="38"/>
                      </a:moveTo>
                      <a:lnTo>
                        <a:pt x="25" y="38"/>
                      </a:lnTo>
                      <a:lnTo>
                        <a:pt x="25" y="35"/>
                      </a:lnTo>
                      <a:lnTo>
                        <a:pt x="28" y="35"/>
                      </a:lnTo>
                      <a:lnTo>
                        <a:pt x="28" y="33"/>
                      </a:lnTo>
                      <a:lnTo>
                        <a:pt x="30" y="33"/>
                      </a:lnTo>
                      <a:lnTo>
                        <a:pt x="30" y="30"/>
                      </a:lnTo>
                      <a:lnTo>
                        <a:pt x="30" y="6"/>
                      </a:lnTo>
                      <a:lnTo>
                        <a:pt x="30" y="3"/>
                      </a:lnTo>
                      <a:lnTo>
                        <a:pt x="28" y="3"/>
                      </a:lnTo>
                      <a:lnTo>
                        <a:pt x="28" y="0"/>
                      </a:lnTo>
                      <a:lnTo>
                        <a:pt x="25" y="0"/>
                      </a:lnTo>
                      <a:lnTo>
                        <a:pt x="22" y="0"/>
                      </a:lnTo>
                      <a:lnTo>
                        <a:pt x="6" y="0"/>
                      </a:lnTo>
                      <a:lnTo>
                        <a:pt x="3" y="0"/>
                      </a:lnTo>
                      <a:lnTo>
                        <a:pt x="0" y="3"/>
                      </a:lnTo>
                      <a:lnTo>
                        <a:pt x="0" y="6"/>
                      </a:lnTo>
                      <a:lnTo>
                        <a:pt x="0" y="30"/>
                      </a:lnTo>
                      <a:lnTo>
                        <a:pt x="0" y="33"/>
                      </a:lnTo>
                      <a:lnTo>
                        <a:pt x="3" y="35"/>
                      </a:lnTo>
                      <a:lnTo>
                        <a:pt x="6" y="35"/>
                      </a:lnTo>
                      <a:lnTo>
                        <a:pt x="6" y="38"/>
                      </a:lnTo>
                      <a:lnTo>
                        <a:pt x="22" y="38"/>
                      </a:lnTo>
                      <a:close/>
                    </a:path>
                  </a:pathLst>
                </a:custGeom>
                <a:solidFill>
                  <a:schemeClr val="bg1"/>
                </a:solidFill>
                <a:ln w="9525">
                  <a:noFill/>
                  <a:round/>
                  <a:headEnd/>
                  <a:tailEnd/>
                </a:ln>
              </p:spPr>
              <p:txBody>
                <a:bodyPr/>
                <a:lstStyle/>
                <a:p>
                  <a:endParaRPr lang="en-US" sz="1350" dirty="0"/>
                </a:p>
              </p:txBody>
            </p:sp>
            <p:sp>
              <p:nvSpPr>
                <p:cNvPr id="882" name="Freeform 1996">
                  <a:extLst>
                    <a:ext uri="{FF2B5EF4-FFF2-40B4-BE49-F238E27FC236}">
                      <a16:creationId xmlns:a16="http://schemas.microsoft.com/office/drawing/2014/main" id="{4125F9A5-A2E5-451E-88AC-E9BC7EAF700B}"/>
                    </a:ext>
                  </a:extLst>
                </p:cNvPr>
                <p:cNvSpPr>
                  <a:spLocks/>
                </p:cNvSpPr>
                <p:nvPr/>
              </p:nvSpPr>
              <p:spPr bwMode="auto">
                <a:xfrm>
                  <a:off x="4510" y="3127"/>
                  <a:ext cx="30" cy="38"/>
                </a:xfrm>
                <a:custGeom>
                  <a:avLst/>
                  <a:gdLst>
                    <a:gd name="T0" fmla="*/ 22 w 30"/>
                    <a:gd name="T1" fmla="*/ 38 h 38"/>
                    <a:gd name="T2" fmla="*/ 25 w 30"/>
                    <a:gd name="T3" fmla="*/ 38 h 38"/>
                    <a:gd name="T4" fmla="*/ 25 w 30"/>
                    <a:gd name="T5" fmla="*/ 35 h 38"/>
                    <a:gd name="T6" fmla="*/ 28 w 30"/>
                    <a:gd name="T7" fmla="*/ 35 h 38"/>
                    <a:gd name="T8" fmla="*/ 28 w 30"/>
                    <a:gd name="T9" fmla="*/ 33 h 38"/>
                    <a:gd name="T10" fmla="*/ 30 w 30"/>
                    <a:gd name="T11" fmla="*/ 33 h 38"/>
                    <a:gd name="T12" fmla="*/ 30 w 30"/>
                    <a:gd name="T13" fmla="*/ 30 h 38"/>
                    <a:gd name="T14" fmla="*/ 30 w 30"/>
                    <a:gd name="T15" fmla="*/ 6 h 38"/>
                    <a:gd name="T16" fmla="*/ 30 w 30"/>
                    <a:gd name="T17" fmla="*/ 3 h 38"/>
                    <a:gd name="T18" fmla="*/ 28 w 30"/>
                    <a:gd name="T19" fmla="*/ 3 h 38"/>
                    <a:gd name="T20" fmla="*/ 28 w 30"/>
                    <a:gd name="T21" fmla="*/ 0 h 38"/>
                    <a:gd name="T22" fmla="*/ 25 w 30"/>
                    <a:gd name="T23" fmla="*/ 0 h 38"/>
                    <a:gd name="T24" fmla="*/ 22 w 30"/>
                    <a:gd name="T25" fmla="*/ 0 h 38"/>
                    <a:gd name="T26" fmla="*/ 6 w 30"/>
                    <a:gd name="T27" fmla="*/ 0 h 38"/>
                    <a:gd name="T28" fmla="*/ 3 w 30"/>
                    <a:gd name="T29" fmla="*/ 0 h 38"/>
                    <a:gd name="T30" fmla="*/ 0 w 30"/>
                    <a:gd name="T31" fmla="*/ 3 h 38"/>
                    <a:gd name="T32" fmla="*/ 0 w 30"/>
                    <a:gd name="T33" fmla="*/ 6 h 38"/>
                    <a:gd name="T34" fmla="*/ 0 w 30"/>
                    <a:gd name="T35" fmla="*/ 30 h 38"/>
                    <a:gd name="T36" fmla="*/ 0 w 30"/>
                    <a:gd name="T37" fmla="*/ 33 h 38"/>
                    <a:gd name="T38" fmla="*/ 3 w 30"/>
                    <a:gd name="T39" fmla="*/ 35 h 38"/>
                    <a:gd name="T40" fmla="*/ 6 w 30"/>
                    <a:gd name="T41" fmla="*/ 35 h 38"/>
                    <a:gd name="T42" fmla="*/ 6 w 30"/>
                    <a:gd name="T43" fmla="*/ 38 h 38"/>
                    <a:gd name="T44" fmla="*/ 22 w 30"/>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38"/>
                    <a:gd name="T71" fmla="*/ 30 w 30"/>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38">
                      <a:moveTo>
                        <a:pt x="22" y="38"/>
                      </a:moveTo>
                      <a:lnTo>
                        <a:pt x="25" y="38"/>
                      </a:lnTo>
                      <a:lnTo>
                        <a:pt x="25" y="35"/>
                      </a:lnTo>
                      <a:lnTo>
                        <a:pt x="28" y="35"/>
                      </a:lnTo>
                      <a:lnTo>
                        <a:pt x="28" y="33"/>
                      </a:lnTo>
                      <a:lnTo>
                        <a:pt x="30" y="33"/>
                      </a:lnTo>
                      <a:lnTo>
                        <a:pt x="30" y="30"/>
                      </a:lnTo>
                      <a:lnTo>
                        <a:pt x="30" y="6"/>
                      </a:lnTo>
                      <a:lnTo>
                        <a:pt x="30" y="3"/>
                      </a:lnTo>
                      <a:lnTo>
                        <a:pt x="28" y="3"/>
                      </a:lnTo>
                      <a:lnTo>
                        <a:pt x="28" y="0"/>
                      </a:lnTo>
                      <a:lnTo>
                        <a:pt x="25" y="0"/>
                      </a:lnTo>
                      <a:lnTo>
                        <a:pt x="22" y="0"/>
                      </a:lnTo>
                      <a:lnTo>
                        <a:pt x="6" y="0"/>
                      </a:lnTo>
                      <a:lnTo>
                        <a:pt x="3" y="0"/>
                      </a:lnTo>
                      <a:lnTo>
                        <a:pt x="0" y="3"/>
                      </a:lnTo>
                      <a:lnTo>
                        <a:pt x="0" y="6"/>
                      </a:lnTo>
                      <a:lnTo>
                        <a:pt x="0" y="30"/>
                      </a:lnTo>
                      <a:lnTo>
                        <a:pt x="0" y="33"/>
                      </a:lnTo>
                      <a:lnTo>
                        <a:pt x="3" y="35"/>
                      </a:lnTo>
                      <a:lnTo>
                        <a:pt x="6" y="35"/>
                      </a:lnTo>
                      <a:lnTo>
                        <a:pt x="6" y="38"/>
                      </a:lnTo>
                      <a:lnTo>
                        <a:pt x="22" y="38"/>
                      </a:lnTo>
                      <a:close/>
                    </a:path>
                  </a:pathLst>
                </a:custGeom>
                <a:noFill/>
                <a:ln w="6350" cap="rnd">
                  <a:solidFill>
                    <a:srgbClr val="000000"/>
                  </a:solidFill>
                  <a:round/>
                  <a:headEnd/>
                  <a:tailEnd/>
                </a:ln>
              </p:spPr>
              <p:txBody>
                <a:bodyPr/>
                <a:lstStyle/>
                <a:p>
                  <a:endParaRPr lang="en-US" sz="1350" dirty="0"/>
                </a:p>
              </p:txBody>
            </p:sp>
          </p:grpSp>
          <p:grpSp>
            <p:nvGrpSpPr>
              <p:cNvPr id="641" name="Group 1997">
                <a:extLst>
                  <a:ext uri="{FF2B5EF4-FFF2-40B4-BE49-F238E27FC236}">
                    <a16:creationId xmlns:a16="http://schemas.microsoft.com/office/drawing/2014/main" id="{1589BAA9-A3BC-4143-A36E-2C513614C32F}"/>
                  </a:ext>
                </a:extLst>
              </p:cNvPr>
              <p:cNvGrpSpPr>
                <a:grpSpLocks/>
              </p:cNvGrpSpPr>
              <p:nvPr/>
            </p:nvGrpSpPr>
            <p:grpSpPr bwMode="auto">
              <a:xfrm>
                <a:off x="8141019" y="4677013"/>
                <a:ext cx="52388" cy="60327"/>
                <a:chOff x="4582" y="3127"/>
                <a:chExt cx="33" cy="38"/>
              </a:xfrm>
            </p:grpSpPr>
            <p:sp>
              <p:nvSpPr>
                <p:cNvPr id="879" name="Freeform 1998">
                  <a:extLst>
                    <a:ext uri="{FF2B5EF4-FFF2-40B4-BE49-F238E27FC236}">
                      <a16:creationId xmlns:a16="http://schemas.microsoft.com/office/drawing/2014/main" id="{8016BCF5-4E5F-4022-9A5A-0F4A108371E4}"/>
                    </a:ext>
                  </a:extLst>
                </p:cNvPr>
                <p:cNvSpPr>
                  <a:spLocks/>
                </p:cNvSpPr>
                <p:nvPr/>
              </p:nvSpPr>
              <p:spPr bwMode="auto">
                <a:xfrm>
                  <a:off x="4582" y="3127"/>
                  <a:ext cx="33" cy="38"/>
                </a:xfrm>
                <a:custGeom>
                  <a:avLst/>
                  <a:gdLst>
                    <a:gd name="T0" fmla="*/ 25 w 33"/>
                    <a:gd name="T1" fmla="*/ 38 h 38"/>
                    <a:gd name="T2" fmla="*/ 25 w 33"/>
                    <a:gd name="T3" fmla="*/ 38 h 38"/>
                    <a:gd name="T4" fmla="*/ 28 w 33"/>
                    <a:gd name="T5" fmla="*/ 35 h 38"/>
                    <a:gd name="T6" fmla="*/ 30 w 33"/>
                    <a:gd name="T7" fmla="*/ 35 h 38"/>
                    <a:gd name="T8" fmla="*/ 30 w 33"/>
                    <a:gd name="T9" fmla="*/ 33 h 38"/>
                    <a:gd name="T10" fmla="*/ 33 w 33"/>
                    <a:gd name="T11" fmla="*/ 33 h 38"/>
                    <a:gd name="T12" fmla="*/ 33 w 33"/>
                    <a:gd name="T13" fmla="*/ 30 h 38"/>
                    <a:gd name="T14" fmla="*/ 33 w 33"/>
                    <a:gd name="T15" fmla="*/ 6 h 38"/>
                    <a:gd name="T16" fmla="*/ 33 w 33"/>
                    <a:gd name="T17" fmla="*/ 3 h 38"/>
                    <a:gd name="T18" fmla="*/ 30 w 33"/>
                    <a:gd name="T19" fmla="*/ 3 h 38"/>
                    <a:gd name="T20" fmla="*/ 30 w 33"/>
                    <a:gd name="T21" fmla="*/ 0 h 38"/>
                    <a:gd name="T22" fmla="*/ 28 w 33"/>
                    <a:gd name="T23" fmla="*/ 0 h 38"/>
                    <a:gd name="T24" fmla="*/ 25 w 33"/>
                    <a:gd name="T25" fmla="*/ 0 h 38"/>
                    <a:gd name="T26" fmla="*/ 8 w 33"/>
                    <a:gd name="T27" fmla="*/ 0 h 38"/>
                    <a:gd name="T28" fmla="*/ 5 w 33"/>
                    <a:gd name="T29" fmla="*/ 0 h 38"/>
                    <a:gd name="T30" fmla="*/ 2 w 33"/>
                    <a:gd name="T31" fmla="*/ 0 h 38"/>
                    <a:gd name="T32" fmla="*/ 2 w 33"/>
                    <a:gd name="T33" fmla="*/ 3 h 38"/>
                    <a:gd name="T34" fmla="*/ 0 w 33"/>
                    <a:gd name="T35" fmla="*/ 3 h 38"/>
                    <a:gd name="T36" fmla="*/ 0 w 33"/>
                    <a:gd name="T37" fmla="*/ 6 h 38"/>
                    <a:gd name="T38" fmla="*/ 0 w 33"/>
                    <a:gd name="T39" fmla="*/ 30 h 38"/>
                    <a:gd name="T40" fmla="*/ 0 w 33"/>
                    <a:gd name="T41" fmla="*/ 33 h 38"/>
                    <a:gd name="T42" fmla="*/ 2 w 33"/>
                    <a:gd name="T43" fmla="*/ 33 h 38"/>
                    <a:gd name="T44" fmla="*/ 2 w 33"/>
                    <a:gd name="T45" fmla="*/ 35 h 38"/>
                    <a:gd name="T46" fmla="*/ 5 w 33"/>
                    <a:gd name="T47" fmla="*/ 35 h 38"/>
                    <a:gd name="T48" fmla="*/ 5 w 33"/>
                    <a:gd name="T49" fmla="*/ 38 h 38"/>
                    <a:gd name="T50" fmla="*/ 8 w 33"/>
                    <a:gd name="T51" fmla="*/ 38 h 38"/>
                    <a:gd name="T52" fmla="*/ 25 w 33"/>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
                    <a:gd name="T82" fmla="*/ 0 h 38"/>
                    <a:gd name="T83" fmla="*/ 33 w 33"/>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 h="38">
                      <a:moveTo>
                        <a:pt x="25" y="38"/>
                      </a:moveTo>
                      <a:lnTo>
                        <a:pt x="25" y="38"/>
                      </a:lnTo>
                      <a:lnTo>
                        <a:pt x="28" y="35"/>
                      </a:lnTo>
                      <a:lnTo>
                        <a:pt x="30" y="35"/>
                      </a:lnTo>
                      <a:lnTo>
                        <a:pt x="30" y="33"/>
                      </a:lnTo>
                      <a:lnTo>
                        <a:pt x="33" y="33"/>
                      </a:lnTo>
                      <a:lnTo>
                        <a:pt x="33" y="30"/>
                      </a:lnTo>
                      <a:lnTo>
                        <a:pt x="33" y="6"/>
                      </a:lnTo>
                      <a:lnTo>
                        <a:pt x="33" y="3"/>
                      </a:lnTo>
                      <a:lnTo>
                        <a:pt x="30" y="3"/>
                      </a:lnTo>
                      <a:lnTo>
                        <a:pt x="30" y="0"/>
                      </a:lnTo>
                      <a:lnTo>
                        <a:pt x="28" y="0"/>
                      </a:lnTo>
                      <a:lnTo>
                        <a:pt x="25" y="0"/>
                      </a:lnTo>
                      <a:lnTo>
                        <a:pt x="8" y="0"/>
                      </a:lnTo>
                      <a:lnTo>
                        <a:pt x="5" y="0"/>
                      </a:lnTo>
                      <a:lnTo>
                        <a:pt x="2" y="0"/>
                      </a:lnTo>
                      <a:lnTo>
                        <a:pt x="2" y="3"/>
                      </a:lnTo>
                      <a:lnTo>
                        <a:pt x="0" y="3"/>
                      </a:lnTo>
                      <a:lnTo>
                        <a:pt x="0" y="6"/>
                      </a:lnTo>
                      <a:lnTo>
                        <a:pt x="0" y="30"/>
                      </a:lnTo>
                      <a:lnTo>
                        <a:pt x="0" y="33"/>
                      </a:lnTo>
                      <a:lnTo>
                        <a:pt x="2" y="33"/>
                      </a:lnTo>
                      <a:lnTo>
                        <a:pt x="2" y="35"/>
                      </a:lnTo>
                      <a:lnTo>
                        <a:pt x="5" y="35"/>
                      </a:lnTo>
                      <a:lnTo>
                        <a:pt x="5" y="38"/>
                      </a:lnTo>
                      <a:lnTo>
                        <a:pt x="8" y="38"/>
                      </a:lnTo>
                      <a:lnTo>
                        <a:pt x="25" y="38"/>
                      </a:lnTo>
                      <a:close/>
                    </a:path>
                  </a:pathLst>
                </a:custGeom>
                <a:noFill/>
                <a:ln w="9525">
                  <a:noFill/>
                  <a:round/>
                  <a:headEnd/>
                  <a:tailEnd/>
                </a:ln>
              </p:spPr>
              <p:txBody>
                <a:bodyPr/>
                <a:lstStyle/>
                <a:p>
                  <a:endParaRPr lang="en-US" sz="1350" dirty="0"/>
                </a:p>
              </p:txBody>
            </p:sp>
            <p:sp>
              <p:nvSpPr>
                <p:cNvPr id="880" name="Freeform 1999">
                  <a:extLst>
                    <a:ext uri="{FF2B5EF4-FFF2-40B4-BE49-F238E27FC236}">
                      <a16:creationId xmlns:a16="http://schemas.microsoft.com/office/drawing/2014/main" id="{2DD3A0B6-C836-44FF-BC08-980708D7075E}"/>
                    </a:ext>
                  </a:extLst>
                </p:cNvPr>
                <p:cNvSpPr>
                  <a:spLocks/>
                </p:cNvSpPr>
                <p:nvPr/>
              </p:nvSpPr>
              <p:spPr bwMode="auto">
                <a:xfrm>
                  <a:off x="4582" y="3127"/>
                  <a:ext cx="33" cy="38"/>
                </a:xfrm>
                <a:custGeom>
                  <a:avLst/>
                  <a:gdLst>
                    <a:gd name="T0" fmla="*/ 25 w 33"/>
                    <a:gd name="T1" fmla="*/ 38 h 38"/>
                    <a:gd name="T2" fmla="*/ 25 w 33"/>
                    <a:gd name="T3" fmla="*/ 38 h 38"/>
                    <a:gd name="T4" fmla="*/ 28 w 33"/>
                    <a:gd name="T5" fmla="*/ 35 h 38"/>
                    <a:gd name="T6" fmla="*/ 30 w 33"/>
                    <a:gd name="T7" fmla="*/ 35 h 38"/>
                    <a:gd name="T8" fmla="*/ 30 w 33"/>
                    <a:gd name="T9" fmla="*/ 33 h 38"/>
                    <a:gd name="T10" fmla="*/ 33 w 33"/>
                    <a:gd name="T11" fmla="*/ 33 h 38"/>
                    <a:gd name="T12" fmla="*/ 33 w 33"/>
                    <a:gd name="T13" fmla="*/ 30 h 38"/>
                    <a:gd name="T14" fmla="*/ 33 w 33"/>
                    <a:gd name="T15" fmla="*/ 6 h 38"/>
                    <a:gd name="T16" fmla="*/ 33 w 33"/>
                    <a:gd name="T17" fmla="*/ 3 h 38"/>
                    <a:gd name="T18" fmla="*/ 30 w 33"/>
                    <a:gd name="T19" fmla="*/ 3 h 38"/>
                    <a:gd name="T20" fmla="*/ 30 w 33"/>
                    <a:gd name="T21" fmla="*/ 0 h 38"/>
                    <a:gd name="T22" fmla="*/ 28 w 33"/>
                    <a:gd name="T23" fmla="*/ 0 h 38"/>
                    <a:gd name="T24" fmla="*/ 25 w 33"/>
                    <a:gd name="T25" fmla="*/ 0 h 38"/>
                    <a:gd name="T26" fmla="*/ 8 w 33"/>
                    <a:gd name="T27" fmla="*/ 0 h 38"/>
                    <a:gd name="T28" fmla="*/ 5 w 33"/>
                    <a:gd name="T29" fmla="*/ 0 h 38"/>
                    <a:gd name="T30" fmla="*/ 2 w 33"/>
                    <a:gd name="T31" fmla="*/ 0 h 38"/>
                    <a:gd name="T32" fmla="*/ 2 w 33"/>
                    <a:gd name="T33" fmla="*/ 3 h 38"/>
                    <a:gd name="T34" fmla="*/ 0 w 33"/>
                    <a:gd name="T35" fmla="*/ 3 h 38"/>
                    <a:gd name="T36" fmla="*/ 0 w 33"/>
                    <a:gd name="T37" fmla="*/ 6 h 38"/>
                    <a:gd name="T38" fmla="*/ 0 w 33"/>
                    <a:gd name="T39" fmla="*/ 30 h 38"/>
                    <a:gd name="T40" fmla="*/ 0 w 33"/>
                    <a:gd name="T41" fmla="*/ 33 h 38"/>
                    <a:gd name="T42" fmla="*/ 2 w 33"/>
                    <a:gd name="T43" fmla="*/ 33 h 38"/>
                    <a:gd name="T44" fmla="*/ 2 w 33"/>
                    <a:gd name="T45" fmla="*/ 35 h 38"/>
                    <a:gd name="T46" fmla="*/ 5 w 33"/>
                    <a:gd name="T47" fmla="*/ 35 h 38"/>
                    <a:gd name="T48" fmla="*/ 5 w 33"/>
                    <a:gd name="T49" fmla="*/ 38 h 38"/>
                    <a:gd name="T50" fmla="*/ 8 w 33"/>
                    <a:gd name="T51" fmla="*/ 38 h 38"/>
                    <a:gd name="T52" fmla="*/ 25 w 33"/>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
                    <a:gd name="T82" fmla="*/ 0 h 38"/>
                    <a:gd name="T83" fmla="*/ 33 w 33"/>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 h="38">
                      <a:moveTo>
                        <a:pt x="25" y="38"/>
                      </a:moveTo>
                      <a:lnTo>
                        <a:pt x="25" y="38"/>
                      </a:lnTo>
                      <a:lnTo>
                        <a:pt x="28" y="35"/>
                      </a:lnTo>
                      <a:lnTo>
                        <a:pt x="30" y="35"/>
                      </a:lnTo>
                      <a:lnTo>
                        <a:pt x="30" y="33"/>
                      </a:lnTo>
                      <a:lnTo>
                        <a:pt x="33" y="33"/>
                      </a:lnTo>
                      <a:lnTo>
                        <a:pt x="33" y="30"/>
                      </a:lnTo>
                      <a:lnTo>
                        <a:pt x="33" y="6"/>
                      </a:lnTo>
                      <a:lnTo>
                        <a:pt x="33" y="3"/>
                      </a:lnTo>
                      <a:lnTo>
                        <a:pt x="30" y="3"/>
                      </a:lnTo>
                      <a:lnTo>
                        <a:pt x="30" y="0"/>
                      </a:lnTo>
                      <a:lnTo>
                        <a:pt x="28" y="0"/>
                      </a:lnTo>
                      <a:lnTo>
                        <a:pt x="25" y="0"/>
                      </a:lnTo>
                      <a:lnTo>
                        <a:pt x="8" y="0"/>
                      </a:lnTo>
                      <a:lnTo>
                        <a:pt x="5" y="0"/>
                      </a:lnTo>
                      <a:lnTo>
                        <a:pt x="2" y="0"/>
                      </a:lnTo>
                      <a:lnTo>
                        <a:pt x="2" y="3"/>
                      </a:lnTo>
                      <a:lnTo>
                        <a:pt x="0" y="3"/>
                      </a:lnTo>
                      <a:lnTo>
                        <a:pt x="0" y="6"/>
                      </a:lnTo>
                      <a:lnTo>
                        <a:pt x="0" y="30"/>
                      </a:lnTo>
                      <a:lnTo>
                        <a:pt x="0" y="33"/>
                      </a:lnTo>
                      <a:lnTo>
                        <a:pt x="2" y="33"/>
                      </a:lnTo>
                      <a:lnTo>
                        <a:pt x="2" y="35"/>
                      </a:lnTo>
                      <a:lnTo>
                        <a:pt x="5" y="35"/>
                      </a:lnTo>
                      <a:lnTo>
                        <a:pt x="5" y="38"/>
                      </a:lnTo>
                      <a:lnTo>
                        <a:pt x="8" y="38"/>
                      </a:lnTo>
                      <a:lnTo>
                        <a:pt x="25" y="38"/>
                      </a:lnTo>
                      <a:close/>
                    </a:path>
                  </a:pathLst>
                </a:custGeom>
                <a:noFill/>
                <a:ln w="6350" cap="rnd">
                  <a:solidFill>
                    <a:srgbClr val="000000"/>
                  </a:solidFill>
                  <a:round/>
                  <a:headEnd/>
                  <a:tailEnd/>
                </a:ln>
              </p:spPr>
              <p:txBody>
                <a:bodyPr/>
                <a:lstStyle/>
                <a:p>
                  <a:endParaRPr lang="en-US" sz="1350" dirty="0"/>
                </a:p>
              </p:txBody>
            </p:sp>
          </p:grpSp>
          <p:sp>
            <p:nvSpPr>
              <p:cNvPr id="642" name="Freeform 2000">
                <a:extLst>
                  <a:ext uri="{FF2B5EF4-FFF2-40B4-BE49-F238E27FC236}">
                    <a16:creationId xmlns:a16="http://schemas.microsoft.com/office/drawing/2014/main" id="{8D1DD2ED-84A0-4DA1-9BD4-8CA099B9D851}"/>
                  </a:ext>
                </a:extLst>
              </p:cNvPr>
              <p:cNvSpPr>
                <a:spLocks noEditPoints="1"/>
              </p:cNvSpPr>
              <p:nvPr/>
            </p:nvSpPr>
            <p:spPr bwMode="auto">
              <a:xfrm>
                <a:off x="7836219" y="4480156"/>
                <a:ext cx="50800" cy="173044"/>
              </a:xfrm>
              <a:custGeom>
                <a:avLst/>
                <a:gdLst>
                  <a:gd name="T0" fmla="*/ 3 w 200"/>
                  <a:gd name="T1" fmla="*/ 1 h 616"/>
                  <a:gd name="T2" fmla="*/ 3 w 200"/>
                  <a:gd name="T3" fmla="*/ 14 h 616"/>
                  <a:gd name="T4" fmla="*/ 3 w 200"/>
                  <a:gd name="T5" fmla="*/ 15 h 616"/>
                  <a:gd name="T6" fmla="*/ 2 w 200"/>
                  <a:gd name="T7" fmla="*/ 14 h 616"/>
                  <a:gd name="T8" fmla="*/ 2 w 200"/>
                  <a:gd name="T9" fmla="*/ 1 h 616"/>
                  <a:gd name="T10" fmla="*/ 3 w 200"/>
                  <a:gd name="T11" fmla="*/ 0 h 616"/>
                  <a:gd name="T12" fmla="*/ 3 w 200"/>
                  <a:gd name="T13" fmla="*/ 1 h 616"/>
                  <a:gd name="T14" fmla="*/ 5 w 200"/>
                  <a:gd name="T15" fmla="*/ 13 h 616"/>
                  <a:gd name="T16" fmla="*/ 3 w 200"/>
                  <a:gd name="T17" fmla="*/ 19 h 616"/>
                  <a:gd name="T18" fmla="*/ 0 w 200"/>
                  <a:gd name="T19" fmla="*/ 13 h 616"/>
                  <a:gd name="T20" fmla="*/ 5 w 200"/>
                  <a:gd name="T21" fmla="*/ 13 h 6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0"/>
                  <a:gd name="T34" fmla="*/ 0 h 616"/>
                  <a:gd name="T35" fmla="*/ 200 w 200"/>
                  <a:gd name="T36" fmla="*/ 616 h 6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0" h="616">
                    <a:moveTo>
                      <a:pt x="117" y="16"/>
                    </a:moveTo>
                    <a:lnTo>
                      <a:pt x="117" y="450"/>
                    </a:lnTo>
                    <a:cubicBezTo>
                      <a:pt x="117" y="459"/>
                      <a:pt x="110" y="466"/>
                      <a:pt x="100" y="466"/>
                    </a:cubicBezTo>
                    <a:cubicBezTo>
                      <a:pt x="91" y="466"/>
                      <a:pt x="84" y="459"/>
                      <a:pt x="84" y="450"/>
                    </a:cubicBezTo>
                    <a:lnTo>
                      <a:pt x="84" y="16"/>
                    </a:lnTo>
                    <a:cubicBezTo>
                      <a:pt x="84" y="7"/>
                      <a:pt x="91" y="0"/>
                      <a:pt x="100" y="0"/>
                    </a:cubicBezTo>
                    <a:cubicBezTo>
                      <a:pt x="110" y="0"/>
                      <a:pt x="117" y="7"/>
                      <a:pt x="117" y="16"/>
                    </a:cubicBezTo>
                    <a:close/>
                    <a:moveTo>
                      <a:pt x="200" y="416"/>
                    </a:moveTo>
                    <a:lnTo>
                      <a:pt x="100" y="616"/>
                    </a:lnTo>
                    <a:lnTo>
                      <a:pt x="0" y="416"/>
                    </a:lnTo>
                    <a:lnTo>
                      <a:pt x="200" y="416"/>
                    </a:lnTo>
                    <a:close/>
                  </a:path>
                </a:pathLst>
              </a:custGeom>
              <a:solidFill>
                <a:srgbClr val="000000"/>
              </a:solidFill>
              <a:ln w="1588">
                <a:solidFill>
                  <a:srgbClr val="000000"/>
                </a:solidFill>
                <a:bevel/>
                <a:headEnd/>
                <a:tailEnd/>
              </a:ln>
            </p:spPr>
            <p:txBody>
              <a:bodyPr/>
              <a:lstStyle/>
              <a:p>
                <a:endParaRPr lang="en-US" sz="1350" dirty="0"/>
              </a:p>
            </p:txBody>
          </p:sp>
          <p:grpSp>
            <p:nvGrpSpPr>
              <p:cNvPr id="643" name="Group 2001">
                <a:extLst>
                  <a:ext uri="{FF2B5EF4-FFF2-40B4-BE49-F238E27FC236}">
                    <a16:creationId xmlns:a16="http://schemas.microsoft.com/office/drawing/2014/main" id="{C6FB6F98-7C4E-438F-8E96-87A9FF40A374}"/>
                  </a:ext>
                </a:extLst>
              </p:cNvPr>
              <p:cNvGrpSpPr>
                <a:grpSpLocks/>
              </p:cNvGrpSpPr>
              <p:nvPr/>
            </p:nvGrpSpPr>
            <p:grpSpPr bwMode="auto">
              <a:xfrm>
                <a:off x="7914007" y="4935784"/>
                <a:ext cx="311149" cy="354025"/>
                <a:chOff x="4439" y="3290"/>
                <a:chExt cx="196" cy="223"/>
              </a:xfrm>
            </p:grpSpPr>
            <p:sp>
              <p:nvSpPr>
                <p:cNvPr id="877" name="Freeform 2002">
                  <a:extLst>
                    <a:ext uri="{FF2B5EF4-FFF2-40B4-BE49-F238E27FC236}">
                      <a16:creationId xmlns:a16="http://schemas.microsoft.com/office/drawing/2014/main" id="{B493864D-3CFB-4578-BF14-23AAE6359C94}"/>
                    </a:ext>
                  </a:extLst>
                </p:cNvPr>
                <p:cNvSpPr>
                  <a:spLocks/>
                </p:cNvSpPr>
                <p:nvPr/>
              </p:nvSpPr>
              <p:spPr bwMode="auto">
                <a:xfrm>
                  <a:off x="4439" y="3290"/>
                  <a:ext cx="196" cy="223"/>
                </a:xfrm>
                <a:custGeom>
                  <a:avLst/>
                  <a:gdLst>
                    <a:gd name="T0" fmla="*/ 63 w 196"/>
                    <a:gd name="T1" fmla="*/ 27 h 223"/>
                    <a:gd name="T2" fmla="*/ 69 w 196"/>
                    <a:gd name="T3" fmla="*/ 27 h 223"/>
                    <a:gd name="T4" fmla="*/ 108 w 196"/>
                    <a:gd name="T5" fmla="*/ 10 h 223"/>
                    <a:gd name="T6" fmla="*/ 127 w 196"/>
                    <a:gd name="T7" fmla="*/ 24 h 223"/>
                    <a:gd name="T8" fmla="*/ 146 w 196"/>
                    <a:gd name="T9" fmla="*/ 40 h 223"/>
                    <a:gd name="T10" fmla="*/ 166 w 196"/>
                    <a:gd name="T11" fmla="*/ 54 h 223"/>
                    <a:gd name="T12" fmla="*/ 185 w 196"/>
                    <a:gd name="T13" fmla="*/ 67 h 223"/>
                    <a:gd name="T14" fmla="*/ 196 w 196"/>
                    <a:gd name="T15" fmla="*/ 78 h 223"/>
                    <a:gd name="T16" fmla="*/ 193 w 196"/>
                    <a:gd name="T17" fmla="*/ 80 h 223"/>
                    <a:gd name="T18" fmla="*/ 188 w 196"/>
                    <a:gd name="T19" fmla="*/ 83 h 223"/>
                    <a:gd name="T20" fmla="*/ 185 w 196"/>
                    <a:gd name="T21" fmla="*/ 86 h 223"/>
                    <a:gd name="T22" fmla="*/ 182 w 196"/>
                    <a:gd name="T23" fmla="*/ 91 h 223"/>
                    <a:gd name="T24" fmla="*/ 177 w 196"/>
                    <a:gd name="T25" fmla="*/ 223 h 223"/>
                    <a:gd name="T26" fmla="*/ 16 w 196"/>
                    <a:gd name="T27" fmla="*/ 223 h 223"/>
                    <a:gd name="T28" fmla="*/ 14 w 196"/>
                    <a:gd name="T29" fmla="*/ 220 h 223"/>
                    <a:gd name="T30" fmla="*/ 14 w 196"/>
                    <a:gd name="T31" fmla="*/ 204 h 223"/>
                    <a:gd name="T32" fmla="*/ 14 w 196"/>
                    <a:gd name="T33" fmla="*/ 180 h 223"/>
                    <a:gd name="T34" fmla="*/ 14 w 196"/>
                    <a:gd name="T35" fmla="*/ 156 h 223"/>
                    <a:gd name="T36" fmla="*/ 14 w 196"/>
                    <a:gd name="T37" fmla="*/ 131 h 223"/>
                    <a:gd name="T38" fmla="*/ 14 w 196"/>
                    <a:gd name="T39" fmla="*/ 105 h 223"/>
                    <a:gd name="T40" fmla="*/ 11 w 196"/>
                    <a:gd name="T41" fmla="*/ 88 h 223"/>
                    <a:gd name="T42" fmla="*/ 8 w 196"/>
                    <a:gd name="T43" fmla="*/ 86 h 223"/>
                    <a:gd name="T44" fmla="*/ 2 w 196"/>
                    <a:gd name="T45" fmla="*/ 86 h 223"/>
                    <a:gd name="T46" fmla="*/ 0 w 196"/>
                    <a:gd name="T47" fmla="*/ 83 h 223"/>
                    <a:gd name="T48" fmla="*/ 5 w 196"/>
                    <a:gd name="T49" fmla="*/ 75 h 223"/>
                    <a:gd name="T50" fmla="*/ 14 w 196"/>
                    <a:gd name="T51" fmla="*/ 70 h 223"/>
                    <a:gd name="T52" fmla="*/ 19 w 196"/>
                    <a:gd name="T53" fmla="*/ 67 h 223"/>
                    <a:gd name="T54" fmla="*/ 25 w 196"/>
                    <a:gd name="T55" fmla="*/ 59 h 223"/>
                    <a:gd name="T56" fmla="*/ 30 w 196"/>
                    <a:gd name="T57" fmla="*/ 51 h 223"/>
                    <a:gd name="T58" fmla="*/ 33 w 196"/>
                    <a:gd name="T59" fmla="*/ 43 h 223"/>
                    <a:gd name="T60" fmla="*/ 33 w 196"/>
                    <a:gd name="T61" fmla="*/ 32 h 223"/>
                    <a:gd name="T62" fmla="*/ 33 w 196"/>
                    <a:gd name="T63" fmla="*/ 21 h 223"/>
                    <a:gd name="T64" fmla="*/ 33 w 196"/>
                    <a:gd name="T65" fmla="*/ 10 h 223"/>
                    <a:gd name="T66" fmla="*/ 33 w 196"/>
                    <a:gd name="T67" fmla="*/ 0 h 223"/>
                    <a:gd name="T68" fmla="*/ 63 w 196"/>
                    <a:gd name="T69" fmla="*/ 24 h 2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6"/>
                    <a:gd name="T106" fmla="*/ 0 h 223"/>
                    <a:gd name="T107" fmla="*/ 196 w 196"/>
                    <a:gd name="T108" fmla="*/ 223 h 2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6" h="223">
                      <a:moveTo>
                        <a:pt x="63" y="24"/>
                      </a:moveTo>
                      <a:lnTo>
                        <a:pt x="63" y="27"/>
                      </a:lnTo>
                      <a:lnTo>
                        <a:pt x="66" y="27"/>
                      </a:lnTo>
                      <a:lnTo>
                        <a:pt x="69" y="27"/>
                      </a:lnTo>
                      <a:lnTo>
                        <a:pt x="96" y="3"/>
                      </a:lnTo>
                      <a:lnTo>
                        <a:pt x="108" y="10"/>
                      </a:lnTo>
                      <a:lnTo>
                        <a:pt x="116" y="19"/>
                      </a:lnTo>
                      <a:lnTo>
                        <a:pt x="127" y="24"/>
                      </a:lnTo>
                      <a:lnTo>
                        <a:pt x="135" y="32"/>
                      </a:lnTo>
                      <a:lnTo>
                        <a:pt x="146" y="40"/>
                      </a:lnTo>
                      <a:lnTo>
                        <a:pt x="154" y="45"/>
                      </a:lnTo>
                      <a:lnTo>
                        <a:pt x="166" y="54"/>
                      </a:lnTo>
                      <a:lnTo>
                        <a:pt x="174" y="62"/>
                      </a:lnTo>
                      <a:lnTo>
                        <a:pt x="185" y="67"/>
                      </a:lnTo>
                      <a:lnTo>
                        <a:pt x="193" y="75"/>
                      </a:lnTo>
                      <a:lnTo>
                        <a:pt x="196" y="78"/>
                      </a:lnTo>
                      <a:lnTo>
                        <a:pt x="196" y="80"/>
                      </a:lnTo>
                      <a:lnTo>
                        <a:pt x="193" y="80"/>
                      </a:lnTo>
                      <a:lnTo>
                        <a:pt x="190" y="83"/>
                      </a:lnTo>
                      <a:lnTo>
                        <a:pt x="188" y="83"/>
                      </a:lnTo>
                      <a:lnTo>
                        <a:pt x="188" y="86"/>
                      </a:lnTo>
                      <a:lnTo>
                        <a:pt x="185" y="86"/>
                      </a:lnTo>
                      <a:lnTo>
                        <a:pt x="185" y="88"/>
                      </a:lnTo>
                      <a:lnTo>
                        <a:pt x="182" y="91"/>
                      </a:lnTo>
                      <a:lnTo>
                        <a:pt x="182" y="215"/>
                      </a:lnTo>
                      <a:lnTo>
                        <a:pt x="177" y="223"/>
                      </a:lnTo>
                      <a:lnTo>
                        <a:pt x="19" y="223"/>
                      </a:lnTo>
                      <a:lnTo>
                        <a:pt x="16" y="223"/>
                      </a:lnTo>
                      <a:lnTo>
                        <a:pt x="16" y="220"/>
                      </a:lnTo>
                      <a:lnTo>
                        <a:pt x="14" y="220"/>
                      </a:lnTo>
                      <a:lnTo>
                        <a:pt x="14" y="217"/>
                      </a:lnTo>
                      <a:lnTo>
                        <a:pt x="14" y="204"/>
                      </a:lnTo>
                      <a:lnTo>
                        <a:pt x="14" y="193"/>
                      </a:lnTo>
                      <a:lnTo>
                        <a:pt x="14" y="180"/>
                      </a:lnTo>
                      <a:lnTo>
                        <a:pt x="14" y="166"/>
                      </a:lnTo>
                      <a:lnTo>
                        <a:pt x="14" y="156"/>
                      </a:lnTo>
                      <a:lnTo>
                        <a:pt x="14" y="142"/>
                      </a:lnTo>
                      <a:lnTo>
                        <a:pt x="14" y="131"/>
                      </a:lnTo>
                      <a:lnTo>
                        <a:pt x="14" y="118"/>
                      </a:lnTo>
                      <a:lnTo>
                        <a:pt x="14" y="105"/>
                      </a:lnTo>
                      <a:lnTo>
                        <a:pt x="14" y="91"/>
                      </a:lnTo>
                      <a:lnTo>
                        <a:pt x="11" y="88"/>
                      </a:lnTo>
                      <a:lnTo>
                        <a:pt x="8" y="88"/>
                      </a:lnTo>
                      <a:lnTo>
                        <a:pt x="8" y="86"/>
                      </a:lnTo>
                      <a:lnTo>
                        <a:pt x="5" y="86"/>
                      </a:lnTo>
                      <a:lnTo>
                        <a:pt x="2" y="86"/>
                      </a:lnTo>
                      <a:lnTo>
                        <a:pt x="2" y="83"/>
                      </a:lnTo>
                      <a:lnTo>
                        <a:pt x="0" y="83"/>
                      </a:lnTo>
                      <a:lnTo>
                        <a:pt x="2" y="80"/>
                      </a:lnTo>
                      <a:lnTo>
                        <a:pt x="5" y="75"/>
                      </a:lnTo>
                      <a:lnTo>
                        <a:pt x="8" y="72"/>
                      </a:lnTo>
                      <a:lnTo>
                        <a:pt x="14" y="70"/>
                      </a:lnTo>
                      <a:lnTo>
                        <a:pt x="16" y="70"/>
                      </a:lnTo>
                      <a:lnTo>
                        <a:pt x="19" y="67"/>
                      </a:lnTo>
                      <a:lnTo>
                        <a:pt x="22" y="64"/>
                      </a:lnTo>
                      <a:lnTo>
                        <a:pt x="25" y="59"/>
                      </a:lnTo>
                      <a:lnTo>
                        <a:pt x="27" y="56"/>
                      </a:lnTo>
                      <a:lnTo>
                        <a:pt x="30" y="51"/>
                      </a:lnTo>
                      <a:lnTo>
                        <a:pt x="30" y="48"/>
                      </a:lnTo>
                      <a:lnTo>
                        <a:pt x="33" y="43"/>
                      </a:lnTo>
                      <a:lnTo>
                        <a:pt x="33" y="37"/>
                      </a:lnTo>
                      <a:lnTo>
                        <a:pt x="33" y="32"/>
                      </a:lnTo>
                      <a:lnTo>
                        <a:pt x="33" y="27"/>
                      </a:lnTo>
                      <a:lnTo>
                        <a:pt x="33" y="21"/>
                      </a:lnTo>
                      <a:lnTo>
                        <a:pt x="33" y="16"/>
                      </a:lnTo>
                      <a:lnTo>
                        <a:pt x="33" y="10"/>
                      </a:lnTo>
                      <a:lnTo>
                        <a:pt x="33" y="5"/>
                      </a:lnTo>
                      <a:lnTo>
                        <a:pt x="33" y="0"/>
                      </a:lnTo>
                      <a:lnTo>
                        <a:pt x="63" y="0"/>
                      </a:lnTo>
                      <a:lnTo>
                        <a:pt x="63" y="24"/>
                      </a:lnTo>
                      <a:close/>
                    </a:path>
                  </a:pathLst>
                </a:custGeom>
                <a:solidFill>
                  <a:srgbClr val="00CC99"/>
                </a:solidFill>
                <a:ln w="9525">
                  <a:noFill/>
                  <a:round/>
                  <a:headEnd/>
                  <a:tailEnd/>
                </a:ln>
              </p:spPr>
              <p:txBody>
                <a:bodyPr/>
                <a:lstStyle/>
                <a:p>
                  <a:endParaRPr lang="en-US" sz="1350" dirty="0"/>
                </a:p>
              </p:txBody>
            </p:sp>
            <p:sp>
              <p:nvSpPr>
                <p:cNvPr id="878" name="Freeform 2003">
                  <a:extLst>
                    <a:ext uri="{FF2B5EF4-FFF2-40B4-BE49-F238E27FC236}">
                      <a16:creationId xmlns:a16="http://schemas.microsoft.com/office/drawing/2014/main" id="{E1B01C2C-6F3A-4060-A923-EE21A97058F5}"/>
                    </a:ext>
                  </a:extLst>
                </p:cNvPr>
                <p:cNvSpPr>
                  <a:spLocks/>
                </p:cNvSpPr>
                <p:nvPr/>
              </p:nvSpPr>
              <p:spPr bwMode="auto">
                <a:xfrm>
                  <a:off x="4439" y="3290"/>
                  <a:ext cx="196" cy="223"/>
                </a:xfrm>
                <a:custGeom>
                  <a:avLst/>
                  <a:gdLst>
                    <a:gd name="T0" fmla="*/ 63 w 196"/>
                    <a:gd name="T1" fmla="*/ 27 h 223"/>
                    <a:gd name="T2" fmla="*/ 69 w 196"/>
                    <a:gd name="T3" fmla="*/ 27 h 223"/>
                    <a:gd name="T4" fmla="*/ 108 w 196"/>
                    <a:gd name="T5" fmla="*/ 10 h 223"/>
                    <a:gd name="T6" fmla="*/ 127 w 196"/>
                    <a:gd name="T7" fmla="*/ 24 h 223"/>
                    <a:gd name="T8" fmla="*/ 146 w 196"/>
                    <a:gd name="T9" fmla="*/ 40 h 223"/>
                    <a:gd name="T10" fmla="*/ 166 w 196"/>
                    <a:gd name="T11" fmla="*/ 54 h 223"/>
                    <a:gd name="T12" fmla="*/ 185 w 196"/>
                    <a:gd name="T13" fmla="*/ 67 h 223"/>
                    <a:gd name="T14" fmla="*/ 196 w 196"/>
                    <a:gd name="T15" fmla="*/ 78 h 223"/>
                    <a:gd name="T16" fmla="*/ 193 w 196"/>
                    <a:gd name="T17" fmla="*/ 80 h 223"/>
                    <a:gd name="T18" fmla="*/ 188 w 196"/>
                    <a:gd name="T19" fmla="*/ 83 h 223"/>
                    <a:gd name="T20" fmla="*/ 185 w 196"/>
                    <a:gd name="T21" fmla="*/ 86 h 223"/>
                    <a:gd name="T22" fmla="*/ 182 w 196"/>
                    <a:gd name="T23" fmla="*/ 91 h 223"/>
                    <a:gd name="T24" fmla="*/ 177 w 196"/>
                    <a:gd name="T25" fmla="*/ 223 h 223"/>
                    <a:gd name="T26" fmla="*/ 16 w 196"/>
                    <a:gd name="T27" fmla="*/ 223 h 223"/>
                    <a:gd name="T28" fmla="*/ 14 w 196"/>
                    <a:gd name="T29" fmla="*/ 220 h 223"/>
                    <a:gd name="T30" fmla="*/ 14 w 196"/>
                    <a:gd name="T31" fmla="*/ 204 h 223"/>
                    <a:gd name="T32" fmla="*/ 14 w 196"/>
                    <a:gd name="T33" fmla="*/ 180 h 223"/>
                    <a:gd name="T34" fmla="*/ 14 w 196"/>
                    <a:gd name="T35" fmla="*/ 156 h 223"/>
                    <a:gd name="T36" fmla="*/ 14 w 196"/>
                    <a:gd name="T37" fmla="*/ 131 h 223"/>
                    <a:gd name="T38" fmla="*/ 14 w 196"/>
                    <a:gd name="T39" fmla="*/ 105 h 223"/>
                    <a:gd name="T40" fmla="*/ 11 w 196"/>
                    <a:gd name="T41" fmla="*/ 88 h 223"/>
                    <a:gd name="T42" fmla="*/ 8 w 196"/>
                    <a:gd name="T43" fmla="*/ 86 h 223"/>
                    <a:gd name="T44" fmla="*/ 2 w 196"/>
                    <a:gd name="T45" fmla="*/ 86 h 223"/>
                    <a:gd name="T46" fmla="*/ 0 w 196"/>
                    <a:gd name="T47" fmla="*/ 83 h 223"/>
                    <a:gd name="T48" fmla="*/ 5 w 196"/>
                    <a:gd name="T49" fmla="*/ 75 h 223"/>
                    <a:gd name="T50" fmla="*/ 14 w 196"/>
                    <a:gd name="T51" fmla="*/ 70 h 223"/>
                    <a:gd name="T52" fmla="*/ 19 w 196"/>
                    <a:gd name="T53" fmla="*/ 67 h 223"/>
                    <a:gd name="T54" fmla="*/ 25 w 196"/>
                    <a:gd name="T55" fmla="*/ 59 h 223"/>
                    <a:gd name="T56" fmla="*/ 30 w 196"/>
                    <a:gd name="T57" fmla="*/ 51 h 223"/>
                    <a:gd name="T58" fmla="*/ 33 w 196"/>
                    <a:gd name="T59" fmla="*/ 43 h 223"/>
                    <a:gd name="T60" fmla="*/ 33 w 196"/>
                    <a:gd name="T61" fmla="*/ 32 h 223"/>
                    <a:gd name="T62" fmla="*/ 33 w 196"/>
                    <a:gd name="T63" fmla="*/ 21 h 223"/>
                    <a:gd name="T64" fmla="*/ 33 w 196"/>
                    <a:gd name="T65" fmla="*/ 10 h 223"/>
                    <a:gd name="T66" fmla="*/ 33 w 196"/>
                    <a:gd name="T67" fmla="*/ 0 h 223"/>
                    <a:gd name="T68" fmla="*/ 63 w 196"/>
                    <a:gd name="T69" fmla="*/ 24 h 2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6"/>
                    <a:gd name="T106" fmla="*/ 0 h 223"/>
                    <a:gd name="T107" fmla="*/ 196 w 196"/>
                    <a:gd name="T108" fmla="*/ 223 h 2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6" h="223">
                      <a:moveTo>
                        <a:pt x="63" y="24"/>
                      </a:moveTo>
                      <a:lnTo>
                        <a:pt x="63" y="27"/>
                      </a:lnTo>
                      <a:lnTo>
                        <a:pt x="66" y="27"/>
                      </a:lnTo>
                      <a:lnTo>
                        <a:pt x="69" y="27"/>
                      </a:lnTo>
                      <a:lnTo>
                        <a:pt x="96" y="3"/>
                      </a:lnTo>
                      <a:lnTo>
                        <a:pt x="108" y="10"/>
                      </a:lnTo>
                      <a:lnTo>
                        <a:pt x="116" y="19"/>
                      </a:lnTo>
                      <a:lnTo>
                        <a:pt x="127" y="24"/>
                      </a:lnTo>
                      <a:lnTo>
                        <a:pt x="135" y="32"/>
                      </a:lnTo>
                      <a:lnTo>
                        <a:pt x="146" y="40"/>
                      </a:lnTo>
                      <a:lnTo>
                        <a:pt x="154" y="45"/>
                      </a:lnTo>
                      <a:lnTo>
                        <a:pt x="166" y="54"/>
                      </a:lnTo>
                      <a:lnTo>
                        <a:pt x="174" y="62"/>
                      </a:lnTo>
                      <a:lnTo>
                        <a:pt x="185" y="67"/>
                      </a:lnTo>
                      <a:lnTo>
                        <a:pt x="193" y="75"/>
                      </a:lnTo>
                      <a:lnTo>
                        <a:pt x="196" y="78"/>
                      </a:lnTo>
                      <a:lnTo>
                        <a:pt x="196" y="80"/>
                      </a:lnTo>
                      <a:lnTo>
                        <a:pt x="193" y="80"/>
                      </a:lnTo>
                      <a:lnTo>
                        <a:pt x="190" y="83"/>
                      </a:lnTo>
                      <a:lnTo>
                        <a:pt x="188" y="83"/>
                      </a:lnTo>
                      <a:lnTo>
                        <a:pt x="188" y="86"/>
                      </a:lnTo>
                      <a:lnTo>
                        <a:pt x="185" y="86"/>
                      </a:lnTo>
                      <a:lnTo>
                        <a:pt x="185" y="88"/>
                      </a:lnTo>
                      <a:lnTo>
                        <a:pt x="182" y="91"/>
                      </a:lnTo>
                      <a:lnTo>
                        <a:pt x="182" y="215"/>
                      </a:lnTo>
                      <a:lnTo>
                        <a:pt x="177" y="223"/>
                      </a:lnTo>
                      <a:lnTo>
                        <a:pt x="19" y="223"/>
                      </a:lnTo>
                      <a:lnTo>
                        <a:pt x="16" y="223"/>
                      </a:lnTo>
                      <a:lnTo>
                        <a:pt x="16" y="220"/>
                      </a:lnTo>
                      <a:lnTo>
                        <a:pt x="14" y="220"/>
                      </a:lnTo>
                      <a:lnTo>
                        <a:pt x="14" y="217"/>
                      </a:lnTo>
                      <a:lnTo>
                        <a:pt x="14" y="204"/>
                      </a:lnTo>
                      <a:lnTo>
                        <a:pt x="14" y="193"/>
                      </a:lnTo>
                      <a:lnTo>
                        <a:pt x="14" y="180"/>
                      </a:lnTo>
                      <a:lnTo>
                        <a:pt x="14" y="166"/>
                      </a:lnTo>
                      <a:lnTo>
                        <a:pt x="14" y="156"/>
                      </a:lnTo>
                      <a:lnTo>
                        <a:pt x="14" y="142"/>
                      </a:lnTo>
                      <a:lnTo>
                        <a:pt x="14" y="131"/>
                      </a:lnTo>
                      <a:lnTo>
                        <a:pt x="14" y="118"/>
                      </a:lnTo>
                      <a:lnTo>
                        <a:pt x="14" y="105"/>
                      </a:lnTo>
                      <a:lnTo>
                        <a:pt x="14" y="91"/>
                      </a:lnTo>
                      <a:lnTo>
                        <a:pt x="11" y="88"/>
                      </a:lnTo>
                      <a:lnTo>
                        <a:pt x="8" y="88"/>
                      </a:lnTo>
                      <a:lnTo>
                        <a:pt x="8" y="86"/>
                      </a:lnTo>
                      <a:lnTo>
                        <a:pt x="5" y="86"/>
                      </a:lnTo>
                      <a:lnTo>
                        <a:pt x="2" y="86"/>
                      </a:lnTo>
                      <a:lnTo>
                        <a:pt x="2" y="83"/>
                      </a:lnTo>
                      <a:lnTo>
                        <a:pt x="0" y="83"/>
                      </a:lnTo>
                      <a:lnTo>
                        <a:pt x="2" y="80"/>
                      </a:lnTo>
                      <a:lnTo>
                        <a:pt x="5" y="75"/>
                      </a:lnTo>
                      <a:lnTo>
                        <a:pt x="8" y="72"/>
                      </a:lnTo>
                      <a:lnTo>
                        <a:pt x="14" y="70"/>
                      </a:lnTo>
                      <a:lnTo>
                        <a:pt x="16" y="70"/>
                      </a:lnTo>
                      <a:lnTo>
                        <a:pt x="19" y="67"/>
                      </a:lnTo>
                      <a:lnTo>
                        <a:pt x="22" y="64"/>
                      </a:lnTo>
                      <a:lnTo>
                        <a:pt x="25" y="59"/>
                      </a:lnTo>
                      <a:lnTo>
                        <a:pt x="27" y="56"/>
                      </a:lnTo>
                      <a:lnTo>
                        <a:pt x="30" y="51"/>
                      </a:lnTo>
                      <a:lnTo>
                        <a:pt x="30" y="48"/>
                      </a:lnTo>
                      <a:lnTo>
                        <a:pt x="33" y="43"/>
                      </a:lnTo>
                      <a:lnTo>
                        <a:pt x="33" y="37"/>
                      </a:lnTo>
                      <a:lnTo>
                        <a:pt x="33" y="32"/>
                      </a:lnTo>
                      <a:lnTo>
                        <a:pt x="33" y="27"/>
                      </a:lnTo>
                      <a:lnTo>
                        <a:pt x="33" y="21"/>
                      </a:lnTo>
                      <a:lnTo>
                        <a:pt x="33" y="16"/>
                      </a:lnTo>
                      <a:lnTo>
                        <a:pt x="33" y="10"/>
                      </a:lnTo>
                      <a:lnTo>
                        <a:pt x="33" y="5"/>
                      </a:lnTo>
                      <a:lnTo>
                        <a:pt x="33" y="0"/>
                      </a:lnTo>
                      <a:lnTo>
                        <a:pt x="63" y="0"/>
                      </a:lnTo>
                      <a:lnTo>
                        <a:pt x="63" y="24"/>
                      </a:lnTo>
                      <a:close/>
                    </a:path>
                  </a:pathLst>
                </a:custGeom>
                <a:noFill/>
                <a:ln w="6350" cap="rnd">
                  <a:solidFill>
                    <a:srgbClr val="000000"/>
                  </a:solidFill>
                  <a:round/>
                  <a:headEnd/>
                  <a:tailEnd/>
                </a:ln>
              </p:spPr>
              <p:txBody>
                <a:bodyPr/>
                <a:lstStyle/>
                <a:p>
                  <a:endParaRPr lang="en-US" sz="1350" dirty="0"/>
                </a:p>
              </p:txBody>
            </p:sp>
          </p:grpSp>
          <p:grpSp>
            <p:nvGrpSpPr>
              <p:cNvPr id="644" name="Group 2004">
                <a:extLst>
                  <a:ext uri="{FF2B5EF4-FFF2-40B4-BE49-F238E27FC236}">
                    <a16:creationId xmlns:a16="http://schemas.microsoft.com/office/drawing/2014/main" id="{F44359B4-4391-40AA-8C53-D1DE1A1FE6DB}"/>
                  </a:ext>
                </a:extLst>
              </p:cNvPr>
              <p:cNvGrpSpPr>
                <a:grpSpLocks/>
              </p:cNvGrpSpPr>
              <p:nvPr/>
            </p:nvGrpSpPr>
            <p:grpSpPr bwMode="auto">
              <a:xfrm>
                <a:off x="7975919" y="4953248"/>
                <a:ext cx="25400" cy="50802"/>
                <a:chOff x="4478" y="3301"/>
                <a:chExt cx="16" cy="32"/>
              </a:xfrm>
            </p:grpSpPr>
            <p:sp>
              <p:nvSpPr>
                <p:cNvPr id="875" name="Freeform 2005">
                  <a:extLst>
                    <a:ext uri="{FF2B5EF4-FFF2-40B4-BE49-F238E27FC236}">
                      <a16:creationId xmlns:a16="http://schemas.microsoft.com/office/drawing/2014/main" id="{5DC9C730-96B7-4279-8024-CC47FA2A8F7E}"/>
                    </a:ext>
                  </a:extLst>
                </p:cNvPr>
                <p:cNvSpPr>
                  <a:spLocks/>
                </p:cNvSpPr>
                <p:nvPr/>
              </p:nvSpPr>
              <p:spPr bwMode="auto">
                <a:xfrm>
                  <a:off x="4478" y="3301"/>
                  <a:ext cx="16" cy="32"/>
                </a:xfrm>
                <a:custGeom>
                  <a:avLst/>
                  <a:gdLst>
                    <a:gd name="T0" fmla="*/ 16 w 16"/>
                    <a:gd name="T1" fmla="*/ 2 h 32"/>
                    <a:gd name="T2" fmla="*/ 16 w 16"/>
                    <a:gd name="T3" fmla="*/ 5 h 32"/>
                    <a:gd name="T4" fmla="*/ 16 w 16"/>
                    <a:gd name="T5" fmla="*/ 8 h 32"/>
                    <a:gd name="T6" fmla="*/ 16 w 16"/>
                    <a:gd name="T7" fmla="*/ 10 h 32"/>
                    <a:gd name="T8" fmla="*/ 16 w 16"/>
                    <a:gd name="T9" fmla="*/ 13 h 32"/>
                    <a:gd name="T10" fmla="*/ 16 w 16"/>
                    <a:gd name="T11" fmla="*/ 16 h 32"/>
                    <a:gd name="T12" fmla="*/ 16 w 16"/>
                    <a:gd name="T13" fmla="*/ 18 h 32"/>
                    <a:gd name="T14" fmla="*/ 16 w 16"/>
                    <a:gd name="T15" fmla="*/ 21 h 32"/>
                    <a:gd name="T16" fmla="*/ 16 w 16"/>
                    <a:gd name="T17" fmla="*/ 24 h 32"/>
                    <a:gd name="T18" fmla="*/ 13 w 16"/>
                    <a:gd name="T19" fmla="*/ 26 h 32"/>
                    <a:gd name="T20" fmla="*/ 13 w 16"/>
                    <a:gd name="T21" fmla="*/ 29 h 32"/>
                    <a:gd name="T22" fmla="*/ 11 w 16"/>
                    <a:gd name="T23" fmla="*/ 29 h 32"/>
                    <a:gd name="T24" fmla="*/ 8 w 16"/>
                    <a:gd name="T25" fmla="*/ 32 h 32"/>
                    <a:gd name="T26" fmla="*/ 5 w 16"/>
                    <a:gd name="T27" fmla="*/ 32 h 32"/>
                    <a:gd name="T28" fmla="*/ 2 w 16"/>
                    <a:gd name="T29" fmla="*/ 32 h 32"/>
                    <a:gd name="T30" fmla="*/ 2 w 16"/>
                    <a:gd name="T31" fmla="*/ 29 h 32"/>
                    <a:gd name="T32" fmla="*/ 2 w 16"/>
                    <a:gd name="T33" fmla="*/ 24 h 32"/>
                    <a:gd name="T34" fmla="*/ 0 w 16"/>
                    <a:gd name="T35" fmla="*/ 21 h 32"/>
                    <a:gd name="T36" fmla="*/ 0 w 16"/>
                    <a:gd name="T37" fmla="*/ 18 h 32"/>
                    <a:gd name="T38" fmla="*/ 0 w 16"/>
                    <a:gd name="T39" fmla="*/ 13 h 32"/>
                    <a:gd name="T40" fmla="*/ 0 w 16"/>
                    <a:gd name="T41" fmla="*/ 10 h 32"/>
                    <a:gd name="T42" fmla="*/ 0 w 16"/>
                    <a:gd name="T43" fmla="*/ 8 h 32"/>
                    <a:gd name="T44" fmla="*/ 2 w 16"/>
                    <a:gd name="T45" fmla="*/ 5 h 32"/>
                    <a:gd name="T46" fmla="*/ 5 w 16"/>
                    <a:gd name="T47" fmla="*/ 2 h 32"/>
                    <a:gd name="T48" fmla="*/ 8 w 16"/>
                    <a:gd name="T49" fmla="*/ 0 h 32"/>
                    <a:gd name="T50" fmla="*/ 11 w 16"/>
                    <a:gd name="T51" fmla="*/ 0 h 32"/>
                    <a:gd name="T52" fmla="*/ 13 w 16"/>
                    <a:gd name="T53" fmla="*/ 0 h 32"/>
                    <a:gd name="T54" fmla="*/ 16 w 16"/>
                    <a:gd name="T55" fmla="*/ 0 h 32"/>
                    <a:gd name="T56" fmla="*/ 16 w 16"/>
                    <a:gd name="T57" fmla="*/ 2 h 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
                    <a:gd name="T88" fmla="*/ 0 h 32"/>
                    <a:gd name="T89" fmla="*/ 16 w 16"/>
                    <a:gd name="T90" fmla="*/ 32 h 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 h="32">
                      <a:moveTo>
                        <a:pt x="16" y="2"/>
                      </a:moveTo>
                      <a:lnTo>
                        <a:pt x="16" y="5"/>
                      </a:lnTo>
                      <a:lnTo>
                        <a:pt x="16" y="8"/>
                      </a:lnTo>
                      <a:lnTo>
                        <a:pt x="16" y="10"/>
                      </a:lnTo>
                      <a:lnTo>
                        <a:pt x="16" y="13"/>
                      </a:lnTo>
                      <a:lnTo>
                        <a:pt x="16" y="16"/>
                      </a:lnTo>
                      <a:lnTo>
                        <a:pt x="16" y="18"/>
                      </a:lnTo>
                      <a:lnTo>
                        <a:pt x="16" y="21"/>
                      </a:lnTo>
                      <a:lnTo>
                        <a:pt x="16" y="24"/>
                      </a:lnTo>
                      <a:lnTo>
                        <a:pt x="13" y="26"/>
                      </a:lnTo>
                      <a:lnTo>
                        <a:pt x="13" y="29"/>
                      </a:lnTo>
                      <a:lnTo>
                        <a:pt x="11" y="29"/>
                      </a:lnTo>
                      <a:lnTo>
                        <a:pt x="8" y="32"/>
                      </a:lnTo>
                      <a:lnTo>
                        <a:pt x="5" y="32"/>
                      </a:lnTo>
                      <a:lnTo>
                        <a:pt x="2" y="32"/>
                      </a:lnTo>
                      <a:lnTo>
                        <a:pt x="2" y="29"/>
                      </a:lnTo>
                      <a:lnTo>
                        <a:pt x="2" y="24"/>
                      </a:lnTo>
                      <a:lnTo>
                        <a:pt x="0" y="21"/>
                      </a:lnTo>
                      <a:lnTo>
                        <a:pt x="0" y="18"/>
                      </a:lnTo>
                      <a:lnTo>
                        <a:pt x="0" y="13"/>
                      </a:lnTo>
                      <a:lnTo>
                        <a:pt x="0" y="10"/>
                      </a:lnTo>
                      <a:lnTo>
                        <a:pt x="0" y="8"/>
                      </a:lnTo>
                      <a:lnTo>
                        <a:pt x="2" y="5"/>
                      </a:lnTo>
                      <a:lnTo>
                        <a:pt x="5" y="2"/>
                      </a:lnTo>
                      <a:lnTo>
                        <a:pt x="8" y="0"/>
                      </a:lnTo>
                      <a:lnTo>
                        <a:pt x="11" y="0"/>
                      </a:lnTo>
                      <a:lnTo>
                        <a:pt x="13" y="0"/>
                      </a:lnTo>
                      <a:lnTo>
                        <a:pt x="16" y="0"/>
                      </a:lnTo>
                      <a:lnTo>
                        <a:pt x="16" y="2"/>
                      </a:lnTo>
                      <a:close/>
                    </a:path>
                  </a:pathLst>
                </a:custGeom>
                <a:solidFill>
                  <a:srgbClr val="00CC99"/>
                </a:solidFill>
                <a:ln w="9525">
                  <a:noFill/>
                  <a:round/>
                  <a:headEnd/>
                  <a:tailEnd/>
                </a:ln>
              </p:spPr>
              <p:txBody>
                <a:bodyPr/>
                <a:lstStyle/>
                <a:p>
                  <a:endParaRPr lang="en-US" sz="1350" dirty="0"/>
                </a:p>
              </p:txBody>
            </p:sp>
            <p:sp>
              <p:nvSpPr>
                <p:cNvPr id="876" name="Freeform 2006">
                  <a:extLst>
                    <a:ext uri="{FF2B5EF4-FFF2-40B4-BE49-F238E27FC236}">
                      <a16:creationId xmlns:a16="http://schemas.microsoft.com/office/drawing/2014/main" id="{E3FBF735-10EA-4963-86F0-2340F068B901}"/>
                    </a:ext>
                  </a:extLst>
                </p:cNvPr>
                <p:cNvSpPr>
                  <a:spLocks/>
                </p:cNvSpPr>
                <p:nvPr/>
              </p:nvSpPr>
              <p:spPr bwMode="auto">
                <a:xfrm>
                  <a:off x="4478" y="3301"/>
                  <a:ext cx="16" cy="32"/>
                </a:xfrm>
                <a:custGeom>
                  <a:avLst/>
                  <a:gdLst>
                    <a:gd name="T0" fmla="*/ 16 w 16"/>
                    <a:gd name="T1" fmla="*/ 2 h 32"/>
                    <a:gd name="T2" fmla="*/ 16 w 16"/>
                    <a:gd name="T3" fmla="*/ 5 h 32"/>
                    <a:gd name="T4" fmla="*/ 16 w 16"/>
                    <a:gd name="T5" fmla="*/ 8 h 32"/>
                    <a:gd name="T6" fmla="*/ 16 w 16"/>
                    <a:gd name="T7" fmla="*/ 10 h 32"/>
                    <a:gd name="T8" fmla="*/ 16 w 16"/>
                    <a:gd name="T9" fmla="*/ 13 h 32"/>
                    <a:gd name="T10" fmla="*/ 16 w 16"/>
                    <a:gd name="T11" fmla="*/ 16 h 32"/>
                    <a:gd name="T12" fmla="*/ 16 w 16"/>
                    <a:gd name="T13" fmla="*/ 18 h 32"/>
                    <a:gd name="T14" fmla="*/ 16 w 16"/>
                    <a:gd name="T15" fmla="*/ 21 h 32"/>
                    <a:gd name="T16" fmla="*/ 16 w 16"/>
                    <a:gd name="T17" fmla="*/ 24 h 32"/>
                    <a:gd name="T18" fmla="*/ 13 w 16"/>
                    <a:gd name="T19" fmla="*/ 26 h 32"/>
                    <a:gd name="T20" fmla="*/ 13 w 16"/>
                    <a:gd name="T21" fmla="*/ 29 h 32"/>
                    <a:gd name="T22" fmla="*/ 11 w 16"/>
                    <a:gd name="T23" fmla="*/ 29 h 32"/>
                    <a:gd name="T24" fmla="*/ 8 w 16"/>
                    <a:gd name="T25" fmla="*/ 32 h 32"/>
                    <a:gd name="T26" fmla="*/ 5 w 16"/>
                    <a:gd name="T27" fmla="*/ 32 h 32"/>
                    <a:gd name="T28" fmla="*/ 2 w 16"/>
                    <a:gd name="T29" fmla="*/ 32 h 32"/>
                    <a:gd name="T30" fmla="*/ 2 w 16"/>
                    <a:gd name="T31" fmla="*/ 29 h 32"/>
                    <a:gd name="T32" fmla="*/ 2 w 16"/>
                    <a:gd name="T33" fmla="*/ 24 h 32"/>
                    <a:gd name="T34" fmla="*/ 0 w 16"/>
                    <a:gd name="T35" fmla="*/ 21 h 32"/>
                    <a:gd name="T36" fmla="*/ 0 w 16"/>
                    <a:gd name="T37" fmla="*/ 18 h 32"/>
                    <a:gd name="T38" fmla="*/ 0 w 16"/>
                    <a:gd name="T39" fmla="*/ 13 h 32"/>
                    <a:gd name="T40" fmla="*/ 0 w 16"/>
                    <a:gd name="T41" fmla="*/ 10 h 32"/>
                    <a:gd name="T42" fmla="*/ 0 w 16"/>
                    <a:gd name="T43" fmla="*/ 8 h 32"/>
                    <a:gd name="T44" fmla="*/ 2 w 16"/>
                    <a:gd name="T45" fmla="*/ 5 h 32"/>
                    <a:gd name="T46" fmla="*/ 5 w 16"/>
                    <a:gd name="T47" fmla="*/ 2 h 32"/>
                    <a:gd name="T48" fmla="*/ 8 w 16"/>
                    <a:gd name="T49" fmla="*/ 0 h 32"/>
                    <a:gd name="T50" fmla="*/ 11 w 16"/>
                    <a:gd name="T51" fmla="*/ 0 h 32"/>
                    <a:gd name="T52" fmla="*/ 13 w 16"/>
                    <a:gd name="T53" fmla="*/ 0 h 32"/>
                    <a:gd name="T54" fmla="*/ 16 w 16"/>
                    <a:gd name="T55" fmla="*/ 0 h 32"/>
                    <a:gd name="T56" fmla="*/ 16 w 16"/>
                    <a:gd name="T57" fmla="*/ 2 h 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
                    <a:gd name="T88" fmla="*/ 0 h 32"/>
                    <a:gd name="T89" fmla="*/ 16 w 16"/>
                    <a:gd name="T90" fmla="*/ 32 h 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 h="32">
                      <a:moveTo>
                        <a:pt x="16" y="2"/>
                      </a:moveTo>
                      <a:lnTo>
                        <a:pt x="16" y="5"/>
                      </a:lnTo>
                      <a:lnTo>
                        <a:pt x="16" y="8"/>
                      </a:lnTo>
                      <a:lnTo>
                        <a:pt x="16" y="10"/>
                      </a:lnTo>
                      <a:lnTo>
                        <a:pt x="16" y="13"/>
                      </a:lnTo>
                      <a:lnTo>
                        <a:pt x="16" y="16"/>
                      </a:lnTo>
                      <a:lnTo>
                        <a:pt x="16" y="18"/>
                      </a:lnTo>
                      <a:lnTo>
                        <a:pt x="16" y="21"/>
                      </a:lnTo>
                      <a:lnTo>
                        <a:pt x="16" y="24"/>
                      </a:lnTo>
                      <a:lnTo>
                        <a:pt x="13" y="26"/>
                      </a:lnTo>
                      <a:lnTo>
                        <a:pt x="13" y="29"/>
                      </a:lnTo>
                      <a:lnTo>
                        <a:pt x="11" y="29"/>
                      </a:lnTo>
                      <a:lnTo>
                        <a:pt x="8" y="32"/>
                      </a:lnTo>
                      <a:lnTo>
                        <a:pt x="5" y="32"/>
                      </a:lnTo>
                      <a:lnTo>
                        <a:pt x="2" y="32"/>
                      </a:lnTo>
                      <a:lnTo>
                        <a:pt x="2" y="29"/>
                      </a:lnTo>
                      <a:lnTo>
                        <a:pt x="2" y="24"/>
                      </a:lnTo>
                      <a:lnTo>
                        <a:pt x="0" y="21"/>
                      </a:lnTo>
                      <a:lnTo>
                        <a:pt x="0" y="18"/>
                      </a:lnTo>
                      <a:lnTo>
                        <a:pt x="0" y="13"/>
                      </a:lnTo>
                      <a:lnTo>
                        <a:pt x="0" y="10"/>
                      </a:lnTo>
                      <a:lnTo>
                        <a:pt x="0" y="8"/>
                      </a:lnTo>
                      <a:lnTo>
                        <a:pt x="2" y="5"/>
                      </a:lnTo>
                      <a:lnTo>
                        <a:pt x="5" y="2"/>
                      </a:lnTo>
                      <a:lnTo>
                        <a:pt x="8" y="0"/>
                      </a:lnTo>
                      <a:lnTo>
                        <a:pt x="11" y="0"/>
                      </a:lnTo>
                      <a:lnTo>
                        <a:pt x="13" y="0"/>
                      </a:lnTo>
                      <a:lnTo>
                        <a:pt x="16" y="0"/>
                      </a:lnTo>
                      <a:lnTo>
                        <a:pt x="16" y="2"/>
                      </a:lnTo>
                      <a:close/>
                    </a:path>
                  </a:pathLst>
                </a:custGeom>
                <a:noFill/>
                <a:ln w="6350" cap="rnd">
                  <a:solidFill>
                    <a:srgbClr val="000000"/>
                  </a:solidFill>
                  <a:round/>
                  <a:headEnd/>
                  <a:tailEnd/>
                </a:ln>
              </p:spPr>
              <p:txBody>
                <a:bodyPr/>
                <a:lstStyle/>
                <a:p>
                  <a:endParaRPr lang="en-US" sz="1350" dirty="0"/>
                </a:p>
              </p:txBody>
            </p:sp>
          </p:grpSp>
          <p:grpSp>
            <p:nvGrpSpPr>
              <p:cNvPr id="645" name="Group 2007">
                <a:extLst>
                  <a:ext uri="{FF2B5EF4-FFF2-40B4-BE49-F238E27FC236}">
                    <a16:creationId xmlns:a16="http://schemas.microsoft.com/office/drawing/2014/main" id="{A97D9430-061E-405C-A26C-CF80D30CABD3}"/>
                  </a:ext>
                </a:extLst>
              </p:cNvPr>
              <p:cNvGrpSpPr>
                <a:grpSpLocks/>
              </p:cNvGrpSpPr>
              <p:nvPr/>
            </p:nvGrpSpPr>
            <p:grpSpPr bwMode="auto">
              <a:xfrm>
                <a:off x="7948932" y="4961185"/>
                <a:ext cx="246063" cy="98428"/>
                <a:chOff x="4461" y="3306"/>
                <a:chExt cx="155" cy="62"/>
              </a:xfrm>
            </p:grpSpPr>
            <p:sp>
              <p:nvSpPr>
                <p:cNvPr id="873" name="Freeform 2008">
                  <a:extLst>
                    <a:ext uri="{FF2B5EF4-FFF2-40B4-BE49-F238E27FC236}">
                      <a16:creationId xmlns:a16="http://schemas.microsoft.com/office/drawing/2014/main" id="{E923DD6D-7542-4858-8A61-CBF96B18DCCA}"/>
                    </a:ext>
                  </a:extLst>
                </p:cNvPr>
                <p:cNvSpPr>
                  <a:spLocks/>
                </p:cNvSpPr>
                <p:nvPr/>
              </p:nvSpPr>
              <p:spPr bwMode="auto">
                <a:xfrm>
                  <a:off x="4461" y="3306"/>
                  <a:ext cx="155" cy="62"/>
                </a:xfrm>
                <a:custGeom>
                  <a:avLst/>
                  <a:gdLst>
                    <a:gd name="T0" fmla="*/ 83 w 155"/>
                    <a:gd name="T1" fmla="*/ 3 h 62"/>
                    <a:gd name="T2" fmla="*/ 91 w 155"/>
                    <a:gd name="T3" fmla="*/ 8 h 62"/>
                    <a:gd name="T4" fmla="*/ 97 w 155"/>
                    <a:gd name="T5" fmla="*/ 13 h 62"/>
                    <a:gd name="T6" fmla="*/ 105 w 155"/>
                    <a:gd name="T7" fmla="*/ 19 h 62"/>
                    <a:gd name="T8" fmla="*/ 110 w 155"/>
                    <a:gd name="T9" fmla="*/ 24 h 62"/>
                    <a:gd name="T10" fmla="*/ 119 w 155"/>
                    <a:gd name="T11" fmla="*/ 30 h 62"/>
                    <a:gd name="T12" fmla="*/ 127 w 155"/>
                    <a:gd name="T13" fmla="*/ 35 h 62"/>
                    <a:gd name="T14" fmla="*/ 133 w 155"/>
                    <a:gd name="T15" fmla="*/ 40 h 62"/>
                    <a:gd name="T16" fmla="*/ 141 w 155"/>
                    <a:gd name="T17" fmla="*/ 46 h 62"/>
                    <a:gd name="T18" fmla="*/ 147 w 155"/>
                    <a:gd name="T19" fmla="*/ 51 h 62"/>
                    <a:gd name="T20" fmla="*/ 155 w 155"/>
                    <a:gd name="T21" fmla="*/ 57 h 62"/>
                    <a:gd name="T22" fmla="*/ 155 w 155"/>
                    <a:gd name="T23" fmla="*/ 59 h 62"/>
                    <a:gd name="T24" fmla="*/ 152 w 155"/>
                    <a:gd name="T25" fmla="*/ 59 h 62"/>
                    <a:gd name="T26" fmla="*/ 152 w 155"/>
                    <a:gd name="T27" fmla="*/ 62 h 62"/>
                    <a:gd name="T28" fmla="*/ 135 w 155"/>
                    <a:gd name="T29" fmla="*/ 62 h 62"/>
                    <a:gd name="T30" fmla="*/ 122 w 155"/>
                    <a:gd name="T31" fmla="*/ 62 h 62"/>
                    <a:gd name="T32" fmla="*/ 108 w 155"/>
                    <a:gd name="T33" fmla="*/ 62 h 62"/>
                    <a:gd name="T34" fmla="*/ 91 w 155"/>
                    <a:gd name="T35" fmla="*/ 62 h 62"/>
                    <a:gd name="T36" fmla="*/ 77 w 155"/>
                    <a:gd name="T37" fmla="*/ 62 h 62"/>
                    <a:gd name="T38" fmla="*/ 63 w 155"/>
                    <a:gd name="T39" fmla="*/ 62 h 62"/>
                    <a:gd name="T40" fmla="*/ 49 w 155"/>
                    <a:gd name="T41" fmla="*/ 62 h 62"/>
                    <a:gd name="T42" fmla="*/ 36 w 155"/>
                    <a:gd name="T43" fmla="*/ 62 h 62"/>
                    <a:gd name="T44" fmla="*/ 19 w 155"/>
                    <a:gd name="T45" fmla="*/ 62 h 62"/>
                    <a:gd name="T46" fmla="*/ 5 w 155"/>
                    <a:gd name="T47" fmla="*/ 62 h 62"/>
                    <a:gd name="T48" fmla="*/ 2 w 155"/>
                    <a:gd name="T49" fmla="*/ 62 h 62"/>
                    <a:gd name="T50" fmla="*/ 2 w 155"/>
                    <a:gd name="T51" fmla="*/ 59 h 62"/>
                    <a:gd name="T52" fmla="*/ 0 w 155"/>
                    <a:gd name="T53" fmla="*/ 59 h 62"/>
                    <a:gd name="T54" fmla="*/ 0 w 155"/>
                    <a:gd name="T55" fmla="*/ 57 h 62"/>
                    <a:gd name="T56" fmla="*/ 8 w 155"/>
                    <a:gd name="T57" fmla="*/ 51 h 62"/>
                    <a:gd name="T58" fmla="*/ 16 w 155"/>
                    <a:gd name="T59" fmla="*/ 46 h 62"/>
                    <a:gd name="T60" fmla="*/ 22 w 155"/>
                    <a:gd name="T61" fmla="*/ 38 h 62"/>
                    <a:gd name="T62" fmla="*/ 30 w 155"/>
                    <a:gd name="T63" fmla="*/ 32 h 62"/>
                    <a:gd name="T64" fmla="*/ 38 w 155"/>
                    <a:gd name="T65" fmla="*/ 27 h 62"/>
                    <a:gd name="T66" fmla="*/ 44 w 155"/>
                    <a:gd name="T67" fmla="*/ 22 h 62"/>
                    <a:gd name="T68" fmla="*/ 52 w 155"/>
                    <a:gd name="T69" fmla="*/ 16 h 62"/>
                    <a:gd name="T70" fmla="*/ 61 w 155"/>
                    <a:gd name="T71" fmla="*/ 11 h 62"/>
                    <a:gd name="T72" fmla="*/ 69 w 155"/>
                    <a:gd name="T73" fmla="*/ 5 h 62"/>
                    <a:gd name="T74" fmla="*/ 74 w 155"/>
                    <a:gd name="T75" fmla="*/ 0 h 62"/>
                    <a:gd name="T76" fmla="*/ 83 w 155"/>
                    <a:gd name="T77" fmla="*/ 3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5"/>
                    <a:gd name="T118" fmla="*/ 0 h 62"/>
                    <a:gd name="T119" fmla="*/ 155 w 155"/>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5" h="62">
                      <a:moveTo>
                        <a:pt x="83" y="3"/>
                      </a:moveTo>
                      <a:lnTo>
                        <a:pt x="91" y="8"/>
                      </a:lnTo>
                      <a:lnTo>
                        <a:pt x="97" y="13"/>
                      </a:lnTo>
                      <a:lnTo>
                        <a:pt x="105" y="19"/>
                      </a:lnTo>
                      <a:lnTo>
                        <a:pt x="110" y="24"/>
                      </a:lnTo>
                      <a:lnTo>
                        <a:pt x="119" y="30"/>
                      </a:lnTo>
                      <a:lnTo>
                        <a:pt x="127" y="35"/>
                      </a:lnTo>
                      <a:lnTo>
                        <a:pt x="133" y="40"/>
                      </a:lnTo>
                      <a:lnTo>
                        <a:pt x="141" y="46"/>
                      </a:lnTo>
                      <a:lnTo>
                        <a:pt x="147" y="51"/>
                      </a:lnTo>
                      <a:lnTo>
                        <a:pt x="155" y="57"/>
                      </a:lnTo>
                      <a:lnTo>
                        <a:pt x="155" y="59"/>
                      </a:lnTo>
                      <a:lnTo>
                        <a:pt x="152" y="59"/>
                      </a:lnTo>
                      <a:lnTo>
                        <a:pt x="152" y="62"/>
                      </a:lnTo>
                      <a:lnTo>
                        <a:pt x="135" y="62"/>
                      </a:lnTo>
                      <a:lnTo>
                        <a:pt x="122" y="62"/>
                      </a:lnTo>
                      <a:lnTo>
                        <a:pt x="108" y="62"/>
                      </a:lnTo>
                      <a:lnTo>
                        <a:pt x="91" y="62"/>
                      </a:lnTo>
                      <a:lnTo>
                        <a:pt x="77" y="62"/>
                      </a:lnTo>
                      <a:lnTo>
                        <a:pt x="63" y="62"/>
                      </a:lnTo>
                      <a:lnTo>
                        <a:pt x="49" y="62"/>
                      </a:lnTo>
                      <a:lnTo>
                        <a:pt x="36" y="62"/>
                      </a:lnTo>
                      <a:lnTo>
                        <a:pt x="19" y="62"/>
                      </a:lnTo>
                      <a:lnTo>
                        <a:pt x="5" y="62"/>
                      </a:lnTo>
                      <a:lnTo>
                        <a:pt x="2" y="62"/>
                      </a:lnTo>
                      <a:lnTo>
                        <a:pt x="2" y="59"/>
                      </a:lnTo>
                      <a:lnTo>
                        <a:pt x="0" y="59"/>
                      </a:lnTo>
                      <a:lnTo>
                        <a:pt x="0" y="57"/>
                      </a:lnTo>
                      <a:lnTo>
                        <a:pt x="8" y="51"/>
                      </a:lnTo>
                      <a:lnTo>
                        <a:pt x="16" y="46"/>
                      </a:lnTo>
                      <a:lnTo>
                        <a:pt x="22" y="38"/>
                      </a:lnTo>
                      <a:lnTo>
                        <a:pt x="30" y="32"/>
                      </a:lnTo>
                      <a:lnTo>
                        <a:pt x="38" y="27"/>
                      </a:lnTo>
                      <a:lnTo>
                        <a:pt x="44" y="22"/>
                      </a:lnTo>
                      <a:lnTo>
                        <a:pt x="52" y="16"/>
                      </a:lnTo>
                      <a:lnTo>
                        <a:pt x="61" y="11"/>
                      </a:lnTo>
                      <a:lnTo>
                        <a:pt x="69" y="5"/>
                      </a:lnTo>
                      <a:lnTo>
                        <a:pt x="74" y="0"/>
                      </a:lnTo>
                      <a:lnTo>
                        <a:pt x="83" y="3"/>
                      </a:lnTo>
                      <a:close/>
                    </a:path>
                  </a:pathLst>
                </a:custGeom>
                <a:solidFill>
                  <a:srgbClr val="00CC99"/>
                </a:solidFill>
                <a:ln w="9525">
                  <a:noFill/>
                  <a:round/>
                  <a:headEnd/>
                  <a:tailEnd/>
                </a:ln>
              </p:spPr>
              <p:txBody>
                <a:bodyPr/>
                <a:lstStyle/>
                <a:p>
                  <a:endParaRPr lang="en-US" sz="1350" dirty="0"/>
                </a:p>
              </p:txBody>
            </p:sp>
            <p:sp>
              <p:nvSpPr>
                <p:cNvPr id="874" name="Freeform 2009">
                  <a:extLst>
                    <a:ext uri="{FF2B5EF4-FFF2-40B4-BE49-F238E27FC236}">
                      <a16:creationId xmlns:a16="http://schemas.microsoft.com/office/drawing/2014/main" id="{D1F6E0B9-A50B-4D26-9065-6EF7D5AFBBA1}"/>
                    </a:ext>
                  </a:extLst>
                </p:cNvPr>
                <p:cNvSpPr>
                  <a:spLocks/>
                </p:cNvSpPr>
                <p:nvPr/>
              </p:nvSpPr>
              <p:spPr bwMode="auto">
                <a:xfrm>
                  <a:off x="4461" y="3306"/>
                  <a:ext cx="155" cy="62"/>
                </a:xfrm>
                <a:custGeom>
                  <a:avLst/>
                  <a:gdLst>
                    <a:gd name="T0" fmla="*/ 83 w 155"/>
                    <a:gd name="T1" fmla="*/ 3 h 62"/>
                    <a:gd name="T2" fmla="*/ 91 w 155"/>
                    <a:gd name="T3" fmla="*/ 8 h 62"/>
                    <a:gd name="T4" fmla="*/ 97 w 155"/>
                    <a:gd name="T5" fmla="*/ 13 h 62"/>
                    <a:gd name="T6" fmla="*/ 105 w 155"/>
                    <a:gd name="T7" fmla="*/ 19 h 62"/>
                    <a:gd name="T8" fmla="*/ 110 w 155"/>
                    <a:gd name="T9" fmla="*/ 24 h 62"/>
                    <a:gd name="T10" fmla="*/ 119 w 155"/>
                    <a:gd name="T11" fmla="*/ 30 h 62"/>
                    <a:gd name="T12" fmla="*/ 127 w 155"/>
                    <a:gd name="T13" fmla="*/ 35 h 62"/>
                    <a:gd name="T14" fmla="*/ 133 w 155"/>
                    <a:gd name="T15" fmla="*/ 40 h 62"/>
                    <a:gd name="T16" fmla="*/ 141 w 155"/>
                    <a:gd name="T17" fmla="*/ 46 h 62"/>
                    <a:gd name="T18" fmla="*/ 147 w 155"/>
                    <a:gd name="T19" fmla="*/ 51 h 62"/>
                    <a:gd name="T20" fmla="*/ 155 w 155"/>
                    <a:gd name="T21" fmla="*/ 57 h 62"/>
                    <a:gd name="T22" fmla="*/ 155 w 155"/>
                    <a:gd name="T23" fmla="*/ 59 h 62"/>
                    <a:gd name="T24" fmla="*/ 152 w 155"/>
                    <a:gd name="T25" fmla="*/ 59 h 62"/>
                    <a:gd name="T26" fmla="*/ 152 w 155"/>
                    <a:gd name="T27" fmla="*/ 62 h 62"/>
                    <a:gd name="T28" fmla="*/ 135 w 155"/>
                    <a:gd name="T29" fmla="*/ 62 h 62"/>
                    <a:gd name="T30" fmla="*/ 122 w 155"/>
                    <a:gd name="T31" fmla="*/ 62 h 62"/>
                    <a:gd name="T32" fmla="*/ 108 w 155"/>
                    <a:gd name="T33" fmla="*/ 62 h 62"/>
                    <a:gd name="T34" fmla="*/ 91 w 155"/>
                    <a:gd name="T35" fmla="*/ 62 h 62"/>
                    <a:gd name="T36" fmla="*/ 77 w 155"/>
                    <a:gd name="T37" fmla="*/ 62 h 62"/>
                    <a:gd name="T38" fmla="*/ 63 w 155"/>
                    <a:gd name="T39" fmla="*/ 62 h 62"/>
                    <a:gd name="T40" fmla="*/ 49 w 155"/>
                    <a:gd name="T41" fmla="*/ 62 h 62"/>
                    <a:gd name="T42" fmla="*/ 36 w 155"/>
                    <a:gd name="T43" fmla="*/ 62 h 62"/>
                    <a:gd name="T44" fmla="*/ 19 w 155"/>
                    <a:gd name="T45" fmla="*/ 62 h 62"/>
                    <a:gd name="T46" fmla="*/ 5 w 155"/>
                    <a:gd name="T47" fmla="*/ 62 h 62"/>
                    <a:gd name="T48" fmla="*/ 2 w 155"/>
                    <a:gd name="T49" fmla="*/ 62 h 62"/>
                    <a:gd name="T50" fmla="*/ 2 w 155"/>
                    <a:gd name="T51" fmla="*/ 59 h 62"/>
                    <a:gd name="T52" fmla="*/ 0 w 155"/>
                    <a:gd name="T53" fmla="*/ 59 h 62"/>
                    <a:gd name="T54" fmla="*/ 0 w 155"/>
                    <a:gd name="T55" fmla="*/ 57 h 62"/>
                    <a:gd name="T56" fmla="*/ 8 w 155"/>
                    <a:gd name="T57" fmla="*/ 51 h 62"/>
                    <a:gd name="T58" fmla="*/ 16 w 155"/>
                    <a:gd name="T59" fmla="*/ 46 h 62"/>
                    <a:gd name="T60" fmla="*/ 22 w 155"/>
                    <a:gd name="T61" fmla="*/ 38 h 62"/>
                    <a:gd name="T62" fmla="*/ 30 w 155"/>
                    <a:gd name="T63" fmla="*/ 32 h 62"/>
                    <a:gd name="T64" fmla="*/ 38 w 155"/>
                    <a:gd name="T65" fmla="*/ 27 h 62"/>
                    <a:gd name="T66" fmla="*/ 44 w 155"/>
                    <a:gd name="T67" fmla="*/ 22 h 62"/>
                    <a:gd name="T68" fmla="*/ 52 w 155"/>
                    <a:gd name="T69" fmla="*/ 16 h 62"/>
                    <a:gd name="T70" fmla="*/ 61 w 155"/>
                    <a:gd name="T71" fmla="*/ 11 h 62"/>
                    <a:gd name="T72" fmla="*/ 69 w 155"/>
                    <a:gd name="T73" fmla="*/ 5 h 62"/>
                    <a:gd name="T74" fmla="*/ 74 w 155"/>
                    <a:gd name="T75" fmla="*/ 0 h 62"/>
                    <a:gd name="T76" fmla="*/ 83 w 155"/>
                    <a:gd name="T77" fmla="*/ 3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5"/>
                    <a:gd name="T118" fmla="*/ 0 h 62"/>
                    <a:gd name="T119" fmla="*/ 155 w 155"/>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5" h="62">
                      <a:moveTo>
                        <a:pt x="83" y="3"/>
                      </a:moveTo>
                      <a:lnTo>
                        <a:pt x="91" y="8"/>
                      </a:lnTo>
                      <a:lnTo>
                        <a:pt x="97" y="13"/>
                      </a:lnTo>
                      <a:lnTo>
                        <a:pt x="105" y="19"/>
                      </a:lnTo>
                      <a:lnTo>
                        <a:pt x="110" y="24"/>
                      </a:lnTo>
                      <a:lnTo>
                        <a:pt x="119" y="30"/>
                      </a:lnTo>
                      <a:lnTo>
                        <a:pt x="127" y="35"/>
                      </a:lnTo>
                      <a:lnTo>
                        <a:pt x="133" y="40"/>
                      </a:lnTo>
                      <a:lnTo>
                        <a:pt x="141" y="46"/>
                      </a:lnTo>
                      <a:lnTo>
                        <a:pt x="147" y="51"/>
                      </a:lnTo>
                      <a:lnTo>
                        <a:pt x="155" y="57"/>
                      </a:lnTo>
                      <a:lnTo>
                        <a:pt x="155" y="59"/>
                      </a:lnTo>
                      <a:lnTo>
                        <a:pt x="152" y="59"/>
                      </a:lnTo>
                      <a:lnTo>
                        <a:pt x="152" y="62"/>
                      </a:lnTo>
                      <a:lnTo>
                        <a:pt x="135" y="62"/>
                      </a:lnTo>
                      <a:lnTo>
                        <a:pt x="122" y="62"/>
                      </a:lnTo>
                      <a:lnTo>
                        <a:pt x="108" y="62"/>
                      </a:lnTo>
                      <a:lnTo>
                        <a:pt x="91" y="62"/>
                      </a:lnTo>
                      <a:lnTo>
                        <a:pt x="77" y="62"/>
                      </a:lnTo>
                      <a:lnTo>
                        <a:pt x="63" y="62"/>
                      </a:lnTo>
                      <a:lnTo>
                        <a:pt x="49" y="62"/>
                      </a:lnTo>
                      <a:lnTo>
                        <a:pt x="36" y="62"/>
                      </a:lnTo>
                      <a:lnTo>
                        <a:pt x="19" y="62"/>
                      </a:lnTo>
                      <a:lnTo>
                        <a:pt x="5" y="62"/>
                      </a:lnTo>
                      <a:lnTo>
                        <a:pt x="2" y="62"/>
                      </a:lnTo>
                      <a:lnTo>
                        <a:pt x="2" y="59"/>
                      </a:lnTo>
                      <a:lnTo>
                        <a:pt x="0" y="59"/>
                      </a:lnTo>
                      <a:lnTo>
                        <a:pt x="0" y="57"/>
                      </a:lnTo>
                      <a:lnTo>
                        <a:pt x="8" y="51"/>
                      </a:lnTo>
                      <a:lnTo>
                        <a:pt x="16" y="46"/>
                      </a:lnTo>
                      <a:lnTo>
                        <a:pt x="22" y="38"/>
                      </a:lnTo>
                      <a:lnTo>
                        <a:pt x="30" y="32"/>
                      </a:lnTo>
                      <a:lnTo>
                        <a:pt x="38" y="27"/>
                      </a:lnTo>
                      <a:lnTo>
                        <a:pt x="44" y="22"/>
                      </a:lnTo>
                      <a:lnTo>
                        <a:pt x="52" y="16"/>
                      </a:lnTo>
                      <a:lnTo>
                        <a:pt x="61" y="11"/>
                      </a:lnTo>
                      <a:lnTo>
                        <a:pt x="69" y="5"/>
                      </a:lnTo>
                      <a:lnTo>
                        <a:pt x="74"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46" name="Group 2010">
                <a:extLst>
                  <a:ext uri="{FF2B5EF4-FFF2-40B4-BE49-F238E27FC236}">
                    <a16:creationId xmlns:a16="http://schemas.microsoft.com/office/drawing/2014/main" id="{11439FE6-67F3-4B08-8440-119A6AA00F49}"/>
                  </a:ext>
                </a:extLst>
              </p:cNvPr>
              <p:cNvGrpSpPr>
                <a:grpSpLocks/>
              </p:cNvGrpSpPr>
              <p:nvPr/>
            </p:nvGrpSpPr>
            <p:grpSpPr bwMode="auto">
              <a:xfrm>
                <a:off x="7948932" y="5070727"/>
                <a:ext cx="241300" cy="201620"/>
                <a:chOff x="4461" y="3375"/>
                <a:chExt cx="152" cy="127"/>
              </a:xfrm>
            </p:grpSpPr>
            <p:sp>
              <p:nvSpPr>
                <p:cNvPr id="871" name="Freeform 2011">
                  <a:extLst>
                    <a:ext uri="{FF2B5EF4-FFF2-40B4-BE49-F238E27FC236}">
                      <a16:creationId xmlns:a16="http://schemas.microsoft.com/office/drawing/2014/main" id="{C3E8304A-67C3-4AA9-AE59-57AE8BF73677}"/>
                    </a:ext>
                  </a:extLst>
                </p:cNvPr>
                <p:cNvSpPr>
                  <a:spLocks/>
                </p:cNvSpPr>
                <p:nvPr/>
              </p:nvSpPr>
              <p:spPr bwMode="auto">
                <a:xfrm>
                  <a:off x="4461" y="3375"/>
                  <a:ext cx="152" cy="127"/>
                </a:xfrm>
                <a:custGeom>
                  <a:avLst/>
                  <a:gdLst>
                    <a:gd name="T0" fmla="*/ 83 w 152"/>
                    <a:gd name="T1" fmla="*/ 43 h 127"/>
                    <a:gd name="T2" fmla="*/ 127 w 152"/>
                    <a:gd name="T3" fmla="*/ 41 h 127"/>
                    <a:gd name="T4" fmla="*/ 127 w 152"/>
                    <a:gd name="T5" fmla="*/ 33 h 127"/>
                    <a:gd name="T6" fmla="*/ 127 w 152"/>
                    <a:gd name="T7" fmla="*/ 22 h 127"/>
                    <a:gd name="T8" fmla="*/ 127 w 152"/>
                    <a:gd name="T9" fmla="*/ 14 h 127"/>
                    <a:gd name="T10" fmla="*/ 127 w 152"/>
                    <a:gd name="T11" fmla="*/ 6 h 127"/>
                    <a:gd name="T12" fmla="*/ 127 w 152"/>
                    <a:gd name="T13" fmla="*/ 0 h 127"/>
                    <a:gd name="T14" fmla="*/ 133 w 152"/>
                    <a:gd name="T15" fmla="*/ 0 h 127"/>
                    <a:gd name="T16" fmla="*/ 138 w 152"/>
                    <a:gd name="T17" fmla="*/ 0 h 127"/>
                    <a:gd name="T18" fmla="*/ 144 w 152"/>
                    <a:gd name="T19" fmla="*/ 0 h 127"/>
                    <a:gd name="T20" fmla="*/ 149 w 152"/>
                    <a:gd name="T21" fmla="*/ 0 h 127"/>
                    <a:gd name="T22" fmla="*/ 152 w 152"/>
                    <a:gd name="T23" fmla="*/ 119 h 127"/>
                    <a:gd name="T24" fmla="*/ 152 w 152"/>
                    <a:gd name="T25" fmla="*/ 124 h 127"/>
                    <a:gd name="T26" fmla="*/ 119 w 152"/>
                    <a:gd name="T27" fmla="*/ 127 h 127"/>
                    <a:gd name="T28" fmla="*/ 113 w 152"/>
                    <a:gd name="T29" fmla="*/ 124 h 127"/>
                    <a:gd name="T30" fmla="*/ 111 w 152"/>
                    <a:gd name="T31" fmla="*/ 119 h 127"/>
                    <a:gd name="T32" fmla="*/ 111 w 152"/>
                    <a:gd name="T33" fmla="*/ 111 h 127"/>
                    <a:gd name="T34" fmla="*/ 111 w 152"/>
                    <a:gd name="T35" fmla="*/ 100 h 127"/>
                    <a:gd name="T36" fmla="*/ 111 w 152"/>
                    <a:gd name="T37" fmla="*/ 92 h 127"/>
                    <a:gd name="T38" fmla="*/ 111 w 152"/>
                    <a:gd name="T39" fmla="*/ 81 h 127"/>
                    <a:gd name="T40" fmla="*/ 111 w 152"/>
                    <a:gd name="T41" fmla="*/ 70 h 127"/>
                    <a:gd name="T42" fmla="*/ 105 w 152"/>
                    <a:gd name="T43" fmla="*/ 62 h 127"/>
                    <a:gd name="T44" fmla="*/ 63 w 152"/>
                    <a:gd name="T45" fmla="*/ 65 h 127"/>
                    <a:gd name="T46" fmla="*/ 63 w 152"/>
                    <a:gd name="T47" fmla="*/ 70 h 127"/>
                    <a:gd name="T48" fmla="*/ 63 w 152"/>
                    <a:gd name="T49" fmla="*/ 84 h 127"/>
                    <a:gd name="T50" fmla="*/ 63 w 152"/>
                    <a:gd name="T51" fmla="*/ 100 h 127"/>
                    <a:gd name="T52" fmla="*/ 63 w 152"/>
                    <a:gd name="T53" fmla="*/ 113 h 127"/>
                    <a:gd name="T54" fmla="*/ 61 w 152"/>
                    <a:gd name="T55" fmla="*/ 121 h 127"/>
                    <a:gd name="T56" fmla="*/ 61 w 152"/>
                    <a:gd name="T57" fmla="*/ 127 h 127"/>
                    <a:gd name="T58" fmla="*/ 55 w 152"/>
                    <a:gd name="T59" fmla="*/ 127 h 127"/>
                    <a:gd name="T60" fmla="*/ 8 w 152"/>
                    <a:gd name="T61" fmla="*/ 127 h 127"/>
                    <a:gd name="T62" fmla="*/ 5 w 152"/>
                    <a:gd name="T63" fmla="*/ 124 h 127"/>
                    <a:gd name="T64" fmla="*/ 0 w 152"/>
                    <a:gd name="T65" fmla="*/ 121 h 127"/>
                    <a:gd name="T66" fmla="*/ 0 w 152"/>
                    <a:gd name="T67" fmla="*/ 6 h 127"/>
                    <a:gd name="T68" fmla="*/ 2 w 152"/>
                    <a:gd name="T69" fmla="*/ 3 h 127"/>
                    <a:gd name="T70" fmla="*/ 5 w 152"/>
                    <a:gd name="T71" fmla="*/ 0 h 127"/>
                    <a:gd name="T72" fmla="*/ 11 w 152"/>
                    <a:gd name="T73" fmla="*/ 6 h 127"/>
                    <a:gd name="T74" fmla="*/ 13 w 152"/>
                    <a:gd name="T75" fmla="*/ 43 h 127"/>
                    <a:gd name="T76" fmla="*/ 52 w 152"/>
                    <a:gd name="T77" fmla="*/ 8 h 127"/>
                    <a:gd name="T78" fmla="*/ 52 w 152"/>
                    <a:gd name="T79" fmla="*/ 3 h 127"/>
                    <a:gd name="T80" fmla="*/ 55 w 152"/>
                    <a:gd name="T81" fmla="*/ 0 h 127"/>
                    <a:gd name="T82" fmla="*/ 61 w 152"/>
                    <a:gd name="T83" fmla="*/ 0 h 127"/>
                    <a:gd name="T84" fmla="*/ 66 w 152"/>
                    <a:gd name="T85" fmla="*/ 0 h 127"/>
                    <a:gd name="T86" fmla="*/ 72 w 152"/>
                    <a:gd name="T87" fmla="*/ 0 h 127"/>
                    <a:gd name="T88" fmla="*/ 77 w 152"/>
                    <a:gd name="T89" fmla="*/ 0 h 127"/>
                    <a:gd name="T90" fmla="*/ 83 w 152"/>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2"/>
                    <a:gd name="T139" fmla="*/ 0 h 127"/>
                    <a:gd name="T140" fmla="*/ 152 w 152"/>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2" h="127">
                      <a:moveTo>
                        <a:pt x="83" y="3"/>
                      </a:moveTo>
                      <a:lnTo>
                        <a:pt x="83" y="43"/>
                      </a:lnTo>
                      <a:lnTo>
                        <a:pt x="124" y="43"/>
                      </a:lnTo>
                      <a:lnTo>
                        <a:pt x="127" y="41"/>
                      </a:lnTo>
                      <a:lnTo>
                        <a:pt x="127" y="35"/>
                      </a:lnTo>
                      <a:lnTo>
                        <a:pt x="127" y="33"/>
                      </a:lnTo>
                      <a:lnTo>
                        <a:pt x="127" y="27"/>
                      </a:lnTo>
                      <a:lnTo>
                        <a:pt x="127" y="22"/>
                      </a:lnTo>
                      <a:lnTo>
                        <a:pt x="127" y="19"/>
                      </a:lnTo>
                      <a:lnTo>
                        <a:pt x="127" y="14"/>
                      </a:lnTo>
                      <a:lnTo>
                        <a:pt x="127" y="11"/>
                      </a:lnTo>
                      <a:lnTo>
                        <a:pt x="127" y="6"/>
                      </a:lnTo>
                      <a:lnTo>
                        <a:pt x="127" y="3"/>
                      </a:lnTo>
                      <a:lnTo>
                        <a:pt x="127" y="0"/>
                      </a:lnTo>
                      <a:lnTo>
                        <a:pt x="130" y="0"/>
                      </a:lnTo>
                      <a:lnTo>
                        <a:pt x="133" y="0"/>
                      </a:lnTo>
                      <a:lnTo>
                        <a:pt x="135" y="0"/>
                      </a:lnTo>
                      <a:lnTo>
                        <a:pt x="138" y="0"/>
                      </a:lnTo>
                      <a:lnTo>
                        <a:pt x="141" y="0"/>
                      </a:lnTo>
                      <a:lnTo>
                        <a:pt x="144" y="0"/>
                      </a:lnTo>
                      <a:lnTo>
                        <a:pt x="147" y="0"/>
                      </a:lnTo>
                      <a:lnTo>
                        <a:pt x="149" y="0"/>
                      </a:lnTo>
                      <a:lnTo>
                        <a:pt x="152" y="6"/>
                      </a:lnTo>
                      <a:lnTo>
                        <a:pt x="152" y="119"/>
                      </a:lnTo>
                      <a:lnTo>
                        <a:pt x="152" y="121"/>
                      </a:lnTo>
                      <a:lnTo>
                        <a:pt x="152" y="124"/>
                      </a:lnTo>
                      <a:lnTo>
                        <a:pt x="149" y="124"/>
                      </a:lnTo>
                      <a:lnTo>
                        <a:pt x="119" y="127"/>
                      </a:lnTo>
                      <a:lnTo>
                        <a:pt x="116" y="124"/>
                      </a:lnTo>
                      <a:lnTo>
                        <a:pt x="113" y="124"/>
                      </a:lnTo>
                      <a:lnTo>
                        <a:pt x="113" y="121"/>
                      </a:lnTo>
                      <a:lnTo>
                        <a:pt x="111" y="119"/>
                      </a:lnTo>
                      <a:lnTo>
                        <a:pt x="111" y="116"/>
                      </a:lnTo>
                      <a:lnTo>
                        <a:pt x="111" y="111"/>
                      </a:lnTo>
                      <a:lnTo>
                        <a:pt x="111" y="105"/>
                      </a:lnTo>
                      <a:lnTo>
                        <a:pt x="111" y="100"/>
                      </a:lnTo>
                      <a:lnTo>
                        <a:pt x="111" y="94"/>
                      </a:lnTo>
                      <a:lnTo>
                        <a:pt x="111" y="92"/>
                      </a:lnTo>
                      <a:lnTo>
                        <a:pt x="111" y="86"/>
                      </a:lnTo>
                      <a:lnTo>
                        <a:pt x="111" y="81"/>
                      </a:lnTo>
                      <a:lnTo>
                        <a:pt x="111" y="76"/>
                      </a:lnTo>
                      <a:lnTo>
                        <a:pt x="111" y="70"/>
                      </a:lnTo>
                      <a:lnTo>
                        <a:pt x="111" y="65"/>
                      </a:lnTo>
                      <a:lnTo>
                        <a:pt x="105" y="62"/>
                      </a:lnTo>
                      <a:lnTo>
                        <a:pt x="66" y="62"/>
                      </a:lnTo>
                      <a:lnTo>
                        <a:pt x="63" y="65"/>
                      </a:lnTo>
                      <a:lnTo>
                        <a:pt x="63" y="68"/>
                      </a:lnTo>
                      <a:lnTo>
                        <a:pt x="63" y="70"/>
                      </a:lnTo>
                      <a:lnTo>
                        <a:pt x="63" y="78"/>
                      </a:lnTo>
                      <a:lnTo>
                        <a:pt x="63" y="84"/>
                      </a:lnTo>
                      <a:lnTo>
                        <a:pt x="63" y="92"/>
                      </a:lnTo>
                      <a:lnTo>
                        <a:pt x="63" y="100"/>
                      </a:lnTo>
                      <a:lnTo>
                        <a:pt x="63" y="108"/>
                      </a:lnTo>
                      <a:lnTo>
                        <a:pt x="63" y="113"/>
                      </a:lnTo>
                      <a:lnTo>
                        <a:pt x="63" y="119"/>
                      </a:lnTo>
                      <a:lnTo>
                        <a:pt x="61" y="121"/>
                      </a:lnTo>
                      <a:lnTo>
                        <a:pt x="61" y="124"/>
                      </a:lnTo>
                      <a:lnTo>
                        <a:pt x="61" y="127"/>
                      </a:lnTo>
                      <a:lnTo>
                        <a:pt x="58" y="127"/>
                      </a:lnTo>
                      <a:lnTo>
                        <a:pt x="55" y="127"/>
                      </a:lnTo>
                      <a:lnTo>
                        <a:pt x="52" y="127"/>
                      </a:lnTo>
                      <a:lnTo>
                        <a:pt x="8" y="127"/>
                      </a:lnTo>
                      <a:lnTo>
                        <a:pt x="5" y="127"/>
                      </a:lnTo>
                      <a:lnTo>
                        <a:pt x="5" y="124"/>
                      </a:lnTo>
                      <a:lnTo>
                        <a:pt x="2" y="124"/>
                      </a:lnTo>
                      <a:lnTo>
                        <a:pt x="0" y="121"/>
                      </a:lnTo>
                      <a:lnTo>
                        <a:pt x="0" y="119"/>
                      </a:lnTo>
                      <a:lnTo>
                        <a:pt x="0" y="6"/>
                      </a:lnTo>
                      <a:lnTo>
                        <a:pt x="0" y="3"/>
                      </a:lnTo>
                      <a:lnTo>
                        <a:pt x="2" y="3"/>
                      </a:lnTo>
                      <a:lnTo>
                        <a:pt x="2" y="0"/>
                      </a:lnTo>
                      <a:lnTo>
                        <a:pt x="5" y="0"/>
                      </a:lnTo>
                      <a:lnTo>
                        <a:pt x="8" y="0"/>
                      </a:lnTo>
                      <a:lnTo>
                        <a:pt x="11" y="6"/>
                      </a:lnTo>
                      <a:lnTo>
                        <a:pt x="11" y="41"/>
                      </a:lnTo>
                      <a:lnTo>
                        <a:pt x="13" y="43"/>
                      </a:lnTo>
                      <a:lnTo>
                        <a:pt x="52" y="43"/>
                      </a:lnTo>
                      <a:lnTo>
                        <a:pt x="52" y="8"/>
                      </a:lnTo>
                      <a:lnTo>
                        <a:pt x="52" y="6"/>
                      </a:lnTo>
                      <a:lnTo>
                        <a:pt x="52" y="3"/>
                      </a:lnTo>
                      <a:lnTo>
                        <a:pt x="55" y="3"/>
                      </a:lnTo>
                      <a:lnTo>
                        <a:pt x="55" y="0"/>
                      </a:lnTo>
                      <a:lnTo>
                        <a:pt x="58" y="0"/>
                      </a:lnTo>
                      <a:lnTo>
                        <a:pt x="61" y="0"/>
                      </a:lnTo>
                      <a:lnTo>
                        <a:pt x="63" y="0"/>
                      </a:lnTo>
                      <a:lnTo>
                        <a:pt x="66" y="0"/>
                      </a:lnTo>
                      <a:lnTo>
                        <a:pt x="69" y="0"/>
                      </a:lnTo>
                      <a:lnTo>
                        <a:pt x="72" y="0"/>
                      </a:lnTo>
                      <a:lnTo>
                        <a:pt x="74" y="0"/>
                      </a:lnTo>
                      <a:lnTo>
                        <a:pt x="77" y="0"/>
                      </a:lnTo>
                      <a:lnTo>
                        <a:pt x="80" y="0"/>
                      </a:lnTo>
                      <a:lnTo>
                        <a:pt x="83" y="3"/>
                      </a:lnTo>
                      <a:close/>
                    </a:path>
                  </a:pathLst>
                </a:custGeom>
                <a:solidFill>
                  <a:srgbClr val="00CC99"/>
                </a:solidFill>
                <a:ln w="9525">
                  <a:noFill/>
                  <a:round/>
                  <a:headEnd/>
                  <a:tailEnd/>
                </a:ln>
              </p:spPr>
              <p:txBody>
                <a:bodyPr/>
                <a:lstStyle/>
                <a:p>
                  <a:endParaRPr lang="en-US" sz="1350" dirty="0"/>
                </a:p>
              </p:txBody>
            </p:sp>
            <p:sp>
              <p:nvSpPr>
                <p:cNvPr id="872" name="Freeform 2012">
                  <a:extLst>
                    <a:ext uri="{FF2B5EF4-FFF2-40B4-BE49-F238E27FC236}">
                      <a16:creationId xmlns:a16="http://schemas.microsoft.com/office/drawing/2014/main" id="{0AA285A9-3D21-4116-ACBD-334C298552DE}"/>
                    </a:ext>
                  </a:extLst>
                </p:cNvPr>
                <p:cNvSpPr>
                  <a:spLocks/>
                </p:cNvSpPr>
                <p:nvPr/>
              </p:nvSpPr>
              <p:spPr bwMode="auto">
                <a:xfrm>
                  <a:off x="4461" y="3375"/>
                  <a:ext cx="152" cy="127"/>
                </a:xfrm>
                <a:custGeom>
                  <a:avLst/>
                  <a:gdLst>
                    <a:gd name="T0" fmla="*/ 83 w 152"/>
                    <a:gd name="T1" fmla="*/ 43 h 127"/>
                    <a:gd name="T2" fmla="*/ 127 w 152"/>
                    <a:gd name="T3" fmla="*/ 41 h 127"/>
                    <a:gd name="T4" fmla="*/ 127 w 152"/>
                    <a:gd name="T5" fmla="*/ 33 h 127"/>
                    <a:gd name="T6" fmla="*/ 127 w 152"/>
                    <a:gd name="T7" fmla="*/ 22 h 127"/>
                    <a:gd name="T8" fmla="*/ 127 w 152"/>
                    <a:gd name="T9" fmla="*/ 14 h 127"/>
                    <a:gd name="T10" fmla="*/ 127 w 152"/>
                    <a:gd name="T11" fmla="*/ 6 h 127"/>
                    <a:gd name="T12" fmla="*/ 127 w 152"/>
                    <a:gd name="T13" fmla="*/ 0 h 127"/>
                    <a:gd name="T14" fmla="*/ 133 w 152"/>
                    <a:gd name="T15" fmla="*/ 0 h 127"/>
                    <a:gd name="T16" fmla="*/ 138 w 152"/>
                    <a:gd name="T17" fmla="*/ 0 h 127"/>
                    <a:gd name="T18" fmla="*/ 144 w 152"/>
                    <a:gd name="T19" fmla="*/ 0 h 127"/>
                    <a:gd name="T20" fmla="*/ 149 w 152"/>
                    <a:gd name="T21" fmla="*/ 0 h 127"/>
                    <a:gd name="T22" fmla="*/ 152 w 152"/>
                    <a:gd name="T23" fmla="*/ 119 h 127"/>
                    <a:gd name="T24" fmla="*/ 152 w 152"/>
                    <a:gd name="T25" fmla="*/ 124 h 127"/>
                    <a:gd name="T26" fmla="*/ 119 w 152"/>
                    <a:gd name="T27" fmla="*/ 127 h 127"/>
                    <a:gd name="T28" fmla="*/ 113 w 152"/>
                    <a:gd name="T29" fmla="*/ 124 h 127"/>
                    <a:gd name="T30" fmla="*/ 111 w 152"/>
                    <a:gd name="T31" fmla="*/ 119 h 127"/>
                    <a:gd name="T32" fmla="*/ 111 w 152"/>
                    <a:gd name="T33" fmla="*/ 111 h 127"/>
                    <a:gd name="T34" fmla="*/ 111 w 152"/>
                    <a:gd name="T35" fmla="*/ 100 h 127"/>
                    <a:gd name="T36" fmla="*/ 111 w 152"/>
                    <a:gd name="T37" fmla="*/ 92 h 127"/>
                    <a:gd name="T38" fmla="*/ 111 w 152"/>
                    <a:gd name="T39" fmla="*/ 81 h 127"/>
                    <a:gd name="T40" fmla="*/ 111 w 152"/>
                    <a:gd name="T41" fmla="*/ 70 h 127"/>
                    <a:gd name="T42" fmla="*/ 105 w 152"/>
                    <a:gd name="T43" fmla="*/ 62 h 127"/>
                    <a:gd name="T44" fmla="*/ 63 w 152"/>
                    <a:gd name="T45" fmla="*/ 65 h 127"/>
                    <a:gd name="T46" fmla="*/ 63 w 152"/>
                    <a:gd name="T47" fmla="*/ 70 h 127"/>
                    <a:gd name="T48" fmla="*/ 63 w 152"/>
                    <a:gd name="T49" fmla="*/ 84 h 127"/>
                    <a:gd name="T50" fmla="*/ 63 w 152"/>
                    <a:gd name="T51" fmla="*/ 100 h 127"/>
                    <a:gd name="T52" fmla="*/ 63 w 152"/>
                    <a:gd name="T53" fmla="*/ 113 h 127"/>
                    <a:gd name="T54" fmla="*/ 61 w 152"/>
                    <a:gd name="T55" fmla="*/ 121 h 127"/>
                    <a:gd name="T56" fmla="*/ 61 w 152"/>
                    <a:gd name="T57" fmla="*/ 127 h 127"/>
                    <a:gd name="T58" fmla="*/ 55 w 152"/>
                    <a:gd name="T59" fmla="*/ 127 h 127"/>
                    <a:gd name="T60" fmla="*/ 8 w 152"/>
                    <a:gd name="T61" fmla="*/ 127 h 127"/>
                    <a:gd name="T62" fmla="*/ 5 w 152"/>
                    <a:gd name="T63" fmla="*/ 124 h 127"/>
                    <a:gd name="T64" fmla="*/ 0 w 152"/>
                    <a:gd name="T65" fmla="*/ 121 h 127"/>
                    <a:gd name="T66" fmla="*/ 0 w 152"/>
                    <a:gd name="T67" fmla="*/ 6 h 127"/>
                    <a:gd name="T68" fmla="*/ 2 w 152"/>
                    <a:gd name="T69" fmla="*/ 3 h 127"/>
                    <a:gd name="T70" fmla="*/ 5 w 152"/>
                    <a:gd name="T71" fmla="*/ 0 h 127"/>
                    <a:gd name="T72" fmla="*/ 11 w 152"/>
                    <a:gd name="T73" fmla="*/ 6 h 127"/>
                    <a:gd name="T74" fmla="*/ 13 w 152"/>
                    <a:gd name="T75" fmla="*/ 43 h 127"/>
                    <a:gd name="T76" fmla="*/ 52 w 152"/>
                    <a:gd name="T77" fmla="*/ 8 h 127"/>
                    <a:gd name="T78" fmla="*/ 52 w 152"/>
                    <a:gd name="T79" fmla="*/ 3 h 127"/>
                    <a:gd name="T80" fmla="*/ 55 w 152"/>
                    <a:gd name="T81" fmla="*/ 0 h 127"/>
                    <a:gd name="T82" fmla="*/ 61 w 152"/>
                    <a:gd name="T83" fmla="*/ 0 h 127"/>
                    <a:gd name="T84" fmla="*/ 66 w 152"/>
                    <a:gd name="T85" fmla="*/ 0 h 127"/>
                    <a:gd name="T86" fmla="*/ 72 w 152"/>
                    <a:gd name="T87" fmla="*/ 0 h 127"/>
                    <a:gd name="T88" fmla="*/ 77 w 152"/>
                    <a:gd name="T89" fmla="*/ 0 h 127"/>
                    <a:gd name="T90" fmla="*/ 83 w 152"/>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2"/>
                    <a:gd name="T139" fmla="*/ 0 h 127"/>
                    <a:gd name="T140" fmla="*/ 152 w 152"/>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2" h="127">
                      <a:moveTo>
                        <a:pt x="83" y="3"/>
                      </a:moveTo>
                      <a:lnTo>
                        <a:pt x="83" y="43"/>
                      </a:lnTo>
                      <a:lnTo>
                        <a:pt x="124" y="43"/>
                      </a:lnTo>
                      <a:lnTo>
                        <a:pt x="127" y="41"/>
                      </a:lnTo>
                      <a:lnTo>
                        <a:pt x="127" y="35"/>
                      </a:lnTo>
                      <a:lnTo>
                        <a:pt x="127" y="33"/>
                      </a:lnTo>
                      <a:lnTo>
                        <a:pt x="127" y="27"/>
                      </a:lnTo>
                      <a:lnTo>
                        <a:pt x="127" y="22"/>
                      </a:lnTo>
                      <a:lnTo>
                        <a:pt x="127" y="19"/>
                      </a:lnTo>
                      <a:lnTo>
                        <a:pt x="127" y="14"/>
                      </a:lnTo>
                      <a:lnTo>
                        <a:pt x="127" y="11"/>
                      </a:lnTo>
                      <a:lnTo>
                        <a:pt x="127" y="6"/>
                      </a:lnTo>
                      <a:lnTo>
                        <a:pt x="127" y="3"/>
                      </a:lnTo>
                      <a:lnTo>
                        <a:pt x="127" y="0"/>
                      </a:lnTo>
                      <a:lnTo>
                        <a:pt x="130" y="0"/>
                      </a:lnTo>
                      <a:lnTo>
                        <a:pt x="133" y="0"/>
                      </a:lnTo>
                      <a:lnTo>
                        <a:pt x="135" y="0"/>
                      </a:lnTo>
                      <a:lnTo>
                        <a:pt x="138" y="0"/>
                      </a:lnTo>
                      <a:lnTo>
                        <a:pt x="141" y="0"/>
                      </a:lnTo>
                      <a:lnTo>
                        <a:pt x="144" y="0"/>
                      </a:lnTo>
                      <a:lnTo>
                        <a:pt x="147" y="0"/>
                      </a:lnTo>
                      <a:lnTo>
                        <a:pt x="149" y="0"/>
                      </a:lnTo>
                      <a:lnTo>
                        <a:pt x="152" y="6"/>
                      </a:lnTo>
                      <a:lnTo>
                        <a:pt x="152" y="119"/>
                      </a:lnTo>
                      <a:lnTo>
                        <a:pt x="152" y="121"/>
                      </a:lnTo>
                      <a:lnTo>
                        <a:pt x="152" y="124"/>
                      </a:lnTo>
                      <a:lnTo>
                        <a:pt x="149" y="124"/>
                      </a:lnTo>
                      <a:lnTo>
                        <a:pt x="119" y="127"/>
                      </a:lnTo>
                      <a:lnTo>
                        <a:pt x="116" y="124"/>
                      </a:lnTo>
                      <a:lnTo>
                        <a:pt x="113" y="124"/>
                      </a:lnTo>
                      <a:lnTo>
                        <a:pt x="113" y="121"/>
                      </a:lnTo>
                      <a:lnTo>
                        <a:pt x="111" y="119"/>
                      </a:lnTo>
                      <a:lnTo>
                        <a:pt x="111" y="116"/>
                      </a:lnTo>
                      <a:lnTo>
                        <a:pt x="111" y="111"/>
                      </a:lnTo>
                      <a:lnTo>
                        <a:pt x="111" y="105"/>
                      </a:lnTo>
                      <a:lnTo>
                        <a:pt x="111" y="100"/>
                      </a:lnTo>
                      <a:lnTo>
                        <a:pt x="111" y="94"/>
                      </a:lnTo>
                      <a:lnTo>
                        <a:pt x="111" y="92"/>
                      </a:lnTo>
                      <a:lnTo>
                        <a:pt x="111" y="86"/>
                      </a:lnTo>
                      <a:lnTo>
                        <a:pt x="111" y="81"/>
                      </a:lnTo>
                      <a:lnTo>
                        <a:pt x="111" y="76"/>
                      </a:lnTo>
                      <a:lnTo>
                        <a:pt x="111" y="70"/>
                      </a:lnTo>
                      <a:lnTo>
                        <a:pt x="111" y="65"/>
                      </a:lnTo>
                      <a:lnTo>
                        <a:pt x="105" y="62"/>
                      </a:lnTo>
                      <a:lnTo>
                        <a:pt x="66" y="62"/>
                      </a:lnTo>
                      <a:lnTo>
                        <a:pt x="63" y="65"/>
                      </a:lnTo>
                      <a:lnTo>
                        <a:pt x="63" y="68"/>
                      </a:lnTo>
                      <a:lnTo>
                        <a:pt x="63" y="70"/>
                      </a:lnTo>
                      <a:lnTo>
                        <a:pt x="63" y="78"/>
                      </a:lnTo>
                      <a:lnTo>
                        <a:pt x="63" y="84"/>
                      </a:lnTo>
                      <a:lnTo>
                        <a:pt x="63" y="92"/>
                      </a:lnTo>
                      <a:lnTo>
                        <a:pt x="63" y="100"/>
                      </a:lnTo>
                      <a:lnTo>
                        <a:pt x="63" y="108"/>
                      </a:lnTo>
                      <a:lnTo>
                        <a:pt x="63" y="113"/>
                      </a:lnTo>
                      <a:lnTo>
                        <a:pt x="63" y="119"/>
                      </a:lnTo>
                      <a:lnTo>
                        <a:pt x="61" y="121"/>
                      </a:lnTo>
                      <a:lnTo>
                        <a:pt x="61" y="124"/>
                      </a:lnTo>
                      <a:lnTo>
                        <a:pt x="61" y="127"/>
                      </a:lnTo>
                      <a:lnTo>
                        <a:pt x="58" y="127"/>
                      </a:lnTo>
                      <a:lnTo>
                        <a:pt x="55" y="127"/>
                      </a:lnTo>
                      <a:lnTo>
                        <a:pt x="52" y="127"/>
                      </a:lnTo>
                      <a:lnTo>
                        <a:pt x="8" y="127"/>
                      </a:lnTo>
                      <a:lnTo>
                        <a:pt x="5" y="127"/>
                      </a:lnTo>
                      <a:lnTo>
                        <a:pt x="5" y="124"/>
                      </a:lnTo>
                      <a:lnTo>
                        <a:pt x="2" y="124"/>
                      </a:lnTo>
                      <a:lnTo>
                        <a:pt x="0" y="121"/>
                      </a:lnTo>
                      <a:lnTo>
                        <a:pt x="0" y="119"/>
                      </a:lnTo>
                      <a:lnTo>
                        <a:pt x="0" y="6"/>
                      </a:lnTo>
                      <a:lnTo>
                        <a:pt x="0" y="3"/>
                      </a:lnTo>
                      <a:lnTo>
                        <a:pt x="2" y="3"/>
                      </a:lnTo>
                      <a:lnTo>
                        <a:pt x="2" y="0"/>
                      </a:lnTo>
                      <a:lnTo>
                        <a:pt x="5" y="0"/>
                      </a:lnTo>
                      <a:lnTo>
                        <a:pt x="8" y="0"/>
                      </a:lnTo>
                      <a:lnTo>
                        <a:pt x="11" y="6"/>
                      </a:lnTo>
                      <a:lnTo>
                        <a:pt x="11" y="41"/>
                      </a:lnTo>
                      <a:lnTo>
                        <a:pt x="13" y="43"/>
                      </a:lnTo>
                      <a:lnTo>
                        <a:pt x="52" y="43"/>
                      </a:lnTo>
                      <a:lnTo>
                        <a:pt x="52" y="8"/>
                      </a:lnTo>
                      <a:lnTo>
                        <a:pt x="52" y="6"/>
                      </a:lnTo>
                      <a:lnTo>
                        <a:pt x="52" y="3"/>
                      </a:lnTo>
                      <a:lnTo>
                        <a:pt x="55" y="3"/>
                      </a:lnTo>
                      <a:lnTo>
                        <a:pt x="55" y="0"/>
                      </a:lnTo>
                      <a:lnTo>
                        <a:pt x="58" y="0"/>
                      </a:lnTo>
                      <a:lnTo>
                        <a:pt x="61" y="0"/>
                      </a:lnTo>
                      <a:lnTo>
                        <a:pt x="63" y="0"/>
                      </a:lnTo>
                      <a:lnTo>
                        <a:pt x="66" y="0"/>
                      </a:lnTo>
                      <a:lnTo>
                        <a:pt x="69" y="0"/>
                      </a:lnTo>
                      <a:lnTo>
                        <a:pt x="72" y="0"/>
                      </a:lnTo>
                      <a:lnTo>
                        <a:pt x="74" y="0"/>
                      </a:lnTo>
                      <a:lnTo>
                        <a:pt x="77" y="0"/>
                      </a:lnTo>
                      <a:lnTo>
                        <a:pt x="80"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47" name="Group 2013">
                <a:extLst>
                  <a:ext uri="{FF2B5EF4-FFF2-40B4-BE49-F238E27FC236}">
                    <a16:creationId xmlns:a16="http://schemas.microsoft.com/office/drawing/2014/main" id="{EF3DD0A8-40E5-4322-BB39-57F0A84306A8}"/>
                  </a:ext>
                </a:extLst>
              </p:cNvPr>
              <p:cNvGrpSpPr>
                <a:grpSpLocks/>
              </p:cNvGrpSpPr>
              <p:nvPr/>
            </p:nvGrpSpPr>
            <p:grpSpPr bwMode="auto">
              <a:xfrm>
                <a:off x="8058469" y="5183443"/>
                <a:ext cx="52388" cy="88903"/>
                <a:chOff x="4530" y="3446"/>
                <a:chExt cx="33" cy="56"/>
              </a:xfrm>
            </p:grpSpPr>
            <p:sp>
              <p:nvSpPr>
                <p:cNvPr id="869" name="Freeform 2014">
                  <a:extLst>
                    <a:ext uri="{FF2B5EF4-FFF2-40B4-BE49-F238E27FC236}">
                      <a16:creationId xmlns:a16="http://schemas.microsoft.com/office/drawing/2014/main" id="{15DC0957-0FF7-486D-BDD4-658CC35FF46E}"/>
                    </a:ext>
                  </a:extLst>
                </p:cNvPr>
                <p:cNvSpPr>
                  <a:spLocks/>
                </p:cNvSpPr>
                <p:nvPr/>
              </p:nvSpPr>
              <p:spPr bwMode="auto">
                <a:xfrm>
                  <a:off x="4530" y="3446"/>
                  <a:ext cx="33" cy="56"/>
                </a:xfrm>
                <a:custGeom>
                  <a:avLst/>
                  <a:gdLst>
                    <a:gd name="T0" fmla="*/ 25 w 33"/>
                    <a:gd name="T1" fmla="*/ 56 h 56"/>
                    <a:gd name="T2" fmla="*/ 28 w 33"/>
                    <a:gd name="T3" fmla="*/ 56 h 56"/>
                    <a:gd name="T4" fmla="*/ 31 w 33"/>
                    <a:gd name="T5" fmla="*/ 53 h 56"/>
                    <a:gd name="T6" fmla="*/ 33 w 33"/>
                    <a:gd name="T7" fmla="*/ 50 h 56"/>
                    <a:gd name="T8" fmla="*/ 33 w 33"/>
                    <a:gd name="T9" fmla="*/ 48 h 56"/>
                    <a:gd name="T10" fmla="*/ 33 w 33"/>
                    <a:gd name="T11" fmla="*/ 5 h 56"/>
                    <a:gd name="T12" fmla="*/ 33 w 33"/>
                    <a:gd name="T13" fmla="*/ 2 h 56"/>
                    <a:gd name="T14" fmla="*/ 31 w 33"/>
                    <a:gd name="T15" fmla="*/ 2 h 56"/>
                    <a:gd name="T16" fmla="*/ 31 w 33"/>
                    <a:gd name="T17" fmla="*/ 0 h 56"/>
                    <a:gd name="T18" fmla="*/ 28 w 33"/>
                    <a:gd name="T19" fmla="*/ 0 h 56"/>
                    <a:gd name="T20" fmla="*/ 25 w 33"/>
                    <a:gd name="T21" fmla="*/ 0 h 56"/>
                    <a:gd name="T22" fmla="*/ 8 w 33"/>
                    <a:gd name="T23" fmla="*/ 0 h 56"/>
                    <a:gd name="T24" fmla="*/ 6 w 33"/>
                    <a:gd name="T25" fmla="*/ 0 h 56"/>
                    <a:gd name="T26" fmla="*/ 3 w 33"/>
                    <a:gd name="T27" fmla="*/ 0 h 56"/>
                    <a:gd name="T28" fmla="*/ 3 w 33"/>
                    <a:gd name="T29" fmla="*/ 2 h 56"/>
                    <a:gd name="T30" fmla="*/ 3 w 33"/>
                    <a:gd name="T31" fmla="*/ 5 h 56"/>
                    <a:gd name="T32" fmla="*/ 0 w 33"/>
                    <a:gd name="T33" fmla="*/ 5 h 56"/>
                    <a:gd name="T34" fmla="*/ 0 w 33"/>
                    <a:gd name="T35" fmla="*/ 48 h 56"/>
                    <a:gd name="T36" fmla="*/ 3 w 33"/>
                    <a:gd name="T37" fmla="*/ 50 h 56"/>
                    <a:gd name="T38" fmla="*/ 3 w 33"/>
                    <a:gd name="T39" fmla="*/ 53 h 56"/>
                    <a:gd name="T40" fmla="*/ 6 w 33"/>
                    <a:gd name="T41" fmla="*/ 53 h 56"/>
                    <a:gd name="T42" fmla="*/ 6 w 33"/>
                    <a:gd name="T43" fmla="*/ 56 h 56"/>
                    <a:gd name="T44" fmla="*/ 8 w 33"/>
                    <a:gd name="T45" fmla="*/ 56 h 56"/>
                    <a:gd name="T46" fmla="*/ 25 w 33"/>
                    <a:gd name="T47" fmla="*/ 56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6"/>
                    <a:gd name="T74" fmla="*/ 33 w 33"/>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6">
                      <a:moveTo>
                        <a:pt x="25" y="56"/>
                      </a:moveTo>
                      <a:lnTo>
                        <a:pt x="28" y="56"/>
                      </a:lnTo>
                      <a:lnTo>
                        <a:pt x="31" y="53"/>
                      </a:lnTo>
                      <a:lnTo>
                        <a:pt x="33" y="50"/>
                      </a:lnTo>
                      <a:lnTo>
                        <a:pt x="33" y="48"/>
                      </a:lnTo>
                      <a:lnTo>
                        <a:pt x="33" y="5"/>
                      </a:lnTo>
                      <a:lnTo>
                        <a:pt x="33" y="2"/>
                      </a:lnTo>
                      <a:lnTo>
                        <a:pt x="31" y="2"/>
                      </a:lnTo>
                      <a:lnTo>
                        <a:pt x="31" y="0"/>
                      </a:lnTo>
                      <a:lnTo>
                        <a:pt x="28" y="0"/>
                      </a:lnTo>
                      <a:lnTo>
                        <a:pt x="25" y="0"/>
                      </a:lnTo>
                      <a:lnTo>
                        <a:pt x="8" y="0"/>
                      </a:lnTo>
                      <a:lnTo>
                        <a:pt x="6" y="0"/>
                      </a:lnTo>
                      <a:lnTo>
                        <a:pt x="3" y="0"/>
                      </a:lnTo>
                      <a:lnTo>
                        <a:pt x="3" y="2"/>
                      </a:lnTo>
                      <a:lnTo>
                        <a:pt x="3" y="5"/>
                      </a:lnTo>
                      <a:lnTo>
                        <a:pt x="0" y="5"/>
                      </a:lnTo>
                      <a:lnTo>
                        <a:pt x="0" y="48"/>
                      </a:lnTo>
                      <a:lnTo>
                        <a:pt x="3" y="50"/>
                      </a:lnTo>
                      <a:lnTo>
                        <a:pt x="3" y="53"/>
                      </a:lnTo>
                      <a:lnTo>
                        <a:pt x="6" y="53"/>
                      </a:lnTo>
                      <a:lnTo>
                        <a:pt x="6" y="56"/>
                      </a:lnTo>
                      <a:lnTo>
                        <a:pt x="8" y="56"/>
                      </a:lnTo>
                      <a:lnTo>
                        <a:pt x="25" y="56"/>
                      </a:lnTo>
                      <a:close/>
                    </a:path>
                  </a:pathLst>
                </a:custGeom>
                <a:solidFill>
                  <a:srgbClr val="00CC99"/>
                </a:solidFill>
                <a:ln w="9525">
                  <a:noFill/>
                  <a:round/>
                  <a:headEnd/>
                  <a:tailEnd/>
                </a:ln>
              </p:spPr>
              <p:txBody>
                <a:bodyPr/>
                <a:lstStyle/>
                <a:p>
                  <a:endParaRPr lang="en-US" sz="1350" dirty="0"/>
                </a:p>
              </p:txBody>
            </p:sp>
            <p:sp>
              <p:nvSpPr>
                <p:cNvPr id="870" name="Freeform 2015">
                  <a:extLst>
                    <a:ext uri="{FF2B5EF4-FFF2-40B4-BE49-F238E27FC236}">
                      <a16:creationId xmlns:a16="http://schemas.microsoft.com/office/drawing/2014/main" id="{A59105AD-09AC-48AE-84E9-ECEFC180C5D2}"/>
                    </a:ext>
                  </a:extLst>
                </p:cNvPr>
                <p:cNvSpPr>
                  <a:spLocks/>
                </p:cNvSpPr>
                <p:nvPr/>
              </p:nvSpPr>
              <p:spPr bwMode="auto">
                <a:xfrm>
                  <a:off x="4530" y="3446"/>
                  <a:ext cx="33" cy="56"/>
                </a:xfrm>
                <a:custGeom>
                  <a:avLst/>
                  <a:gdLst>
                    <a:gd name="T0" fmla="*/ 25 w 33"/>
                    <a:gd name="T1" fmla="*/ 56 h 56"/>
                    <a:gd name="T2" fmla="*/ 28 w 33"/>
                    <a:gd name="T3" fmla="*/ 56 h 56"/>
                    <a:gd name="T4" fmla="*/ 31 w 33"/>
                    <a:gd name="T5" fmla="*/ 53 h 56"/>
                    <a:gd name="T6" fmla="*/ 33 w 33"/>
                    <a:gd name="T7" fmla="*/ 50 h 56"/>
                    <a:gd name="T8" fmla="*/ 33 w 33"/>
                    <a:gd name="T9" fmla="*/ 48 h 56"/>
                    <a:gd name="T10" fmla="*/ 33 w 33"/>
                    <a:gd name="T11" fmla="*/ 5 h 56"/>
                    <a:gd name="T12" fmla="*/ 33 w 33"/>
                    <a:gd name="T13" fmla="*/ 2 h 56"/>
                    <a:gd name="T14" fmla="*/ 31 w 33"/>
                    <a:gd name="T15" fmla="*/ 2 h 56"/>
                    <a:gd name="T16" fmla="*/ 31 w 33"/>
                    <a:gd name="T17" fmla="*/ 0 h 56"/>
                    <a:gd name="T18" fmla="*/ 28 w 33"/>
                    <a:gd name="T19" fmla="*/ 0 h 56"/>
                    <a:gd name="T20" fmla="*/ 25 w 33"/>
                    <a:gd name="T21" fmla="*/ 0 h 56"/>
                    <a:gd name="T22" fmla="*/ 8 w 33"/>
                    <a:gd name="T23" fmla="*/ 0 h 56"/>
                    <a:gd name="T24" fmla="*/ 6 w 33"/>
                    <a:gd name="T25" fmla="*/ 0 h 56"/>
                    <a:gd name="T26" fmla="*/ 3 w 33"/>
                    <a:gd name="T27" fmla="*/ 0 h 56"/>
                    <a:gd name="T28" fmla="*/ 3 w 33"/>
                    <a:gd name="T29" fmla="*/ 2 h 56"/>
                    <a:gd name="T30" fmla="*/ 3 w 33"/>
                    <a:gd name="T31" fmla="*/ 5 h 56"/>
                    <a:gd name="T32" fmla="*/ 0 w 33"/>
                    <a:gd name="T33" fmla="*/ 5 h 56"/>
                    <a:gd name="T34" fmla="*/ 0 w 33"/>
                    <a:gd name="T35" fmla="*/ 48 h 56"/>
                    <a:gd name="T36" fmla="*/ 3 w 33"/>
                    <a:gd name="T37" fmla="*/ 50 h 56"/>
                    <a:gd name="T38" fmla="*/ 3 w 33"/>
                    <a:gd name="T39" fmla="*/ 53 h 56"/>
                    <a:gd name="T40" fmla="*/ 6 w 33"/>
                    <a:gd name="T41" fmla="*/ 53 h 56"/>
                    <a:gd name="T42" fmla="*/ 6 w 33"/>
                    <a:gd name="T43" fmla="*/ 56 h 56"/>
                    <a:gd name="T44" fmla="*/ 8 w 33"/>
                    <a:gd name="T45" fmla="*/ 56 h 56"/>
                    <a:gd name="T46" fmla="*/ 25 w 33"/>
                    <a:gd name="T47" fmla="*/ 56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6"/>
                    <a:gd name="T74" fmla="*/ 33 w 33"/>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6">
                      <a:moveTo>
                        <a:pt x="25" y="56"/>
                      </a:moveTo>
                      <a:lnTo>
                        <a:pt x="28" y="56"/>
                      </a:lnTo>
                      <a:lnTo>
                        <a:pt x="31" y="53"/>
                      </a:lnTo>
                      <a:lnTo>
                        <a:pt x="33" y="50"/>
                      </a:lnTo>
                      <a:lnTo>
                        <a:pt x="33" y="48"/>
                      </a:lnTo>
                      <a:lnTo>
                        <a:pt x="33" y="5"/>
                      </a:lnTo>
                      <a:lnTo>
                        <a:pt x="33" y="2"/>
                      </a:lnTo>
                      <a:lnTo>
                        <a:pt x="31" y="2"/>
                      </a:lnTo>
                      <a:lnTo>
                        <a:pt x="31" y="0"/>
                      </a:lnTo>
                      <a:lnTo>
                        <a:pt x="28" y="0"/>
                      </a:lnTo>
                      <a:lnTo>
                        <a:pt x="25" y="0"/>
                      </a:lnTo>
                      <a:lnTo>
                        <a:pt x="8" y="0"/>
                      </a:lnTo>
                      <a:lnTo>
                        <a:pt x="6" y="0"/>
                      </a:lnTo>
                      <a:lnTo>
                        <a:pt x="3" y="0"/>
                      </a:lnTo>
                      <a:lnTo>
                        <a:pt x="3" y="2"/>
                      </a:lnTo>
                      <a:lnTo>
                        <a:pt x="3" y="5"/>
                      </a:lnTo>
                      <a:lnTo>
                        <a:pt x="0" y="5"/>
                      </a:lnTo>
                      <a:lnTo>
                        <a:pt x="0" y="48"/>
                      </a:lnTo>
                      <a:lnTo>
                        <a:pt x="3" y="50"/>
                      </a:lnTo>
                      <a:lnTo>
                        <a:pt x="3" y="53"/>
                      </a:lnTo>
                      <a:lnTo>
                        <a:pt x="6" y="53"/>
                      </a:lnTo>
                      <a:lnTo>
                        <a:pt x="6" y="56"/>
                      </a:lnTo>
                      <a:lnTo>
                        <a:pt x="8" y="56"/>
                      </a:lnTo>
                      <a:lnTo>
                        <a:pt x="25" y="56"/>
                      </a:lnTo>
                      <a:close/>
                    </a:path>
                  </a:pathLst>
                </a:custGeom>
                <a:noFill/>
                <a:ln w="6350" cap="rnd">
                  <a:solidFill>
                    <a:srgbClr val="000000"/>
                  </a:solidFill>
                  <a:round/>
                  <a:headEnd/>
                  <a:tailEnd/>
                </a:ln>
              </p:spPr>
              <p:txBody>
                <a:bodyPr/>
                <a:lstStyle/>
                <a:p>
                  <a:endParaRPr lang="en-US" sz="1350" dirty="0"/>
                </a:p>
              </p:txBody>
            </p:sp>
          </p:grpSp>
          <p:grpSp>
            <p:nvGrpSpPr>
              <p:cNvPr id="648" name="Group 2016">
                <a:extLst>
                  <a:ext uri="{FF2B5EF4-FFF2-40B4-BE49-F238E27FC236}">
                    <a16:creationId xmlns:a16="http://schemas.microsoft.com/office/drawing/2014/main" id="{575EA748-26DF-417E-B4E3-DA7F311CF2FA}"/>
                  </a:ext>
                </a:extLst>
              </p:cNvPr>
              <p:cNvGrpSpPr>
                <a:grpSpLocks/>
              </p:cNvGrpSpPr>
              <p:nvPr/>
            </p:nvGrpSpPr>
            <p:grpSpPr bwMode="auto">
              <a:xfrm>
                <a:off x="7961632" y="5173918"/>
                <a:ext cx="65088" cy="68265"/>
                <a:chOff x="4469" y="3440"/>
                <a:chExt cx="41" cy="43"/>
              </a:xfrm>
            </p:grpSpPr>
            <p:sp>
              <p:nvSpPr>
                <p:cNvPr id="867" name="Freeform 2017">
                  <a:extLst>
                    <a:ext uri="{FF2B5EF4-FFF2-40B4-BE49-F238E27FC236}">
                      <a16:creationId xmlns:a16="http://schemas.microsoft.com/office/drawing/2014/main" id="{F3023F11-5C40-4260-B0AF-FC3614EED834}"/>
                    </a:ext>
                  </a:extLst>
                </p:cNvPr>
                <p:cNvSpPr>
                  <a:spLocks/>
                </p:cNvSpPr>
                <p:nvPr/>
              </p:nvSpPr>
              <p:spPr bwMode="auto">
                <a:xfrm>
                  <a:off x="4469" y="3440"/>
                  <a:ext cx="41" cy="43"/>
                </a:xfrm>
                <a:custGeom>
                  <a:avLst/>
                  <a:gdLst>
                    <a:gd name="T0" fmla="*/ 33 w 41"/>
                    <a:gd name="T1" fmla="*/ 43 h 43"/>
                    <a:gd name="T2" fmla="*/ 36 w 41"/>
                    <a:gd name="T3" fmla="*/ 43 h 43"/>
                    <a:gd name="T4" fmla="*/ 38 w 41"/>
                    <a:gd name="T5" fmla="*/ 43 h 43"/>
                    <a:gd name="T6" fmla="*/ 38 w 41"/>
                    <a:gd name="T7" fmla="*/ 41 h 43"/>
                    <a:gd name="T8" fmla="*/ 41 w 41"/>
                    <a:gd name="T9" fmla="*/ 41 h 43"/>
                    <a:gd name="T10" fmla="*/ 41 w 41"/>
                    <a:gd name="T11" fmla="*/ 38 h 43"/>
                    <a:gd name="T12" fmla="*/ 41 w 41"/>
                    <a:gd name="T13" fmla="*/ 35 h 43"/>
                    <a:gd name="T14" fmla="*/ 41 w 41"/>
                    <a:gd name="T15" fmla="*/ 9 h 43"/>
                    <a:gd name="T16" fmla="*/ 41 w 41"/>
                    <a:gd name="T17" fmla="*/ 6 h 43"/>
                    <a:gd name="T18" fmla="*/ 38 w 41"/>
                    <a:gd name="T19" fmla="*/ 3 h 43"/>
                    <a:gd name="T20" fmla="*/ 36 w 41"/>
                    <a:gd name="T21" fmla="*/ 3 h 43"/>
                    <a:gd name="T22" fmla="*/ 36 w 41"/>
                    <a:gd name="T23" fmla="*/ 0 h 43"/>
                    <a:gd name="T24" fmla="*/ 33 w 41"/>
                    <a:gd name="T25" fmla="*/ 0 h 43"/>
                    <a:gd name="T26" fmla="*/ 9 w 41"/>
                    <a:gd name="T27" fmla="*/ 0 h 43"/>
                    <a:gd name="T28" fmla="*/ 6 w 41"/>
                    <a:gd name="T29" fmla="*/ 3 h 43"/>
                    <a:gd name="T30" fmla="*/ 3 w 41"/>
                    <a:gd name="T31" fmla="*/ 3 h 43"/>
                    <a:gd name="T32" fmla="*/ 3 w 41"/>
                    <a:gd name="T33" fmla="*/ 6 h 43"/>
                    <a:gd name="T34" fmla="*/ 0 w 41"/>
                    <a:gd name="T35" fmla="*/ 9 h 43"/>
                    <a:gd name="T36" fmla="*/ 0 w 41"/>
                    <a:gd name="T37" fmla="*/ 35 h 43"/>
                    <a:gd name="T38" fmla="*/ 0 w 41"/>
                    <a:gd name="T39" fmla="*/ 38 h 43"/>
                    <a:gd name="T40" fmla="*/ 3 w 41"/>
                    <a:gd name="T41" fmla="*/ 38 h 43"/>
                    <a:gd name="T42" fmla="*/ 3 w 41"/>
                    <a:gd name="T43" fmla="*/ 41 h 43"/>
                    <a:gd name="T44" fmla="*/ 6 w 41"/>
                    <a:gd name="T45" fmla="*/ 41 h 43"/>
                    <a:gd name="T46" fmla="*/ 6 w 41"/>
                    <a:gd name="T47" fmla="*/ 43 h 43"/>
                    <a:gd name="T48" fmla="*/ 9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1"/>
                      </a:lnTo>
                      <a:lnTo>
                        <a:pt x="41" y="41"/>
                      </a:lnTo>
                      <a:lnTo>
                        <a:pt x="41" y="38"/>
                      </a:lnTo>
                      <a:lnTo>
                        <a:pt x="41" y="35"/>
                      </a:lnTo>
                      <a:lnTo>
                        <a:pt x="41" y="9"/>
                      </a:lnTo>
                      <a:lnTo>
                        <a:pt x="41" y="6"/>
                      </a:lnTo>
                      <a:lnTo>
                        <a:pt x="38" y="3"/>
                      </a:lnTo>
                      <a:lnTo>
                        <a:pt x="36" y="3"/>
                      </a:lnTo>
                      <a:lnTo>
                        <a:pt x="36" y="0"/>
                      </a:lnTo>
                      <a:lnTo>
                        <a:pt x="33" y="0"/>
                      </a:lnTo>
                      <a:lnTo>
                        <a:pt x="9" y="0"/>
                      </a:lnTo>
                      <a:lnTo>
                        <a:pt x="6" y="3"/>
                      </a:lnTo>
                      <a:lnTo>
                        <a:pt x="3" y="3"/>
                      </a:lnTo>
                      <a:lnTo>
                        <a:pt x="3" y="6"/>
                      </a:lnTo>
                      <a:lnTo>
                        <a:pt x="0" y="9"/>
                      </a:lnTo>
                      <a:lnTo>
                        <a:pt x="0" y="35"/>
                      </a:lnTo>
                      <a:lnTo>
                        <a:pt x="0" y="38"/>
                      </a:lnTo>
                      <a:lnTo>
                        <a:pt x="3" y="38"/>
                      </a:lnTo>
                      <a:lnTo>
                        <a:pt x="3" y="41"/>
                      </a:lnTo>
                      <a:lnTo>
                        <a:pt x="6" y="41"/>
                      </a:lnTo>
                      <a:lnTo>
                        <a:pt x="6" y="43"/>
                      </a:lnTo>
                      <a:lnTo>
                        <a:pt x="9" y="43"/>
                      </a:lnTo>
                      <a:lnTo>
                        <a:pt x="33" y="43"/>
                      </a:lnTo>
                      <a:close/>
                    </a:path>
                  </a:pathLst>
                </a:custGeom>
                <a:solidFill>
                  <a:srgbClr val="00CC99"/>
                </a:solidFill>
                <a:ln w="9525">
                  <a:noFill/>
                  <a:round/>
                  <a:headEnd/>
                  <a:tailEnd/>
                </a:ln>
              </p:spPr>
              <p:txBody>
                <a:bodyPr/>
                <a:lstStyle/>
                <a:p>
                  <a:endParaRPr lang="en-US" sz="1350" dirty="0"/>
                </a:p>
              </p:txBody>
            </p:sp>
            <p:sp>
              <p:nvSpPr>
                <p:cNvPr id="868" name="Freeform 2018">
                  <a:extLst>
                    <a:ext uri="{FF2B5EF4-FFF2-40B4-BE49-F238E27FC236}">
                      <a16:creationId xmlns:a16="http://schemas.microsoft.com/office/drawing/2014/main" id="{3B1A40F3-0657-4771-BF60-DCB1217D8CA7}"/>
                    </a:ext>
                  </a:extLst>
                </p:cNvPr>
                <p:cNvSpPr>
                  <a:spLocks/>
                </p:cNvSpPr>
                <p:nvPr/>
              </p:nvSpPr>
              <p:spPr bwMode="auto">
                <a:xfrm>
                  <a:off x="4469" y="3440"/>
                  <a:ext cx="41" cy="43"/>
                </a:xfrm>
                <a:custGeom>
                  <a:avLst/>
                  <a:gdLst>
                    <a:gd name="T0" fmla="*/ 33 w 41"/>
                    <a:gd name="T1" fmla="*/ 43 h 43"/>
                    <a:gd name="T2" fmla="*/ 36 w 41"/>
                    <a:gd name="T3" fmla="*/ 43 h 43"/>
                    <a:gd name="T4" fmla="*/ 38 w 41"/>
                    <a:gd name="T5" fmla="*/ 43 h 43"/>
                    <a:gd name="T6" fmla="*/ 38 w 41"/>
                    <a:gd name="T7" fmla="*/ 41 h 43"/>
                    <a:gd name="T8" fmla="*/ 41 w 41"/>
                    <a:gd name="T9" fmla="*/ 41 h 43"/>
                    <a:gd name="T10" fmla="*/ 41 w 41"/>
                    <a:gd name="T11" fmla="*/ 38 h 43"/>
                    <a:gd name="T12" fmla="*/ 41 w 41"/>
                    <a:gd name="T13" fmla="*/ 35 h 43"/>
                    <a:gd name="T14" fmla="*/ 41 w 41"/>
                    <a:gd name="T15" fmla="*/ 9 h 43"/>
                    <a:gd name="T16" fmla="*/ 41 w 41"/>
                    <a:gd name="T17" fmla="*/ 6 h 43"/>
                    <a:gd name="T18" fmla="*/ 38 w 41"/>
                    <a:gd name="T19" fmla="*/ 3 h 43"/>
                    <a:gd name="T20" fmla="*/ 36 w 41"/>
                    <a:gd name="T21" fmla="*/ 3 h 43"/>
                    <a:gd name="T22" fmla="*/ 36 w 41"/>
                    <a:gd name="T23" fmla="*/ 0 h 43"/>
                    <a:gd name="T24" fmla="*/ 33 w 41"/>
                    <a:gd name="T25" fmla="*/ 0 h 43"/>
                    <a:gd name="T26" fmla="*/ 9 w 41"/>
                    <a:gd name="T27" fmla="*/ 0 h 43"/>
                    <a:gd name="T28" fmla="*/ 6 w 41"/>
                    <a:gd name="T29" fmla="*/ 3 h 43"/>
                    <a:gd name="T30" fmla="*/ 3 w 41"/>
                    <a:gd name="T31" fmla="*/ 3 h 43"/>
                    <a:gd name="T32" fmla="*/ 3 w 41"/>
                    <a:gd name="T33" fmla="*/ 6 h 43"/>
                    <a:gd name="T34" fmla="*/ 0 w 41"/>
                    <a:gd name="T35" fmla="*/ 9 h 43"/>
                    <a:gd name="T36" fmla="*/ 0 w 41"/>
                    <a:gd name="T37" fmla="*/ 35 h 43"/>
                    <a:gd name="T38" fmla="*/ 0 w 41"/>
                    <a:gd name="T39" fmla="*/ 38 h 43"/>
                    <a:gd name="T40" fmla="*/ 3 w 41"/>
                    <a:gd name="T41" fmla="*/ 38 h 43"/>
                    <a:gd name="T42" fmla="*/ 3 w 41"/>
                    <a:gd name="T43" fmla="*/ 41 h 43"/>
                    <a:gd name="T44" fmla="*/ 6 w 41"/>
                    <a:gd name="T45" fmla="*/ 41 h 43"/>
                    <a:gd name="T46" fmla="*/ 6 w 41"/>
                    <a:gd name="T47" fmla="*/ 43 h 43"/>
                    <a:gd name="T48" fmla="*/ 9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1"/>
                      </a:lnTo>
                      <a:lnTo>
                        <a:pt x="41" y="41"/>
                      </a:lnTo>
                      <a:lnTo>
                        <a:pt x="41" y="38"/>
                      </a:lnTo>
                      <a:lnTo>
                        <a:pt x="41" y="35"/>
                      </a:lnTo>
                      <a:lnTo>
                        <a:pt x="41" y="9"/>
                      </a:lnTo>
                      <a:lnTo>
                        <a:pt x="41" y="6"/>
                      </a:lnTo>
                      <a:lnTo>
                        <a:pt x="38" y="3"/>
                      </a:lnTo>
                      <a:lnTo>
                        <a:pt x="36" y="3"/>
                      </a:lnTo>
                      <a:lnTo>
                        <a:pt x="36" y="0"/>
                      </a:lnTo>
                      <a:lnTo>
                        <a:pt x="33" y="0"/>
                      </a:lnTo>
                      <a:lnTo>
                        <a:pt x="9" y="0"/>
                      </a:lnTo>
                      <a:lnTo>
                        <a:pt x="6" y="3"/>
                      </a:lnTo>
                      <a:lnTo>
                        <a:pt x="3" y="3"/>
                      </a:lnTo>
                      <a:lnTo>
                        <a:pt x="3" y="6"/>
                      </a:lnTo>
                      <a:lnTo>
                        <a:pt x="0" y="9"/>
                      </a:lnTo>
                      <a:lnTo>
                        <a:pt x="0" y="35"/>
                      </a:lnTo>
                      <a:lnTo>
                        <a:pt x="0" y="38"/>
                      </a:lnTo>
                      <a:lnTo>
                        <a:pt x="3" y="38"/>
                      </a:lnTo>
                      <a:lnTo>
                        <a:pt x="3" y="41"/>
                      </a:lnTo>
                      <a:lnTo>
                        <a:pt x="6" y="41"/>
                      </a:lnTo>
                      <a:lnTo>
                        <a:pt x="6" y="43"/>
                      </a:lnTo>
                      <a:lnTo>
                        <a:pt x="9" y="43"/>
                      </a:lnTo>
                      <a:lnTo>
                        <a:pt x="33" y="43"/>
                      </a:lnTo>
                      <a:close/>
                    </a:path>
                  </a:pathLst>
                </a:custGeom>
                <a:noFill/>
                <a:ln w="6350" cap="rnd">
                  <a:solidFill>
                    <a:srgbClr val="000000"/>
                  </a:solidFill>
                  <a:round/>
                  <a:headEnd/>
                  <a:tailEnd/>
                </a:ln>
              </p:spPr>
              <p:txBody>
                <a:bodyPr/>
                <a:lstStyle/>
                <a:p>
                  <a:endParaRPr lang="en-US" sz="1350" dirty="0"/>
                </a:p>
              </p:txBody>
            </p:sp>
          </p:grpSp>
          <p:grpSp>
            <p:nvGrpSpPr>
              <p:cNvPr id="649" name="Group 2019">
                <a:extLst>
                  <a:ext uri="{FF2B5EF4-FFF2-40B4-BE49-F238E27FC236}">
                    <a16:creationId xmlns:a16="http://schemas.microsoft.com/office/drawing/2014/main" id="{5EC67479-26C4-4C13-9EA8-5F978A01B301}"/>
                  </a:ext>
                </a:extLst>
              </p:cNvPr>
              <p:cNvGrpSpPr>
                <a:grpSpLocks/>
              </p:cNvGrpSpPr>
              <p:nvPr/>
            </p:nvGrpSpPr>
            <p:grpSpPr bwMode="auto">
              <a:xfrm>
                <a:off x="7975919" y="5188206"/>
                <a:ext cx="42863" cy="41276"/>
                <a:chOff x="4478" y="3449"/>
                <a:chExt cx="27" cy="26"/>
              </a:xfrm>
            </p:grpSpPr>
            <p:sp>
              <p:nvSpPr>
                <p:cNvPr id="865" name="Freeform 2020">
                  <a:extLst>
                    <a:ext uri="{FF2B5EF4-FFF2-40B4-BE49-F238E27FC236}">
                      <a16:creationId xmlns:a16="http://schemas.microsoft.com/office/drawing/2014/main" id="{F3FCAC9E-4379-499C-A9AE-333D6C7E303E}"/>
                    </a:ext>
                  </a:extLst>
                </p:cNvPr>
                <p:cNvSpPr>
                  <a:spLocks/>
                </p:cNvSpPr>
                <p:nvPr/>
              </p:nvSpPr>
              <p:spPr bwMode="auto">
                <a:xfrm>
                  <a:off x="4478" y="3449"/>
                  <a:ext cx="27" cy="26"/>
                </a:xfrm>
                <a:custGeom>
                  <a:avLst/>
                  <a:gdLst>
                    <a:gd name="T0" fmla="*/ 19 w 27"/>
                    <a:gd name="T1" fmla="*/ 26 h 26"/>
                    <a:gd name="T2" fmla="*/ 21 w 27"/>
                    <a:gd name="T3" fmla="*/ 26 h 26"/>
                    <a:gd name="T4" fmla="*/ 24 w 27"/>
                    <a:gd name="T5" fmla="*/ 26 h 26"/>
                    <a:gd name="T6" fmla="*/ 24 w 27"/>
                    <a:gd name="T7" fmla="*/ 23 h 26"/>
                    <a:gd name="T8" fmla="*/ 27 w 27"/>
                    <a:gd name="T9" fmla="*/ 23 h 26"/>
                    <a:gd name="T10" fmla="*/ 27 w 27"/>
                    <a:gd name="T11" fmla="*/ 21 h 26"/>
                    <a:gd name="T12" fmla="*/ 27 w 27"/>
                    <a:gd name="T13" fmla="*/ 5 h 26"/>
                    <a:gd name="T14" fmla="*/ 27 w 27"/>
                    <a:gd name="T15" fmla="*/ 2 h 26"/>
                    <a:gd name="T16" fmla="*/ 24 w 27"/>
                    <a:gd name="T17" fmla="*/ 2 h 26"/>
                    <a:gd name="T18" fmla="*/ 24 w 27"/>
                    <a:gd name="T19" fmla="*/ 0 h 26"/>
                    <a:gd name="T20" fmla="*/ 21 w 27"/>
                    <a:gd name="T21" fmla="*/ 0 h 26"/>
                    <a:gd name="T22" fmla="*/ 19 w 27"/>
                    <a:gd name="T23" fmla="*/ 0 h 26"/>
                    <a:gd name="T24" fmla="*/ 5 w 27"/>
                    <a:gd name="T25" fmla="*/ 0 h 26"/>
                    <a:gd name="T26" fmla="*/ 2 w 27"/>
                    <a:gd name="T27" fmla="*/ 0 h 26"/>
                    <a:gd name="T28" fmla="*/ 0 w 27"/>
                    <a:gd name="T29" fmla="*/ 0 h 26"/>
                    <a:gd name="T30" fmla="*/ 0 w 27"/>
                    <a:gd name="T31" fmla="*/ 2 h 26"/>
                    <a:gd name="T32" fmla="*/ 0 w 27"/>
                    <a:gd name="T33" fmla="*/ 5 h 26"/>
                    <a:gd name="T34" fmla="*/ 0 w 27"/>
                    <a:gd name="T35" fmla="*/ 21 h 26"/>
                    <a:gd name="T36" fmla="*/ 0 w 27"/>
                    <a:gd name="T37" fmla="*/ 23 h 26"/>
                    <a:gd name="T38" fmla="*/ 0 w 27"/>
                    <a:gd name="T39" fmla="*/ 26 h 26"/>
                    <a:gd name="T40" fmla="*/ 2 w 27"/>
                    <a:gd name="T41" fmla="*/ 26 h 26"/>
                    <a:gd name="T42" fmla="*/ 5 w 27"/>
                    <a:gd name="T43" fmla="*/ 26 h 26"/>
                    <a:gd name="T44" fmla="*/ 19 w 27"/>
                    <a:gd name="T45" fmla="*/ 26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
                    <a:gd name="T70" fmla="*/ 0 h 26"/>
                    <a:gd name="T71" fmla="*/ 27 w 27"/>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 h="26">
                      <a:moveTo>
                        <a:pt x="19" y="26"/>
                      </a:moveTo>
                      <a:lnTo>
                        <a:pt x="21" y="26"/>
                      </a:lnTo>
                      <a:lnTo>
                        <a:pt x="24" y="26"/>
                      </a:lnTo>
                      <a:lnTo>
                        <a:pt x="24" y="23"/>
                      </a:lnTo>
                      <a:lnTo>
                        <a:pt x="27" y="23"/>
                      </a:lnTo>
                      <a:lnTo>
                        <a:pt x="27" y="21"/>
                      </a:lnTo>
                      <a:lnTo>
                        <a:pt x="27" y="5"/>
                      </a:lnTo>
                      <a:lnTo>
                        <a:pt x="27" y="2"/>
                      </a:lnTo>
                      <a:lnTo>
                        <a:pt x="24" y="2"/>
                      </a:lnTo>
                      <a:lnTo>
                        <a:pt x="24" y="0"/>
                      </a:lnTo>
                      <a:lnTo>
                        <a:pt x="21" y="0"/>
                      </a:lnTo>
                      <a:lnTo>
                        <a:pt x="19" y="0"/>
                      </a:lnTo>
                      <a:lnTo>
                        <a:pt x="5" y="0"/>
                      </a:lnTo>
                      <a:lnTo>
                        <a:pt x="2" y="0"/>
                      </a:lnTo>
                      <a:lnTo>
                        <a:pt x="0" y="0"/>
                      </a:lnTo>
                      <a:lnTo>
                        <a:pt x="0" y="2"/>
                      </a:lnTo>
                      <a:lnTo>
                        <a:pt x="0" y="5"/>
                      </a:lnTo>
                      <a:lnTo>
                        <a:pt x="0" y="21"/>
                      </a:lnTo>
                      <a:lnTo>
                        <a:pt x="0" y="23"/>
                      </a:lnTo>
                      <a:lnTo>
                        <a:pt x="0" y="26"/>
                      </a:lnTo>
                      <a:lnTo>
                        <a:pt x="2" y="26"/>
                      </a:lnTo>
                      <a:lnTo>
                        <a:pt x="5" y="26"/>
                      </a:lnTo>
                      <a:lnTo>
                        <a:pt x="19" y="26"/>
                      </a:lnTo>
                      <a:close/>
                    </a:path>
                  </a:pathLst>
                </a:custGeom>
                <a:solidFill>
                  <a:srgbClr val="00CC99"/>
                </a:solidFill>
                <a:ln w="9525">
                  <a:noFill/>
                  <a:round/>
                  <a:headEnd/>
                  <a:tailEnd/>
                </a:ln>
              </p:spPr>
              <p:txBody>
                <a:bodyPr/>
                <a:lstStyle/>
                <a:p>
                  <a:endParaRPr lang="en-US" sz="1350" dirty="0"/>
                </a:p>
              </p:txBody>
            </p:sp>
            <p:sp>
              <p:nvSpPr>
                <p:cNvPr id="866" name="Freeform 2021">
                  <a:extLst>
                    <a:ext uri="{FF2B5EF4-FFF2-40B4-BE49-F238E27FC236}">
                      <a16:creationId xmlns:a16="http://schemas.microsoft.com/office/drawing/2014/main" id="{686C8171-A9D1-451F-B4A0-3B244449B9C0}"/>
                    </a:ext>
                  </a:extLst>
                </p:cNvPr>
                <p:cNvSpPr>
                  <a:spLocks/>
                </p:cNvSpPr>
                <p:nvPr/>
              </p:nvSpPr>
              <p:spPr bwMode="auto">
                <a:xfrm>
                  <a:off x="4478" y="3449"/>
                  <a:ext cx="27" cy="26"/>
                </a:xfrm>
                <a:custGeom>
                  <a:avLst/>
                  <a:gdLst>
                    <a:gd name="T0" fmla="*/ 19 w 27"/>
                    <a:gd name="T1" fmla="*/ 26 h 26"/>
                    <a:gd name="T2" fmla="*/ 21 w 27"/>
                    <a:gd name="T3" fmla="*/ 26 h 26"/>
                    <a:gd name="T4" fmla="*/ 24 w 27"/>
                    <a:gd name="T5" fmla="*/ 26 h 26"/>
                    <a:gd name="T6" fmla="*/ 24 w 27"/>
                    <a:gd name="T7" fmla="*/ 23 h 26"/>
                    <a:gd name="T8" fmla="*/ 27 w 27"/>
                    <a:gd name="T9" fmla="*/ 23 h 26"/>
                    <a:gd name="T10" fmla="*/ 27 w 27"/>
                    <a:gd name="T11" fmla="*/ 21 h 26"/>
                    <a:gd name="T12" fmla="*/ 27 w 27"/>
                    <a:gd name="T13" fmla="*/ 5 h 26"/>
                    <a:gd name="T14" fmla="*/ 27 w 27"/>
                    <a:gd name="T15" fmla="*/ 2 h 26"/>
                    <a:gd name="T16" fmla="*/ 24 w 27"/>
                    <a:gd name="T17" fmla="*/ 2 h 26"/>
                    <a:gd name="T18" fmla="*/ 24 w 27"/>
                    <a:gd name="T19" fmla="*/ 0 h 26"/>
                    <a:gd name="T20" fmla="*/ 21 w 27"/>
                    <a:gd name="T21" fmla="*/ 0 h 26"/>
                    <a:gd name="T22" fmla="*/ 19 w 27"/>
                    <a:gd name="T23" fmla="*/ 0 h 26"/>
                    <a:gd name="T24" fmla="*/ 5 w 27"/>
                    <a:gd name="T25" fmla="*/ 0 h 26"/>
                    <a:gd name="T26" fmla="*/ 2 w 27"/>
                    <a:gd name="T27" fmla="*/ 0 h 26"/>
                    <a:gd name="T28" fmla="*/ 0 w 27"/>
                    <a:gd name="T29" fmla="*/ 0 h 26"/>
                    <a:gd name="T30" fmla="*/ 0 w 27"/>
                    <a:gd name="T31" fmla="*/ 2 h 26"/>
                    <a:gd name="T32" fmla="*/ 0 w 27"/>
                    <a:gd name="T33" fmla="*/ 5 h 26"/>
                    <a:gd name="T34" fmla="*/ 0 w 27"/>
                    <a:gd name="T35" fmla="*/ 21 h 26"/>
                    <a:gd name="T36" fmla="*/ 0 w 27"/>
                    <a:gd name="T37" fmla="*/ 23 h 26"/>
                    <a:gd name="T38" fmla="*/ 0 w 27"/>
                    <a:gd name="T39" fmla="*/ 26 h 26"/>
                    <a:gd name="T40" fmla="*/ 2 w 27"/>
                    <a:gd name="T41" fmla="*/ 26 h 26"/>
                    <a:gd name="T42" fmla="*/ 5 w 27"/>
                    <a:gd name="T43" fmla="*/ 26 h 26"/>
                    <a:gd name="T44" fmla="*/ 19 w 27"/>
                    <a:gd name="T45" fmla="*/ 26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
                    <a:gd name="T70" fmla="*/ 0 h 26"/>
                    <a:gd name="T71" fmla="*/ 27 w 27"/>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 h="26">
                      <a:moveTo>
                        <a:pt x="19" y="26"/>
                      </a:moveTo>
                      <a:lnTo>
                        <a:pt x="21" y="26"/>
                      </a:lnTo>
                      <a:lnTo>
                        <a:pt x="24" y="26"/>
                      </a:lnTo>
                      <a:lnTo>
                        <a:pt x="24" y="23"/>
                      </a:lnTo>
                      <a:lnTo>
                        <a:pt x="27" y="23"/>
                      </a:lnTo>
                      <a:lnTo>
                        <a:pt x="27" y="21"/>
                      </a:lnTo>
                      <a:lnTo>
                        <a:pt x="27" y="5"/>
                      </a:lnTo>
                      <a:lnTo>
                        <a:pt x="27" y="2"/>
                      </a:lnTo>
                      <a:lnTo>
                        <a:pt x="24" y="2"/>
                      </a:lnTo>
                      <a:lnTo>
                        <a:pt x="24" y="0"/>
                      </a:lnTo>
                      <a:lnTo>
                        <a:pt x="21" y="0"/>
                      </a:lnTo>
                      <a:lnTo>
                        <a:pt x="19" y="0"/>
                      </a:lnTo>
                      <a:lnTo>
                        <a:pt x="5" y="0"/>
                      </a:lnTo>
                      <a:lnTo>
                        <a:pt x="2" y="0"/>
                      </a:lnTo>
                      <a:lnTo>
                        <a:pt x="0" y="0"/>
                      </a:lnTo>
                      <a:lnTo>
                        <a:pt x="0" y="2"/>
                      </a:lnTo>
                      <a:lnTo>
                        <a:pt x="0" y="5"/>
                      </a:lnTo>
                      <a:lnTo>
                        <a:pt x="0" y="21"/>
                      </a:lnTo>
                      <a:lnTo>
                        <a:pt x="0" y="23"/>
                      </a:lnTo>
                      <a:lnTo>
                        <a:pt x="0" y="26"/>
                      </a:lnTo>
                      <a:lnTo>
                        <a:pt x="2" y="26"/>
                      </a:lnTo>
                      <a:lnTo>
                        <a:pt x="5" y="26"/>
                      </a:lnTo>
                      <a:lnTo>
                        <a:pt x="19" y="26"/>
                      </a:lnTo>
                      <a:close/>
                    </a:path>
                  </a:pathLst>
                </a:custGeom>
                <a:noFill/>
                <a:ln w="6350" cap="rnd">
                  <a:solidFill>
                    <a:srgbClr val="000000"/>
                  </a:solidFill>
                  <a:round/>
                  <a:headEnd/>
                  <a:tailEnd/>
                </a:ln>
              </p:spPr>
              <p:txBody>
                <a:bodyPr/>
                <a:lstStyle/>
                <a:p>
                  <a:endParaRPr lang="en-US" sz="1350" dirty="0"/>
                </a:p>
              </p:txBody>
            </p:sp>
          </p:grpSp>
          <p:grpSp>
            <p:nvGrpSpPr>
              <p:cNvPr id="650" name="Group 2022">
                <a:extLst>
                  <a:ext uri="{FF2B5EF4-FFF2-40B4-BE49-F238E27FC236}">
                    <a16:creationId xmlns:a16="http://schemas.microsoft.com/office/drawing/2014/main" id="{5890A3D0-4048-4331-8D2C-79A6A966A275}"/>
                  </a:ext>
                </a:extLst>
              </p:cNvPr>
              <p:cNvGrpSpPr>
                <a:grpSpLocks/>
              </p:cNvGrpSpPr>
              <p:nvPr/>
            </p:nvGrpSpPr>
            <p:grpSpPr bwMode="auto">
              <a:xfrm>
                <a:off x="7975919" y="5070727"/>
                <a:ext cx="46038" cy="60327"/>
                <a:chOff x="4478" y="3375"/>
                <a:chExt cx="29" cy="38"/>
              </a:xfrm>
            </p:grpSpPr>
            <p:sp>
              <p:nvSpPr>
                <p:cNvPr id="863" name="Freeform 2023">
                  <a:extLst>
                    <a:ext uri="{FF2B5EF4-FFF2-40B4-BE49-F238E27FC236}">
                      <a16:creationId xmlns:a16="http://schemas.microsoft.com/office/drawing/2014/main" id="{2346A46E-1E84-4498-92A0-29AD05E1D7F5}"/>
                    </a:ext>
                  </a:extLst>
                </p:cNvPr>
                <p:cNvSpPr>
                  <a:spLocks/>
                </p:cNvSpPr>
                <p:nvPr/>
              </p:nvSpPr>
              <p:spPr bwMode="auto">
                <a:xfrm>
                  <a:off x="4478" y="3375"/>
                  <a:ext cx="29" cy="38"/>
                </a:xfrm>
                <a:custGeom>
                  <a:avLst/>
                  <a:gdLst>
                    <a:gd name="T0" fmla="*/ 21 w 29"/>
                    <a:gd name="T1" fmla="*/ 38 h 38"/>
                    <a:gd name="T2" fmla="*/ 24 w 29"/>
                    <a:gd name="T3" fmla="*/ 38 h 38"/>
                    <a:gd name="T4" fmla="*/ 24 w 29"/>
                    <a:gd name="T5" fmla="*/ 35 h 38"/>
                    <a:gd name="T6" fmla="*/ 27 w 29"/>
                    <a:gd name="T7" fmla="*/ 35 h 38"/>
                    <a:gd name="T8" fmla="*/ 27 w 29"/>
                    <a:gd name="T9" fmla="*/ 33 h 38"/>
                    <a:gd name="T10" fmla="*/ 29 w 29"/>
                    <a:gd name="T11" fmla="*/ 33 h 38"/>
                    <a:gd name="T12" fmla="*/ 29 w 29"/>
                    <a:gd name="T13" fmla="*/ 30 h 38"/>
                    <a:gd name="T14" fmla="*/ 29 w 29"/>
                    <a:gd name="T15" fmla="*/ 6 h 38"/>
                    <a:gd name="T16" fmla="*/ 29 w 29"/>
                    <a:gd name="T17" fmla="*/ 3 h 38"/>
                    <a:gd name="T18" fmla="*/ 27 w 29"/>
                    <a:gd name="T19" fmla="*/ 3 h 38"/>
                    <a:gd name="T20" fmla="*/ 27 w 29"/>
                    <a:gd name="T21" fmla="*/ 0 h 38"/>
                    <a:gd name="T22" fmla="*/ 24 w 29"/>
                    <a:gd name="T23" fmla="*/ 0 h 38"/>
                    <a:gd name="T24" fmla="*/ 21 w 29"/>
                    <a:gd name="T25" fmla="*/ 0 h 38"/>
                    <a:gd name="T26" fmla="*/ 5 w 29"/>
                    <a:gd name="T27" fmla="*/ 0 h 38"/>
                    <a:gd name="T28" fmla="*/ 2 w 29"/>
                    <a:gd name="T29" fmla="*/ 0 h 38"/>
                    <a:gd name="T30" fmla="*/ 0 w 29"/>
                    <a:gd name="T31" fmla="*/ 3 h 38"/>
                    <a:gd name="T32" fmla="*/ 0 w 29"/>
                    <a:gd name="T33" fmla="*/ 6 h 38"/>
                    <a:gd name="T34" fmla="*/ 0 w 29"/>
                    <a:gd name="T35" fmla="*/ 30 h 38"/>
                    <a:gd name="T36" fmla="*/ 0 w 29"/>
                    <a:gd name="T37" fmla="*/ 33 h 38"/>
                    <a:gd name="T38" fmla="*/ 2 w 29"/>
                    <a:gd name="T39" fmla="*/ 35 h 38"/>
                    <a:gd name="T40" fmla="*/ 5 w 29"/>
                    <a:gd name="T41" fmla="*/ 35 h 38"/>
                    <a:gd name="T42" fmla="*/ 5 w 29"/>
                    <a:gd name="T43" fmla="*/ 38 h 38"/>
                    <a:gd name="T44" fmla="*/ 21 w 29"/>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
                    <a:gd name="T70" fmla="*/ 0 h 38"/>
                    <a:gd name="T71" fmla="*/ 29 w 29"/>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 h="38">
                      <a:moveTo>
                        <a:pt x="21" y="38"/>
                      </a:moveTo>
                      <a:lnTo>
                        <a:pt x="24" y="38"/>
                      </a:lnTo>
                      <a:lnTo>
                        <a:pt x="24" y="35"/>
                      </a:lnTo>
                      <a:lnTo>
                        <a:pt x="27" y="35"/>
                      </a:lnTo>
                      <a:lnTo>
                        <a:pt x="27" y="33"/>
                      </a:lnTo>
                      <a:lnTo>
                        <a:pt x="29" y="33"/>
                      </a:lnTo>
                      <a:lnTo>
                        <a:pt x="29" y="30"/>
                      </a:lnTo>
                      <a:lnTo>
                        <a:pt x="29" y="6"/>
                      </a:lnTo>
                      <a:lnTo>
                        <a:pt x="29" y="3"/>
                      </a:lnTo>
                      <a:lnTo>
                        <a:pt x="27" y="3"/>
                      </a:lnTo>
                      <a:lnTo>
                        <a:pt x="27" y="0"/>
                      </a:lnTo>
                      <a:lnTo>
                        <a:pt x="24" y="0"/>
                      </a:lnTo>
                      <a:lnTo>
                        <a:pt x="21" y="0"/>
                      </a:lnTo>
                      <a:lnTo>
                        <a:pt x="5" y="0"/>
                      </a:lnTo>
                      <a:lnTo>
                        <a:pt x="2" y="0"/>
                      </a:lnTo>
                      <a:lnTo>
                        <a:pt x="0" y="3"/>
                      </a:lnTo>
                      <a:lnTo>
                        <a:pt x="0" y="6"/>
                      </a:lnTo>
                      <a:lnTo>
                        <a:pt x="0" y="30"/>
                      </a:lnTo>
                      <a:lnTo>
                        <a:pt x="0" y="33"/>
                      </a:lnTo>
                      <a:lnTo>
                        <a:pt x="2" y="35"/>
                      </a:lnTo>
                      <a:lnTo>
                        <a:pt x="5" y="35"/>
                      </a:lnTo>
                      <a:lnTo>
                        <a:pt x="5" y="38"/>
                      </a:lnTo>
                      <a:lnTo>
                        <a:pt x="21" y="38"/>
                      </a:lnTo>
                      <a:close/>
                    </a:path>
                  </a:pathLst>
                </a:custGeom>
                <a:solidFill>
                  <a:srgbClr val="00CC99"/>
                </a:solidFill>
                <a:ln w="9525">
                  <a:noFill/>
                  <a:round/>
                  <a:headEnd/>
                  <a:tailEnd/>
                </a:ln>
              </p:spPr>
              <p:txBody>
                <a:bodyPr/>
                <a:lstStyle/>
                <a:p>
                  <a:endParaRPr lang="en-US" sz="1350" dirty="0"/>
                </a:p>
              </p:txBody>
            </p:sp>
            <p:sp>
              <p:nvSpPr>
                <p:cNvPr id="864" name="Freeform 2024">
                  <a:extLst>
                    <a:ext uri="{FF2B5EF4-FFF2-40B4-BE49-F238E27FC236}">
                      <a16:creationId xmlns:a16="http://schemas.microsoft.com/office/drawing/2014/main" id="{195AC3B7-3C14-4551-8967-96E01D20F710}"/>
                    </a:ext>
                  </a:extLst>
                </p:cNvPr>
                <p:cNvSpPr>
                  <a:spLocks/>
                </p:cNvSpPr>
                <p:nvPr/>
              </p:nvSpPr>
              <p:spPr bwMode="auto">
                <a:xfrm>
                  <a:off x="4478" y="3375"/>
                  <a:ext cx="29" cy="38"/>
                </a:xfrm>
                <a:custGeom>
                  <a:avLst/>
                  <a:gdLst>
                    <a:gd name="T0" fmla="*/ 21 w 29"/>
                    <a:gd name="T1" fmla="*/ 38 h 38"/>
                    <a:gd name="T2" fmla="*/ 24 w 29"/>
                    <a:gd name="T3" fmla="*/ 38 h 38"/>
                    <a:gd name="T4" fmla="*/ 24 w 29"/>
                    <a:gd name="T5" fmla="*/ 35 h 38"/>
                    <a:gd name="T6" fmla="*/ 27 w 29"/>
                    <a:gd name="T7" fmla="*/ 35 h 38"/>
                    <a:gd name="T8" fmla="*/ 27 w 29"/>
                    <a:gd name="T9" fmla="*/ 33 h 38"/>
                    <a:gd name="T10" fmla="*/ 29 w 29"/>
                    <a:gd name="T11" fmla="*/ 33 h 38"/>
                    <a:gd name="T12" fmla="*/ 29 w 29"/>
                    <a:gd name="T13" fmla="*/ 30 h 38"/>
                    <a:gd name="T14" fmla="*/ 29 w 29"/>
                    <a:gd name="T15" fmla="*/ 6 h 38"/>
                    <a:gd name="T16" fmla="*/ 29 w 29"/>
                    <a:gd name="T17" fmla="*/ 3 h 38"/>
                    <a:gd name="T18" fmla="*/ 27 w 29"/>
                    <a:gd name="T19" fmla="*/ 3 h 38"/>
                    <a:gd name="T20" fmla="*/ 27 w 29"/>
                    <a:gd name="T21" fmla="*/ 0 h 38"/>
                    <a:gd name="T22" fmla="*/ 24 w 29"/>
                    <a:gd name="T23" fmla="*/ 0 h 38"/>
                    <a:gd name="T24" fmla="*/ 21 w 29"/>
                    <a:gd name="T25" fmla="*/ 0 h 38"/>
                    <a:gd name="T26" fmla="*/ 5 w 29"/>
                    <a:gd name="T27" fmla="*/ 0 h 38"/>
                    <a:gd name="T28" fmla="*/ 2 w 29"/>
                    <a:gd name="T29" fmla="*/ 0 h 38"/>
                    <a:gd name="T30" fmla="*/ 0 w 29"/>
                    <a:gd name="T31" fmla="*/ 3 h 38"/>
                    <a:gd name="T32" fmla="*/ 0 w 29"/>
                    <a:gd name="T33" fmla="*/ 6 h 38"/>
                    <a:gd name="T34" fmla="*/ 0 w 29"/>
                    <a:gd name="T35" fmla="*/ 30 h 38"/>
                    <a:gd name="T36" fmla="*/ 0 w 29"/>
                    <a:gd name="T37" fmla="*/ 33 h 38"/>
                    <a:gd name="T38" fmla="*/ 2 w 29"/>
                    <a:gd name="T39" fmla="*/ 35 h 38"/>
                    <a:gd name="T40" fmla="*/ 5 w 29"/>
                    <a:gd name="T41" fmla="*/ 35 h 38"/>
                    <a:gd name="T42" fmla="*/ 5 w 29"/>
                    <a:gd name="T43" fmla="*/ 38 h 38"/>
                    <a:gd name="T44" fmla="*/ 21 w 29"/>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
                    <a:gd name="T70" fmla="*/ 0 h 38"/>
                    <a:gd name="T71" fmla="*/ 29 w 29"/>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 h="38">
                      <a:moveTo>
                        <a:pt x="21" y="38"/>
                      </a:moveTo>
                      <a:lnTo>
                        <a:pt x="24" y="38"/>
                      </a:lnTo>
                      <a:lnTo>
                        <a:pt x="24" y="35"/>
                      </a:lnTo>
                      <a:lnTo>
                        <a:pt x="27" y="35"/>
                      </a:lnTo>
                      <a:lnTo>
                        <a:pt x="27" y="33"/>
                      </a:lnTo>
                      <a:lnTo>
                        <a:pt x="29" y="33"/>
                      </a:lnTo>
                      <a:lnTo>
                        <a:pt x="29" y="30"/>
                      </a:lnTo>
                      <a:lnTo>
                        <a:pt x="29" y="6"/>
                      </a:lnTo>
                      <a:lnTo>
                        <a:pt x="29" y="3"/>
                      </a:lnTo>
                      <a:lnTo>
                        <a:pt x="27" y="3"/>
                      </a:lnTo>
                      <a:lnTo>
                        <a:pt x="27" y="0"/>
                      </a:lnTo>
                      <a:lnTo>
                        <a:pt x="24" y="0"/>
                      </a:lnTo>
                      <a:lnTo>
                        <a:pt x="21" y="0"/>
                      </a:lnTo>
                      <a:lnTo>
                        <a:pt x="5" y="0"/>
                      </a:lnTo>
                      <a:lnTo>
                        <a:pt x="2" y="0"/>
                      </a:lnTo>
                      <a:lnTo>
                        <a:pt x="0" y="3"/>
                      </a:lnTo>
                      <a:lnTo>
                        <a:pt x="0" y="6"/>
                      </a:lnTo>
                      <a:lnTo>
                        <a:pt x="0" y="30"/>
                      </a:lnTo>
                      <a:lnTo>
                        <a:pt x="0" y="33"/>
                      </a:lnTo>
                      <a:lnTo>
                        <a:pt x="2" y="35"/>
                      </a:lnTo>
                      <a:lnTo>
                        <a:pt x="5" y="35"/>
                      </a:lnTo>
                      <a:lnTo>
                        <a:pt x="5" y="38"/>
                      </a:lnTo>
                      <a:lnTo>
                        <a:pt x="21" y="38"/>
                      </a:lnTo>
                      <a:close/>
                    </a:path>
                  </a:pathLst>
                </a:custGeom>
                <a:noFill/>
                <a:ln w="6350" cap="rnd">
                  <a:solidFill>
                    <a:srgbClr val="000000"/>
                  </a:solidFill>
                  <a:round/>
                  <a:headEnd/>
                  <a:tailEnd/>
                </a:ln>
              </p:spPr>
              <p:txBody>
                <a:bodyPr/>
                <a:lstStyle/>
                <a:p>
                  <a:endParaRPr lang="en-US" sz="1350" dirty="0"/>
                </a:p>
              </p:txBody>
            </p:sp>
          </p:grpSp>
          <p:grpSp>
            <p:nvGrpSpPr>
              <p:cNvPr id="651" name="Group 2025">
                <a:extLst>
                  <a:ext uri="{FF2B5EF4-FFF2-40B4-BE49-F238E27FC236}">
                    <a16:creationId xmlns:a16="http://schemas.microsoft.com/office/drawing/2014/main" id="{F75670F0-8E4C-4E0D-B59D-A0D213353961}"/>
                  </a:ext>
                </a:extLst>
              </p:cNvPr>
              <p:cNvGrpSpPr>
                <a:grpSpLocks/>
              </p:cNvGrpSpPr>
              <p:nvPr/>
            </p:nvGrpSpPr>
            <p:grpSpPr bwMode="auto">
              <a:xfrm>
                <a:off x="8088632" y="5070727"/>
                <a:ext cx="53975" cy="60327"/>
                <a:chOff x="4549" y="3375"/>
                <a:chExt cx="34" cy="38"/>
              </a:xfrm>
            </p:grpSpPr>
            <p:sp>
              <p:nvSpPr>
                <p:cNvPr id="861" name="Freeform 2026">
                  <a:extLst>
                    <a:ext uri="{FF2B5EF4-FFF2-40B4-BE49-F238E27FC236}">
                      <a16:creationId xmlns:a16="http://schemas.microsoft.com/office/drawing/2014/main" id="{5A777ABE-F5FA-4CBE-BB0B-D3ABDD59DB05}"/>
                    </a:ext>
                  </a:extLst>
                </p:cNvPr>
                <p:cNvSpPr>
                  <a:spLocks/>
                </p:cNvSpPr>
                <p:nvPr/>
              </p:nvSpPr>
              <p:spPr bwMode="auto">
                <a:xfrm>
                  <a:off x="4549" y="3375"/>
                  <a:ext cx="34" cy="38"/>
                </a:xfrm>
                <a:custGeom>
                  <a:avLst/>
                  <a:gdLst>
                    <a:gd name="T0" fmla="*/ 25 w 34"/>
                    <a:gd name="T1" fmla="*/ 38 h 38"/>
                    <a:gd name="T2" fmla="*/ 25 w 34"/>
                    <a:gd name="T3" fmla="*/ 38 h 38"/>
                    <a:gd name="T4" fmla="*/ 28 w 34"/>
                    <a:gd name="T5" fmla="*/ 35 h 38"/>
                    <a:gd name="T6" fmla="*/ 31 w 34"/>
                    <a:gd name="T7" fmla="*/ 35 h 38"/>
                    <a:gd name="T8" fmla="*/ 31 w 34"/>
                    <a:gd name="T9" fmla="*/ 33 h 38"/>
                    <a:gd name="T10" fmla="*/ 34 w 34"/>
                    <a:gd name="T11" fmla="*/ 33 h 38"/>
                    <a:gd name="T12" fmla="*/ 34 w 34"/>
                    <a:gd name="T13" fmla="*/ 30 h 38"/>
                    <a:gd name="T14" fmla="*/ 34 w 34"/>
                    <a:gd name="T15" fmla="*/ 6 h 38"/>
                    <a:gd name="T16" fmla="*/ 34 w 34"/>
                    <a:gd name="T17" fmla="*/ 3 h 38"/>
                    <a:gd name="T18" fmla="*/ 31 w 34"/>
                    <a:gd name="T19" fmla="*/ 3 h 38"/>
                    <a:gd name="T20" fmla="*/ 31 w 34"/>
                    <a:gd name="T21" fmla="*/ 0 h 38"/>
                    <a:gd name="T22" fmla="*/ 28 w 34"/>
                    <a:gd name="T23" fmla="*/ 0 h 38"/>
                    <a:gd name="T24" fmla="*/ 25 w 34"/>
                    <a:gd name="T25" fmla="*/ 0 h 38"/>
                    <a:gd name="T26" fmla="*/ 9 w 34"/>
                    <a:gd name="T27" fmla="*/ 0 h 38"/>
                    <a:gd name="T28" fmla="*/ 6 w 34"/>
                    <a:gd name="T29" fmla="*/ 0 h 38"/>
                    <a:gd name="T30" fmla="*/ 3 w 34"/>
                    <a:gd name="T31" fmla="*/ 0 h 38"/>
                    <a:gd name="T32" fmla="*/ 3 w 34"/>
                    <a:gd name="T33" fmla="*/ 3 h 38"/>
                    <a:gd name="T34" fmla="*/ 0 w 34"/>
                    <a:gd name="T35" fmla="*/ 3 h 38"/>
                    <a:gd name="T36" fmla="*/ 0 w 34"/>
                    <a:gd name="T37" fmla="*/ 6 h 38"/>
                    <a:gd name="T38" fmla="*/ 0 w 34"/>
                    <a:gd name="T39" fmla="*/ 30 h 38"/>
                    <a:gd name="T40" fmla="*/ 0 w 34"/>
                    <a:gd name="T41" fmla="*/ 33 h 38"/>
                    <a:gd name="T42" fmla="*/ 3 w 34"/>
                    <a:gd name="T43" fmla="*/ 33 h 38"/>
                    <a:gd name="T44" fmla="*/ 3 w 34"/>
                    <a:gd name="T45" fmla="*/ 35 h 38"/>
                    <a:gd name="T46" fmla="*/ 6 w 34"/>
                    <a:gd name="T47" fmla="*/ 35 h 38"/>
                    <a:gd name="T48" fmla="*/ 6 w 34"/>
                    <a:gd name="T49" fmla="*/ 38 h 38"/>
                    <a:gd name="T50" fmla="*/ 9 w 34"/>
                    <a:gd name="T51" fmla="*/ 38 h 38"/>
                    <a:gd name="T52" fmla="*/ 25 w 34"/>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
                    <a:gd name="T82" fmla="*/ 0 h 38"/>
                    <a:gd name="T83" fmla="*/ 34 w 34"/>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 h="38">
                      <a:moveTo>
                        <a:pt x="25" y="38"/>
                      </a:moveTo>
                      <a:lnTo>
                        <a:pt x="25" y="38"/>
                      </a:lnTo>
                      <a:lnTo>
                        <a:pt x="28" y="35"/>
                      </a:lnTo>
                      <a:lnTo>
                        <a:pt x="31" y="35"/>
                      </a:lnTo>
                      <a:lnTo>
                        <a:pt x="31" y="33"/>
                      </a:lnTo>
                      <a:lnTo>
                        <a:pt x="34" y="33"/>
                      </a:lnTo>
                      <a:lnTo>
                        <a:pt x="34" y="30"/>
                      </a:lnTo>
                      <a:lnTo>
                        <a:pt x="34" y="6"/>
                      </a:lnTo>
                      <a:lnTo>
                        <a:pt x="34" y="3"/>
                      </a:lnTo>
                      <a:lnTo>
                        <a:pt x="31" y="3"/>
                      </a:lnTo>
                      <a:lnTo>
                        <a:pt x="31" y="0"/>
                      </a:lnTo>
                      <a:lnTo>
                        <a:pt x="28" y="0"/>
                      </a:lnTo>
                      <a:lnTo>
                        <a:pt x="25" y="0"/>
                      </a:lnTo>
                      <a:lnTo>
                        <a:pt x="9" y="0"/>
                      </a:lnTo>
                      <a:lnTo>
                        <a:pt x="6" y="0"/>
                      </a:lnTo>
                      <a:lnTo>
                        <a:pt x="3" y="0"/>
                      </a:lnTo>
                      <a:lnTo>
                        <a:pt x="3" y="3"/>
                      </a:lnTo>
                      <a:lnTo>
                        <a:pt x="0" y="3"/>
                      </a:lnTo>
                      <a:lnTo>
                        <a:pt x="0" y="6"/>
                      </a:lnTo>
                      <a:lnTo>
                        <a:pt x="0" y="30"/>
                      </a:lnTo>
                      <a:lnTo>
                        <a:pt x="0" y="33"/>
                      </a:lnTo>
                      <a:lnTo>
                        <a:pt x="3" y="33"/>
                      </a:lnTo>
                      <a:lnTo>
                        <a:pt x="3" y="35"/>
                      </a:lnTo>
                      <a:lnTo>
                        <a:pt x="6" y="35"/>
                      </a:lnTo>
                      <a:lnTo>
                        <a:pt x="6" y="38"/>
                      </a:lnTo>
                      <a:lnTo>
                        <a:pt x="9" y="38"/>
                      </a:lnTo>
                      <a:lnTo>
                        <a:pt x="25" y="38"/>
                      </a:lnTo>
                      <a:close/>
                    </a:path>
                  </a:pathLst>
                </a:custGeom>
                <a:solidFill>
                  <a:srgbClr val="00CC99"/>
                </a:solidFill>
                <a:ln w="9525">
                  <a:noFill/>
                  <a:round/>
                  <a:headEnd/>
                  <a:tailEnd/>
                </a:ln>
              </p:spPr>
              <p:txBody>
                <a:bodyPr/>
                <a:lstStyle/>
                <a:p>
                  <a:endParaRPr lang="en-US" sz="1350" dirty="0"/>
                </a:p>
              </p:txBody>
            </p:sp>
            <p:sp>
              <p:nvSpPr>
                <p:cNvPr id="862" name="Freeform 2027">
                  <a:extLst>
                    <a:ext uri="{FF2B5EF4-FFF2-40B4-BE49-F238E27FC236}">
                      <a16:creationId xmlns:a16="http://schemas.microsoft.com/office/drawing/2014/main" id="{21BEC052-EEC7-4C90-910E-8FE75723AF42}"/>
                    </a:ext>
                  </a:extLst>
                </p:cNvPr>
                <p:cNvSpPr>
                  <a:spLocks/>
                </p:cNvSpPr>
                <p:nvPr/>
              </p:nvSpPr>
              <p:spPr bwMode="auto">
                <a:xfrm>
                  <a:off x="4549" y="3375"/>
                  <a:ext cx="34" cy="38"/>
                </a:xfrm>
                <a:custGeom>
                  <a:avLst/>
                  <a:gdLst>
                    <a:gd name="T0" fmla="*/ 25 w 34"/>
                    <a:gd name="T1" fmla="*/ 38 h 38"/>
                    <a:gd name="T2" fmla="*/ 25 w 34"/>
                    <a:gd name="T3" fmla="*/ 38 h 38"/>
                    <a:gd name="T4" fmla="*/ 28 w 34"/>
                    <a:gd name="T5" fmla="*/ 35 h 38"/>
                    <a:gd name="T6" fmla="*/ 31 w 34"/>
                    <a:gd name="T7" fmla="*/ 35 h 38"/>
                    <a:gd name="T8" fmla="*/ 31 w 34"/>
                    <a:gd name="T9" fmla="*/ 33 h 38"/>
                    <a:gd name="T10" fmla="*/ 34 w 34"/>
                    <a:gd name="T11" fmla="*/ 33 h 38"/>
                    <a:gd name="T12" fmla="*/ 34 w 34"/>
                    <a:gd name="T13" fmla="*/ 30 h 38"/>
                    <a:gd name="T14" fmla="*/ 34 w 34"/>
                    <a:gd name="T15" fmla="*/ 6 h 38"/>
                    <a:gd name="T16" fmla="*/ 34 w 34"/>
                    <a:gd name="T17" fmla="*/ 3 h 38"/>
                    <a:gd name="T18" fmla="*/ 31 w 34"/>
                    <a:gd name="T19" fmla="*/ 3 h 38"/>
                    <a:gd name="T20" fmla="*/ 31 w 34"/>
                    <a:gd name="T21" fmla="*/ 0 h 38"/>
                    <a:gd name="T22" fmla="*/ 28 w 34"/>
                    <a:gd name="T23" fmla="*/ 0 h 38"/>
                    <a:gd name="T24" fmla="*/ 25 w 34"/>
                    <a:gd name="T25" fmla="*/ 0 h 38"/>
                    <a:gd name="T26" fmla="*/ 9 w 34"/>
                    <a:gd name="T27" fmla="*/ 0 h 38"/>
                    <a:gd name="T28" fmla="*/ 6 w 34"/>
                    <a:gd name="T29" fmla="*/ 0 h 38"/>
                    <a:gd name="T30" fmla="*/ 3 w 34"/>
                    <a:gd name="T31" fmla="*/ 0 h 38"/>
                    <a:gd name="T32" fmla="*/ 3 w 34"/>
                    <a:gd name="T33" fmla="*/ 3 h 38"/>
                    <a:gd name="T34" fmla="*/ 0 w 34"/>
                    <a:gd name="T35" fmla="*/ 3 h 38"/>
                    <a:gd name="T36" fmla="*/ 0 w 34"/>
                    <a:gd name="T37" fmla="*/ 6 h 38"/>
                    <a:gd name="T38" fmla="*/ 0 w 34"/>
                    <a:gd name="T39" fmla="*/ 30 h 38"/>
                    <a:gd name="T40" fmla="*/ 0 w 34"/>
                    <a:gd name="T41" fmla="*/ 33 h 38"/>
                    <a:gd name="T42" fmla="*/ 3 w 34"/>
                    <a:gd name="T43" fmla="*/ 33 h 38"/>
                    <a:gd name="T44" fmla="*/ 3 w 34"/>
                    <a:gd name="T45" fmla="*/ 35 h 38"/>
                    <a:gd name="T46" fmla="*/ 6 w 34"/>
                    <a:gd name="T47" fmla="*/ 35 h 38"/>
                    <a:gd name="T48" fmla="*/ 6 w 34"/>
                    <a:gd name="T49" fmla="*/ 38 h 38"/>
                    <a:gd name="T50" fmla="*/ 9 w 34"/>
                    <a:gd name="T51" fmla="*/ 38 h 38"/>
                    <a:gd name="T52" fmla="*/ 25 w 34"/>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
                    <a:gd name="T82" fmla="*/ 0 h 38"/>
                    <a:gd name="T83" fmla="*/ 34 w 34"/>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 h="38">
                      <a:moveTo>
                        <a:pt x="25" y="38"/>
                      </a:moveTo>
                      <a:lnTo>
                        <a:pt x="25" y="38"/>
                      </a:lnTo>
                      <a:lnTo>
                        <a:pt x="28" y="35"/>
                      </a:lnTo>
                      <a:lnTo>
                        <a:pt x="31" y="35"/>
                      </a:lnTo>
                      <a:lnTo>
                        <a:pt x="31" y="33"/>
                      </a:lnTo>
                      <a:lnTo>
                        <a:pt x="34" y="33"/>
                      </a:lnTo>
                      <a:lnTo>
                        <a:pt x="34" y="30"/>
                      </a:lnTo>
                      <a:lnTo>
                        <a:pt x="34" y="6"/>
                      </a:lnTo>
                      <a:lnTo>
                        <a:pt x="34" y="3"/>
                      </a:lnTo>
                      <a:lnTo>
                        <a:pt x="31" y="3"/>
                      </a:lnTo>
                      <a:lnTo>
                        <a:pt x="31" y="0"/>
                      </a:lnTo>
                      <a:lnTo>
                        <a:pt x="28" y="0"/>
                      </a:lnTo>
                      <a:lnTo>
                        <a:pt x="25" y="0"/>
                      </a:lnTo>
                      <a:lnTo>
                        <a:pt x="9" y="0"/>
                      </a:lnTo>
                      <a:lnTo>
                        <a:pt x="6" y="0"/>
                      </a:lnTo>
                      <a:lnTo>
                        <a:pt x="3" y="0"/>
                      </a:lnTo>
                      <a:lnTo>
                        <a:pt x="3" y="3"/>
                      </a:lnTo>
                      <a:lnTo>
                        <a:pt x="0" y="3"/>
                      </a:lnTo>
                      <a:lnTo>
                        <a:pt x="0" y="6"/>
                      </a:lnTo>
                      <a:lnTo>
                        <a:pt x="0" y="30"/>
                      </a:lnTo>
                      <a:lnTo>
                        <a:pt x="0" y="33"/>
                      </a:lnTo>
                      <a:lnTo>
                        <a:pt x="3" y="33"/>
                      </a:lnTo>
                      <a:lnTo>
                        <a:pt x="3" y="35"/>
                      </a:lnTo>
                      <a:lnTo>
                        <a:pt x="6" y="35"/>
                      </a:lnTo>
                      <a:lnTo>
                        <a:pt x="6" y="38"/>
                      </a:lnTo>
                      <a:lnTo>
                        <a:pt x="9" y="38"/>
                      </a:lnTo>
                      <a:lnTo>
                        <a:pt x="25" y="38"/>
                      </a:lnTo>
                      <a:close/>
                    </a:path>
                  </a:pathLst>
                </a:custGeom>
                <a:noFill/>
                <a:ln w="6350" cap="rnd">
                  <a:solidFill>
                    <a:srgbClr val="000000"/>
                  </a:solidFill>
                  <a:round/>
                  <a:headEnd/>
                  <a:tailEnd/>
                </a:ln>
              </p:spPr>
              <p:txBody>
                <a:bodyPr/>
                <a:lstStyle/>
                <a:p>
                  <a:endParaRPr lang="en-US" sz="1350" dirty="0"/>
                </a:p>
              </p:txBody>
            </p:sp>
          </p:grpSp>
          <p:grpSp>
            <p:nvGrpSpPr>
              <p:cNvPr id="652" name="Group 2028">
                <a:extLst>
                  <a:ext uri="{FF2B5EF4-FFF2-40B4-BE49-F238E27FC236}">
                    <a16:creationId xmlns:a16="http://schemas.microsoft.com/office/drawing/2014/main" id="{E8536227-7DC4-451B-A753-863FD88B627F}"/>
                  </a:ext>
                </a:extLst>
              </p:cNvPr>
              <p:cNvGrpSpPr>
                <a:grpSpLocks/>
              </p:cNvGrpSpPr>
              <p:nvPr/>
            </p:nvGrpSpPr>
            <p:grpSpPr bwMode="auto">
              <a:xfrm>
                <a:off x="7914007" y="4935784"/>
                <a:ext cx="311149" cy="354025"/>
                <a:chOff x="4439" y="3290"/>
                <a:chExt cx="196" cy="223"/>
              </a:xfrm>
            </p:grpSpPr>
            <p:sp>
              <p:nvSpPr>
                <p:cNvPr id="859" name="Freeform 2029">
                  <a:extLst>
                    <a:ext uri="{FF2B5EF4-FFF2-40B4-BE49-F238E27FC236}">
                      <a16:creationId xmlns:a16="http://schemas.microsoft.com/office/drawing/2014/main" id="{C8D63135-4A24-473E-AA63-8E8944BFE22E}"/>
                    </a:ext>
                  </a:extLst>
                </p:cNvPr>
                <p:cNvSpPr>
                  <a:spLocks/>
                </p:cNvSpPr>
                <p:nvPr/>
              </p:nvSpPr>
              <p:spPr bwMode="auto">
                <a:xfrm>
                  <a:off x="4439" y="3290"/>
                  <a:ext cx="196" cy="223"/>
                </a:xfrm>
                <a:custGeom>
                  <a:avLst/>
                  <a:gdLst>
                    <a:gd name="T0" fmla="*/ 63 w 196"/>
                    <a:gd name="T1" fmla="*/ 27 h 223"/>
                    <a:gd name="T2" fmla="*/ 69 w 196"/>
                    <a:gd name="T3" fmla="*/ 27 h 223"/>
                    <a:gd name="T4" fmla="*/ 108 w 196"/>
                    <a:gd name="T5" fmla="*/ 10 h 223"/>
                    <a:gd name="T6" fmla="*/ 127 w 196"/>
                    <a:gd name="T7" fmla="*/ 24 h 223"/>
                    <a:gd name="T8" fmla="*/ 146 w 196"/>
                    <a:gd name="T9" fmla="*/ 40 h 223"/>
                    <a:gd name="T10" fmla="*/ 166 w 196"/>
                    <a:gd name="T11" fmla="*/ 54 h 223"/>
                    <a:gd name="T12" fmla="*/ 185 w 196"/>
                    <a:gd name="T13" fmla="*/ 67 h 223"/>
                    <a:gd name="T14" fmla="*/ 196 w 196"/>
                    <a:gd name="T15" fmla="*/ 78 h 223"/>
                    <a:gd name="T16" fmla="*/ 193 w 196"/>
                    <a:gd name="T17" fmla="*/ 80 h 223"/>
                    <a:gd name="T18" fmla="*/ 188 w 196"/>
                    <a:gd name="T19" fmla="*/ 83 h 223"/>
                    <a:gd name="T20" fmla="*/ 185 w 196"/>
                    <a:gd name="T21" fmla="*/ 86 h 223"/>
                    <a:gd name="T22" fmla="*/ 182 w 196"/>
                    <a:gd name="T23" fmla="*/ 91 h 223"/>
                    <a:gd name="T24" fmla="*/ 177 w 196"/>
                    <a:gd name="T25" fmla="*/ 223 h 223"/>
                    <a:gd name="T26" fmla="*/ 16 w 196"/>
                    <a:gd name="T27" fmla="*/ 223 h 223"/>
                    <a:gd name="T28" fmla="*/ 14 w 196"/>
                    <a:gd name="T29" fmla="*/ 220 h 223"/>
                    <a:gd name="T30" fmla="*/ 14 w 196"/>
                    <a:gd name="T31" fmla="*/ 204 h 223"/>
                    <a:gd name="T32" fmla="*/ 14 w 196"/>
                    <a:gd name="T33" fmla="*/ 180 h 223"/>
                    <a:gd name="T34" fmla="*/ 14 w 196"/>
                    <a:gd name="T35" fmla="*/ 156 h 223"/>
                    <a:gd name="T36" fmla="*/ 14 w 196"/>
                    <a:gd name="T37" fmla="*/ 131 h 223"/>
                    <a:gd name="T38" fmla="*/ 14 w 196"/>
                    <a:gd name="T39" fmla="*/ 105 h 223"/>
                    <a:gd name="T40" fmla="*/ 11 w 196"/>
                    <a:gd name="T41" fmla="*/ 88 h 223"/>
                    <a:gd name="T42" fmla="*/ 8 w 196"/>
                    <a:gd name="T43" fmla="*/ 86 h 223"/>
                    <a:gd name="T44" fmla="*/ 2 w 196"/>
                    <a:gd name="T45" fmla="*/ 86 h 223"/>
                    <a:gd name="T46" fmla="*/ 0 w 196"/>
                    <a:gd name="T47" fmla="*/ 83 h 223"/>
                    <a:gd name="T48" fmla="*/ 5 w 196"/>
                    <a:gd name="T49" fmla="*/ 75 h 223"/>
                    <a:gd name="T50" fmla="*/ 14 w 196"/>
                    <a:gd name="T51" fmla="*/ 70 h 223"/>
                    <a:gd name="T52" fmla="*/ 19 w 196"/>
                    <a:gd name="T53" fmla="*/ 67 h 223"/>
                    <a:gd name="T54" fmla="*/ 25 w 196"/>
                    <a:gd name="T55" fmla="*/ 59 h 223"/>
                    <a:gd name="T56" fmla="*/ 30 w 196"/>
                    <a:gd name="T57" fmla="*/ 51 h 223"/>
                    <a:gd name="T58" fmla="*/ 33 w 196"/>
                    <a:gd name="T59" fmla="*/ 43 h 223"/>
                    <a:gd name="T60" fmla="*/ 33 w 196"/>
                    <a:gd name="T61" fmla="*/ 32 h 223"/>
                    <a:gd name="T62" fmla="*/ 33 w 196"/>
                    <a:gd name="T63" fmla="*/ 21 h 223"/>
                    <a:gd name="T64" fmla="*/ 33 w 196"/>
                    <a:gd name="T65" fmla="*/ 10 h 223"/>
                    <a:gd name="T66" fmla="*/ 33 w 196"/>
                    <a:gd name="T67" fmla="*/ 0 h 223"/>
                    <a:gd name="T68" fmla="*/ 63 w 196"/>
                    <a:gd name="T69" fmla="*/ 24 h 2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6"/>
                    <a:gd name="T106" fmla="*/ 0 h 223"/>
                    <a:gd name="T107" fmla="*/ 196 w 196"/>
                    <a:gd name="T108" fmla="*/ 223 h 2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6" h="223">
                      <a:moveTo>
                        <a:pt x="63" y="24"/>
                      </a:moveTo>
                      <a:lnTo>
                        <a:pt x="63" y="27"/>
                      </a:lnTo>
                      <a:lnTo>
                        <a:pt x="66" y="27"/>
                      </a:lnTo>
                      <a:lnTo>
                        <a:pt x="69" y="27"/>
                      </a:lnTo>
                      <a:lnTo>
                        <a:pt x="96" y="3"/>
                      </a:lnTo>
                      <a:lnTo>
                        <a:pt x="108" y="10"/>
                      </a:lnTo>
                      <a:lnTo>
                        <a:pt x="116" y="19"/>
                      </a:lnTo>
                      <a:lnTo>
                        <a:pt x="127" y="24"/>
                      </a:lnTo>
                      <a:lnTo>
                        <a:pt x="135" y="32"/>
                      </a:lnTo>
                      <a:lnTo>
                        <a:pt x="146" y="40"/>
                      </a:lnTo>
                      <a:lnTo>
                        <a:pt x="154" y="45"/>
                      </a:lnTo>
                      <a:lnTo>
                        <a:pt x="166" y="54"/>
                      </a:lnTo>
                      <a:lnTo>
                        <a:pt x="174" y="62"/>
                      </a:lnTo>
                      <a:lnTo>
                        <a:pt x="185" y="67"/>
                      </a:lnTo>
                      <a:lnTo>
                        <a:pt x="193" y="75"/>
                      </a:lnTo>
                      <a:lnTo>
                        <a:pt x="196" y="78"/>
                      </a:lnTo>
                      <a:lnTo>
                        <a:pt x="196" y="80"/>
                      </a:lnTo>
                      <a:lnTo>
                        <a:pt x="193" y="80"/>
                      </a:lnTo>
                      <a:lnTo>
                        <a:pt x="190" y="83"/>
                      </a:lnTo>
                      <a:lnTo>
                        <a:pt x="188" y="83"/>
                      </a:lnTo>
                      <a:lnTo>
                        <a:pt x="188" y="86"/>
                      </a:lnTo>
                      <a:lnTo>
                        <a:pt x="185" y="86"/>
                      </a:lnTo>
                      <a:lnTo>
                        <a:pt x="185" y="88"/>
                      </a:lnTo>
                      <a:lnTo>
                        <a:pt x="182" y="91"/>
                      </a:lnTo>
                      <a:lnTo>
                        <a:pt x="182" y="215"/>
                      </a:lnTo>
                      <a:lnTo>
                        <a:pt x="177" y="223"/>
                      </a:lnTo>
                      <a:lnTo>
                        <a:pt x="19" y="223"/>
                      </a:lnTo>
                      <a:lnTo>
                        <a:pt x="16" y="223"/>
                      </a:lnTo>
                      <a:lnTo>
                        <a:pt x="16" y="220"/>
                      </a:lnTo>
                      <a:lnTo>
                        <a:pt x="14" y="220"/>
                      </a:lnTo>
                      <a:lnTo>
                        <a:pt x="14" y="217"/>
                      </a:lnTo>
                      <a:lnTo>
                        <a:pt x="14" y="204"/>
                      </a:lnTo>
                      <a:lnTo>
                        <a:pt x="14" y="193"/>
                      </a:lnTo>
                      <a:lnTo>
                        <a:pt x="14" y="180"/>
                      </a:lnTo>
                      <a:lnTo>
                        <a:pt x="14" y="166"/>
                      </a:lnTo>
                      <a:lnTo>
                        <a:pt x="14" y="156"/>
                      </a:lnTo>
                      <a:lnTo>
                        <a:pt x="14" y="142"/>
                      </a:lnTo>
                      <a:lnTo>
                        <a:pt x="14" y="131"/>
                      </a:lnTo>
                      <a:lnTo>
                        <a:pt x="14" y="118"/>
                      </a:lnTo>
                      <a:lnTo>
                        <a:pt x="14" y="105"/>
                      </a:lnTo>
                      <a:lnTo>
                        <a:pt x="14" y="91"/>
                      </a:lnTo>
                      <a:lnTo>
                        <a:pt x="11" y="88"/>
                      </a:lnTo>
                      <a:lnTo>
                        <a:pt x="8" y="88"/>
                      </a:lnTo>
                      <a:lnTo>
                        <a:pt x="8" y="86"/>
                      </a:lnTo>
                      <a:lnTo>
                        <a:pt x="5" y="86"/>
                      </a:lnTo>
                      <a:lnTo>
                        <a:pt x="2" y="86"/>
                      </a:lnTo>
                      <a:lnTo>
                        <a:pt x="2" y="83"/>
                      </a:lnTo>
                      <a:lnTo>
                        <a:pt x="0" y="83"/>
                      </a:lnTo>
                      <a:lnTo>
                        <a:pt x="2" y="80"/>
                      </a:lnTo>
                      <a:lnTo>
                        <a:pt x="5" y="75"/>
                      </a:lnTo>
                      <a:lnTo>
                        <a:pt x="8" y="72"/>
                      </a:lnTo>
                      <a:lnTo>
                        <a:pt x="14" y="70"/>
                      </a:lnTo>
                      <a:lnTo>
                        <a:pt x="16" y="70"/>
                      </a:lnTo>
                      <a:lnTo>
                        <a:pt x="19" y="67"/>
                      </a:lnTo>
                      <a:lnTo>
                        <a:pt x="22" y="64"/>
                      </a:lnTo>
                      <a:lnTo>
                        <a:pt x="25" y="59"/>
                      </a:lnTo>
                      <a:lnTo>
                        <a:pt x="27" y="56"/>
                      </a:lnTo>
                      <a:lnTo>
                        <a:pt x="30" y="51"/>
                      </a:lnTo>
                      <a:lnTo>
                        <a:pt x="30" y="48"/>
                      </a:lnTo>
                      <a:lnTo>
                        <a:pt x="33" y="43"/>
                      </a:lnTo>
                      <a:lnTo>
                        <a:pt x="33" y="37"/>
                      </a:lnTo>
                      <a:lnTo>
                        <a:pt x="33" y="32"/>
                      </a:lnTo>
                      <a:lnTo>
                        <a:pt x="33" y="27"/>
                      </a:lnTo>
                      <a:lnTo>
                        <a:pt x="33" y="21"/>
                      </a:lnTo>
                      <a:lnTo>
                        <a:pt x="33" y="16"/>
                      </a:lnTo>
                      <a:lnTo>
                        <a:pt x="33" y="10"/>
                      </a:lnTo>
                      <a:lnTo>
                        <a:pt x="33" y="5"/>
                      </a:lnTo>
                      <a:lnTo>
                        <a:pt x="33" y="0"/>
                      </a:lnTo>
                      <a:lnTo>
                        <a:pt x="63" y="0"/>
                      </a:lnTo>
                      <a:lnTo>
                        <a:pt x="63" y="24"/>
                      </a:lnTo>
                      <a:close/>
                    </a:path>
                  </a:pathLst>
                </a:custGeom>
                <a:solidFill>
                  <a:schemeClr val="bg1"/>
                </a:solidFill>
                <a:ln w="9525">
                  <a:noFill/>
                  <a:round/>
                  <a:headEnd/>
                  <a:tailEnd/>
                </a:ln>
              </p:spPr>
              <p:txBody>
                <a:bodyPr/>
                <a:lstStyle/>
                <a:p>
                  <a:endParaRPr lang="en-US" sz="1350" dirty="0"/>
                </a:p>
              </p:txBody>
            </p:sp>
            <p:sp>
              <p:nvSpPr>
                <p:cNvPr id="860" name="Freeform 2030">
                  <a:extLst>
                    <a:ext uri="{FF2B5EF4-FFF2-40B4-BE49-F238E27FC236}">
                      <a16:creationId xmlns:a16="http://schemas.microsoft.com/office/drawing/2014/main" id="{9374EEBD-B267-43D6-B33B-826E193FA63F}"/>
                    </a:ext>
                  </a:extLst>
                </p:cNvPr>
                <p:cNvSpPr>
                  <a:spLocks/>
                </p:cNvSpPr>
                <p:nvPr/>
              </p:nvSpPr>
              <p:spPr bwMode="auto">
                <a:xfrm>
                  <a:off x="4439" y="3290"/>
                  <a:ext cx="196" cy="223"/>
                </a:xfrm>
                <a:custGeom>
                  <a:avLst/>
                  <a:gdLst>
                    <a:gd name="T0" fmla="*/ 63 w 196"/>
                    <a:gd name="T1" fmla="*/ 27 h 223"/>
                    <a:gd name="T2" fmla="*/ 69 w 196"/>
                    <a:gd name="T3" fmla="*/ 27 h 223"/>
                    <a:gd name="T4" fmla="*/ 108 w 196"/>
                    <a:gd name="T5" fmla="*/ 10 h 223"/>
                    <a:gd name="T6" fmla="*/ 127 w 196"/>
                    <a:gd name="T7" fmla="*/ 24 h 223"/>
                    <a:gd name="T8" fmla="*/ 146 w 196"/>
                    <a:gd name="T9" fmla="*/ 40 h 223"/>
                    <a:gd name="T10" fmla="*/ 166 w 196"/>
                    <a:gd name="T11" fmla="*/ 54 h 223"/>
                    <a:gd name="T12" fmla="*/ 185 w 196"/>
                    <a:gd name="T13" fmla="*/ 67 h 223"/>
                    <a:gd name="T14" fmla="*/ 196 w 196"/>
                    <a:gd name="T15" fmla="*/ 78 h 223"/>
                    <a:gd name="T16" fmla="*/ 193 w 196"/>
                    <a:gd name="T17" fmla="*/ 80 h 223"/>
                    <a:gd name="T18" fmla="*/ 188 w 196"/>
                    <a:gd name="T19" fmla="*/ 83 h 223"/>
                    <a:gd name="T20" fmla="*/ 185 w 196"/>
                    <a:gd name="T21" fmla="*/ 86 h 223"/>
                    <a:gd name="T22" fmla="*/ 182 w 196"/>
                    <a:gd name="T23" fmla="*/ 91 h 223"/>
                    <a:gd name="T24" fmla="*/ 177 w 196"/>
                    <a:gd name="T25" fmla="*/ 223 h 223"/>
                    <a:gd name="T26" fmla="*/ 16 w 196"/>
                    <a:gd name="T27" fmla="*/ 223 h 223"/>
                    <a:gd name="T28" fmla="*/ 14 w 196"/>
                    <a:gd name="T29" fmla="*/ 220 h 223"/>
                    <a:gd name="T30" fmla="*/ 14 w 196"/>
                    <a:gd name="T31" fmla="*/ 204 h 223"/>
                    <a:gd name="T32" fmla="*/ 14 w 196"/>
                    <a:gd name="T33" fmla="*/ 180 h 223"/>
                    <a:gd name="T34" fmla="*/ 14 w 196"/>
                    <a:gd name="T35" fmla="*/ 156 h 223"/>
                    <a:gd name="T36" fmla="*/ 14 w 196"/>
                    <a:gd name="T37" fmla="*/ 131 h 223"/>
                    <a:gd name="T38" fmla="*/ 14 w 196"/>
                    <a:gd name="T39" fmla="*/ 105 h 223"/>
                    <a:gd name="T40" fmla="*/ 11 w 196"/>
                    <a:gd name="T41" fmla="*/ 88 h 223"/>
                    <a:gd name="T42" fmla="*/ 8 w 196"/>
                    <a:gd name="T43" fmla="*/ 86 h 223"/>
                    <a:gd name="T44" fmla="*/ 2 w 196"/>
                    <a:gd name="T45" fmla="*/ 86 h 223"/>
                    <a:gd name="T46" fmla="*/ 0 w 196"/>
                    <a:gd name="T47" fmla="*/ 83 h 223"/>
                    <a:gd name="T48" fmla="*/ 5 w 196"/>
                    <a:gd name="T49" fmla="*/ 75 h 223"/>
                    <a:gd name="T50" fmla="*/ 14 w 196"/>
                    <a:gd name="T51" fmla="*/ 70 h 223"/>
                    <a:gd name="T52" fmla="*/ 19 w 196"/>
                    <a:gd name="T53" fmla="*/ 67 h 223"/>
                    <a:gd name="T54" fmla="*/ 25 w 196"/>
                    <a:gd name="T55" fmla="*/ 59 h 223"/>
                    <a:gd name="T56" fmla="*/ 30 w 196"/>
                    <a:gd name="T57" fmla="*/ 51 h 223"/>
                    <a:gd name="T58" fmla="*/ 33 w 196"/>
                    <a:gd name="T59" fmla="*/ 43 h 223"/>
                    <a:gd name="T60" fmla="*/ 33 w 196"/>
                    <a:gd name="T61" fmla="*/ 32 h 223"/>
                    <a:gd name="T62" fmla="*/ 33 w 196"/>
                    <a:gd name="T63" fmla="*/ 21 h 223"/>
                    <a:gd name="T64" fmla="*/ 33 w 196"/>
                    <a:gd name="T65" fmla="*/ 10 h 223"/>
                    <a:gd name="T66" fmla="*/ 33 w 196"/>
                    <a:gd name="T67" fmla="*/ 0 h 223"/>
                    <a:gd name="T68" fmla="*/ 63 w 196"/>
                    <a:gd name="T69" fmla="*/ 24 h 2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6"/>
                    <a:gd name="T106" fmla="*/ 0 h 223"/>
                    <a:gd name="T107" fmla="*/ 196 w 196"/>
                    <a:gd name="T108" fmla="*/ 223 h 2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6" h="223">
                      <a:moveTo>
                        <a:pt x="63" y="24"/>
                      </a:moveTo>
                      <a:lnTo>
                        <a:pt x="63" y="27"/>
                      </a:lnTo>
                      <a:lnTo>
                        <a:pt x="66" y="27"/>
                      </a:lnTo>
                      <a:lnTo>
                        <a:pt x="69" y="27"/>
                      </a:lnTo>
                      <a:lnTo>
                        <a:pt x="96" y="3"/>
                      </a:lnTo>
                      <a:lnTo>
                        <a:pt x="108" y="10"/>
                      </a:lnTo>
                      <a:lnTo>
                        <a:pt x="116" y="19"/>
                      </a:lnTo>
                      <a:lnTo>
                        <a:pt x="127" y="24"/>
                      </a:lnTo>
                      <a:lnTo>
                        <a:pt x="135" y="32"/>
                      </a:lnTo>
                      <a:lnTo>
                        <a:pt x="146" y="40"/>
                      </a:lnTo>
                      <a:lnTo>
                        <a:pt x="154" y="45"/>
                      </a:lnTo>
                      <a:lnTo>
                        <a:pt x="166" y="54"/>
                      </a:lnTo>
                      <a:lnTo>
                        <a:pt x="174" y="62"/>
                      </a:lnTo>
                      <a:lnTo>
                        <a:pt x="185" y="67"/>
                      </a:lnTo>
                      <a:lnTo>
                        <a:pt x="193" y="75"/>
                      </a:lnTo>
                      <a:lnTo>
                        <a:pt x="196" y="78"/>
                      </a:lnTo>
                      <a:lnTo>
                        <a:pt x="196" y="80"/>
                      </a:lnTo>
                      <a:lnTo>
                        <a:pt x="193" y="80"/>
                      </a:lnTo>
                      <a:lnTo>
                        <a:pt x="190" y="83"/>
                      </a:lnTo>
                      <a:lnTo>
                        <a:pt x="188" y="83"/>
                      </a:lnTo>
                      <a:lnTo>
                        <a:pt x="188" y="86"/>
                      </a:lnTo>
                      <a:lnTo>
                        <a:pt x="185" y="86"/>
                      </a:lnTo>
                      <a:lnTo>
                        <a:pt x="185" y="88"/>
                      </a:lnTo>
                      <a:lnTo>
                        <a:pt x="182" y="91"/>
                      </a:lnTo>
                      <a:lnTo>
                        <a:pt x="182" y="215"/>
                      </a:lnTo>
                      <a:lnTo>
                        <a:pt x="177" y="223"/>
                      </a:lnTo>
                      <a:lnTo>
                        <a:pt x="19" y="223"/>
                      </a:lnTo>
                      <a:lnTo>
                        <a:pt x="16" y="223"/>
                      </a:lnTo>
                      <a:lnTo>
                        <a:pt x="16" y="220"/>
                      </a:lnTo>
                      <a:lnTo>
                        <a:pt x="14" y="220"/>
                      </a:lnTo>
                      <a:lnTo>
                        <a:pt x="14" y="217"/>
                      </a:lnTo>
                      <a:lnTo>
                        <a:pt x="14" y="204"/>
                      </a:lnTo>
                      <a:lnTo>
                        <a:pt x="14" y="193"/>
                      </a:lnTo>
                      <a:lnTo>
                        <a:pt x="14" y="180"/>
                      </a:lnTo>
                      <a:lnTo>
                        <a:pt x="14" y="166"/>
                      </a:lnTo>
                      <a:lnTo>
                        <a:pt x="14" y="156"/>
                      </a:lnTo>
                      <a:lnTo>
                        <a:pt x="14" y="142"/>
                      </a:lnTo>
                      <a:lnTo>
                        <a:pt x="14" y="131"/>
                      </a:lnTo>
                      <a:lnTo>
                        <a:pt x="14" y="118"/>
                      </a:lnTo>
                      <a:lnTo>
                        <a:pt x="14" y="105"/>
                      </a:lnTo>
                      <a:lnTo>
                        <a:pt x="14" y="91"/>
                      </a:lnTo>
                      <a:lnTo>
                        <a:pt x="11" y="88"/>
                      </a:lnTo>
                      <a:lnTo>
                        <a:pt x="8" y="88"/>
                      </a:lnTo>
                      <a:lnTo>
                        <a:pt x="8" y="86"/>
                      </a:lnTo>
                      <a:lnTo>
                        <a:pt x="5" y="86"/>
                      </a:lnTo>
                      <a:lnTo>
                        <a:pt x="2" y="86"/>
                      </a:lnTo>
                      <a:lnTo>
                        <a:pt x="2" y="83"/>
                      </a:lnTo>
                      <a:lnTo>
                        <a:pt x="0" y="83"/>
                      </a:lnTo>
                      <a:lnTo>
                        <a:pt x="2" y="80"/>
                      </a:lnTo>
                      <a:lnTo>
                        <a:pt x="5" y="75"/>
                      </a:lnTo>
                      <a:lnTo>
                        <a:pt x="8" y="72"/>
                      </a:lnTo>
                      <a:lnTo>
                        <a:pt x="14" y="70"/>
                      </a:lnTo>
                      <a:lnTo>
                        <a:pt x="16" y="70"/>
                      </a:lnTo>
                      <a:lnTo>
                        <a:pt x="19" y="67"/>
                      </a:lnTo>
                      <a:lnTo>
                        <a:pt x="22" y="64"/>
                      </a:lnTo>
                      <a:lnTo>
                        <a:pt x="25" y="59"/>
                      </a:lnTo>
                      <a:lnTo>
                        <a:pt x="27" y="56"/>
                      </a:lnTo>
                      <a:lnTo>
                        <a:pt x="30" y="51"/>
                      </a:lnTo>
                      <a:lnTo>
                        <a:pt x="30" y="48"/>
                      </a:lnTo>
                      <a:lnTo>
                        <a:pt x="33" y="43"/>
                      </a:lnTo>
                      <a:lnTo>
                        <a:pt x="33" y="37"/>
                      </a:lnTo>
                      <a:lnTo>
                        <a:pt x="33" y="32"/>
                      </a:lnTo>
                      <a:lnTo>
                        <a:pt x="33" y="27"/>
                      </a:lnTo>
                      <a:lnTo>
                        <a:pt x="33" y="21"/>
                      </a:lnTo>
                      <a:lnTo>
                        <a:pt x="33" y="16"/>
                      </a:lnTo>
                      <a:lnTo>
                        <a:pt x="33" y="10"/>
                      </a:lnTo>
                      <a:lnTo>
                        <a:pt x="33" y="5"/>
                      </a:lnTo>
                      <a:lnTo>
                        <a:pt x="33" y="0"/>
                      </a:lnTo>
                      <a:lnTo>
                        <a:pt x="63" y="0"/>
                      </a:lnTo>
                      <a:lnTo>
                        <a:pt x="63" y="24"/>
                      </a:lnTo>
                      <a:close/>
                    </a:path>
                  </a:pathLst>
                </a:custGeom>
                <a:noFill/>
                <a:ln w="6350" cap="rnd">
                  <a:solidFill>
                    <a:srgbClr val="000000"/>
                  </a:solidFill>
                  <a:round/>
                  <a:headEnd/>
                  <a:tailEnd/>
                </a:ln>
              </p:spPr>
              <p:txBody>
                <a:bodyPr/>
                <a:lstStyle/>
                <a:p>
                  <a:endParaRPr lang="en-US" sz="1350" dirty="0"/>
                </a:p>
              </p:txBody>
            </p:sp>
          </p:grpSp>
          <p:grpSp>
            <p:nvGrpSpPr>
              <p:cNvPr id="653" name="Group 2031">
                <a:extLst>
                  <a:ext uri="{FF2B5EF4-FFF2-40B4-BE49-F238E27FC236}">
                    <a16:creationId xmlns:a16="http://schemas.microsoft.com/office/drawing/2014/main" id="{DD9891B9-29A1-4B12-89E5-60F60B9FE349}"/>
                  </a:ext>
                </a:extLst>
              </p:cNvPr>
              <p:cNvGrpSpPr>
                <a:grpSpLocks/>
              </p:cNvGrpSpPr>
              <p:nvPr/>
            </p:nvGrpSpPr>
            <p:grpSpPr bwMode="auto">
              <a:xfrm>
                <a:off x="7975919" y="4953248"/>
                <a:ext cx="25400" cy="50802"/>
                <a:chOff x="4478" y="3301"/>
                <a:chExt cx="16" cy="32"/>
              </a:xfrm>
            </p:grpSpPr>
            <p:sp>
              <p:nvSpPr>
                <p:cNvPr id="857" name="Freeform 2032">
                  <a:extLst>
                    <a:ext uri="{FF2B5EF4-FFF2-40B4-BE49-F238E27FC236}">
                      <a16:creationId xmlns:a16="http://schemas.microsoft.com/office/drawing/2014/main" id="{C7A9682A-473D-4F87-A802-E390B7F25E05}"/>
                    </a:ext>
                  </a:extLst>
                </p:cNvPr>
                <p:cNvSpPr>
                  <a:spLocks/>
                </p:cNvSpPr>
                <p:nvPr/>
              </p:nvSpPr>
              <p:spPr bwMode="auto">
                <a:xfrm>
                  <a:off x="4478" y="3301"/>
                  <a:ext cx="16" cy="32"/>
                </a:xfrm>
                <a:custGeom>
                  <a:avLst/>
                  <a:gdLst>
                    <a:gd name="T0" fmla="*/ 16 w 16"/>
                    <a:gd name="T1" fmla="*/ 2 h 32"/>
                    <a:gd name="T2" fmla="*/ 16 w 16"/>
                    <a:gd name="T3" fmla="*/ 5 h 32"/>
                    <a:gd name="T4" fmla="*/ 16 w 16"/>
                    <a:gd name="T5" fmla="*/ 8 h 32"/>
                    <a:gd name="T6" fmla="*/ 16 w 16"/>
                    <a:gd name="T7" fmla="*/ 10 h 32"/>
                    <a:gd name="T8" fmla="*/ 16 w 16"/>
                    <a:gd name="T9" fmla="*/ 13 h 32"/>
                    <a:gd name="T10" fmla="*/ 16 w 16"/>
                    <a:gd name="T11" fmla="*/ 16 h 32"/>
                    <a:gd name="T12" fmla="*/ 16 w 16"/>
                    <a:gd name="T13" fmla="*/ 18 h 32"/>
                    <a:gd name="T14" fmla="*/ 16 w 16"/>
                    <a:gd name="T15" fmla="*/ 21 h 32"/>
                    <a:gd name="T16" fmla="*/ 16 w 16"/>
                    <a:gd name="T17" fmla="*/ 24 h 32"/>
                    <a:gd name="T18" fmla="*/ 13 w 16"/>
                    <a:gd name="T19" fmla="*/ 26 h 32"/>
                    <a:gd name="T20" fmla="*/ 13 w 16"/>
                    <a:gd name="T21" fmla="*/ 29 h 32"/>
                    <a:gd name="T22" fmla="*/ 11 w 16"/>
                    <a:gd name="T23" fmla="*/ 29 h 32"/>
                    <a:gd name="T24" fmla="*/ 8 w 16"/>
                    <a:gd name="T25" fmla="*/ 32 h 32"/>
                    <a:gd name="T26" fmla="*/ 5 w 16"/>
                    <a:gd name="T27" fmla="*/ 32 h 32"/>
                    <a:gd name="T28" fmla="*/ 2 w 16"/>
                    <a:gd name="T29" fmla="*/ 32 h 32"/>
                    <a:gd name="T30" fmla="*/ 2 w 16"/>
                    <a:gd name="T31" fmla="*/ 29 h 32"/>
                    <a:gd name="T32" fmla="*/ 2 w 16"/>
                    <a:gd name="T33" fmla="*/ 24 h 32"/>
                    <a:gd name="T34" fmla="*/ 0 w 16"/>
                    <a:gd name="T35" fmla="*/ 21 h 32"/>
                    <a:gd name="T36" fmla="*/ 0 w 16"/>
                    <a:gd name="T37" fmla="*/ 18 h 32"/>
                    <a:gd name="T38" fmla="*/ 0 w 16"/>
                    <a:gd name="T39" fmla="*/ 13 h 32"/>
                    <a:gd name="T40" fmla="*/ 0 w 16"/>
                    <a:gd name="T41" fmla="*/ 10 h 32"/>
                    <a:gd name="T42" fmla="*/ 0 w 16"/>
                    <a:gd name="T43" fmla="*/ 8 h 32"/>
                    <a:gd name="T44" fmla="*/ 2 w 16"/>
                    <a:gd name="T45" fmla="*/ 5 h 32"/>
                    <a:gd name="T46" fmla="*/ 5 w 16"/>
                    <a:gd name="T47" fmla="*/ 2 h 32"/>
                    <a:gd name="T48" fmla="*/ 8 w 16"/>
                    <a:gd name="T49" fmla="*/ 0 h 32"/>
                    <a:gd name="T50" fmla="*/ 11 w 16"/>
                    <a:gd name="T51" fmla="*/ 0 h 32"/>
                    <a:gd name="T52" fmla="*/ 13 w 16"/>
                    <a:gd name="T53" fmla="*/ 0 h 32"/>
                    <a:gd name="T54" fmla="*/ 16 w 16"/>
                    <a:gd name="T55" fmla="*/ 0 h 32"/>
                    <a:gd name="T56" fmla="*/ 16 w 16"/>
                    <a:gd name="T57" fmla="*/ 2 h 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
                    <a:gd name="T88" fmla="*/ 0 h 32"/>
                    <a:gd name="T89" fmla="*/ 16 w 16"/>
                    <a:gd name="T90" fmla="*/ 32 h 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 h="32">
                      <a:moveTo>
                        <a:pt x="16" y="2"/>
                      </a:moveTo>
                      <a:lnTo>
                        <a:pt x="16" y="5"/>
                      </a:lnTo>
                      <a:lnTo>
                        <a:pt x="16" y="8"/>
                      </a:lnTo>
                      <a:lnTo>
                        <a:pt x="16" y="10"/>
                      </a:lnTo>
                      <a:lnTo>
                        <a:pt x="16" y="13"/>
                      </a:lnTo>
                      <a:lnTo>
                        <a:pt x="16" y="16"/>
                      </a:lnTo>
                      <a:lnTo>
                        <a:pt x="16" y="18"/>
                      </a:lnTo>
                      <a:lnTo>
                        <a:pt x="16" y="21"/>
                      </a:lnTo>
                      <a:lnTo>
                        <a:pt x="16" y="24"/>
                      </a:lnTo>
                      <a:lnTo>
                        <a:pt x="13" y="26"/>
                      </a:lnTo>
                      <a:lnTo>
                        <a:pt x="13" y="29"/>
                      </a:lnTo>
                      <a:lnTo>
                        <a:pt x="11" y="29"/>
                      </a:lnTo>
                      <a:lnTo>
                        <a:pt x="8" y="32"/>
                      </a:lnTo>
                      <a:lnTo>
                        <a:pt x="5" y="32"/>
                      </a:lnTo>
                      <a:lnTo>
                        <a:pt x="2" y="32"/>
                      </a:lnTo>
                      <a:lnTo>
                        <a:pt x="2" y="29"/>
                      </a:lnTo>
                      <a:lnTo>
                        <a:pt x="2" y="24"/>
                      </a:lnTo>
                      <a:lnTo>
                        <a:pt x="0" y="21"/>
                      </a:lnTo>
                      <a:lnTo>
                        <a:pt x="0" y="18"/>
                      </a:lnTo>
                      <a:lnTo>
                        <a:pt x="0" y="13"/>
                      </a:lnTo>
                      <a:lnTo>
                        <a:pt x="0" y="10"/>
                      </a:lnTo>
                      <a:lnTo>
                        <a:pt x="0" y="8"/>
                      </a:lnTo>
                      <a:lnTo>
                        <a:pt x="2" y="5"/>
                      </a:lnTo>
                      <a:lnTo>
                        <a:pt x="5" y="2"/>
                      </a:lnTo>
                      <a:lnTo>
                        <a:pt x="8" y="0"/>
                      </a:lnTo>
                      <a:lnTo>
                        <a:pt x="11" y="0"/>
                      </a:lnTo>
                      <a:lnTo>
                        <a:pt x="13" y="0"/>
                      </a:lnTo>
                      <a:lnTo>
                        <a:pt x="16" y="0"/>
                      </a:lnTo>
                      <a:lnTo>
                        <a:pt x="16" y="2"/>
                      </a:lnTo>
                      <a:close/>
                    </a:path>
                  </a:pathLst>
                </a:custGeom>
                <a:solidFill>
                  <a:srgbClr val="00CC99"/>
                </a:solidFill>
                <a:ln w="9525">
                  <a:noFill/>
                  <a:round/>
                  <a:headEnd/>
                  <a:tailEnd/>
                </a:ln>
              </p:spPr>
              <p:txBody>
                <a:bodyPr/>
                <a:lstStyle/>
                <a:p>
                  <a:endParaRPr lang="en-US" sz="1350" dirty="0"/>
                </a:p>
              </p:txBody>
            </p:sp>
            <p:sp>
              <p:nvSpPr>
                <p:cNvPr id="858" name="Freeform 2033">
                  <a:extLst>
                    <a:ext uri="{FF2B5EF4-FFF2-40B4-BE49-F238E27FC236}">
                      <a16:creationId xmlns:a16="http://schemas.microsoft.com/office/drawing/2014/main" id="{2977935B-8916-463C-8F44-4C0FC884C517}"/>
                    </a:ext>
                  </a:extLst>
                </p:cNvPr>
                <p:cNvSpPr>
                  <a:spLocks/>
                </p:cNvSpPr>
                <p:nvPr/>
              </p:nvSpPr>
              <p:spPr bwMode="auto">
                <a:xfrm>
                  <a:off x="4478" y="3301"/>
                  <a:ext cx="16" cy="32"/>
                </a:xfrm>
                <a:custGeom>
                  <a:avLst/>
                  <a:gdLst>
                    <a:gd name="T0" fmla="*/ 16 w 16"/>
                    <a:gd name="T1" fmla="*/ 2 h 32"/>
                    <a:gd name="T2" fmla="*/ 16 w 16"/>
                    <a:gd name="T3" fmla="*/ 5 h 32"/>
                    <a:gd name="T4" fmla="*/ 16 w 16"/>
                    <a:gd name="T5" fmla="*/ 8 h 32"/>
                    <a:gd name="T6" fmla="*/ 16 w 16"/>
                    <a:gd name="T7" fmla="*/ 10 h 32"/>
                    <a:gd name="T8" fmla="*/ 16 w 16"/>
                    <a:gd name="T9" fmla="*/ 13 h 32"/>
                    <a:gd name="T10" fmla="*/ 16 w 16"/>
                    <a:gd name="T11" fmla="*/ 16 h 32"/>
                    <a:gd name="T12" fmla="*/ 16 w 16"/>
                    <a:gd name="T13" fmla="*/ 18 h 32"/>
                    <a:gd name="T14" fmla="*/ 16 w 16"/>
                    <a:gd name="T15" fmla="*/ 21 h 32"/>
                    <a:gd name="T16" fmla="*/ 16 w 16"/>
                    <a:gd name="T17" fmla="*/ 24 h 32"/>
                    <a:gd name="T18" fmla="*/ 13 w 16"/>
                    <a:gd name="T19" fmla="*/ 26 h 32"/>
                    <a:gd name="T20" fmla="*/ 13 w 16"/>
                    <a:gd name="T21" fmla="*/ 29 h 32"/>
                    <a:gd name="T22" fmla="*/ 11 w 16"/>
                    <a:gd name="T23" fmla="*/ 29 h 32"/>
                    <a:gd name="T24" fmla="*/ 8 w 16"/>
                    <a:gd name="T25" fmla="*/ 32 h 32"/>
                    <a:gd name="T26" fmla="*/ 5 w 16"/>
                    <a:gd name="T27" fmla="*/ 32 h 32"/>
                    <a:gd name="T28" fmla="*/ 2 w 16"/>
                    <a:gd name="T29" fmla="*/ 32 h 32"/>
                    <a:gd name="T30" fmla="*/ 2 w 16"/>
                    <a:gd name="T31" fmla="*/ 29 h 32"/>
                    <a:gd name="T32" fmla="*/ 2 w 16"/>
                    <a:gd name="T33" fmla="*/ 24 h 32"/>
                    <a:gd name="T34" fmla="*/ 0 w 16"/>
                    <a:gd name="T35" fmla="*/ 21 h 32"/>
                    <a:gd name="T36" fmla="*/ 0 w 16"/>
                    <a:gd name="T37" fmla="*/ 18 h 32"/>
                    <a:gd name="T38" fmla="*/ 0 w 16"/>
                    <a:gd name="T39" fmla="*/ 13 h 32"/>
                    <a:gd name="T40" fmla="*/ 0 w 16"/>
                    <a:gd name="T41" fmla="*/ 10 h 32"/>
                    <a:gd name="T42" fmla="*/ 0 w 16"/>
                    <a:gd name="T43" fmla="*/ 8 h 32"/>
                    <a:gd name="T44" fmla="*/ 2 w 16"/>
                    <a:gd name="T45" fmla="*/ 5 h 32"/>
                    <a:gd name="T46" fmla="*/ 5 w 16"/>
                    <a:gd name="T47" fmla="*/ 2 h 32"/>
                    <a:gd name="T48" fmla="*/ 8 w 16"/>
                    <a:gd name="T49" fmla="*/ 0 h 32"/>
                    <a:gd name="T50" fmla="*/ 11 w 16"/>
                    <a:gd name="T51" fmla="*/ 0 h 32"/>
                    <a:gd name="T52" fmla="*/ 13 w 16"/>
                    <a:gd name="T53" fmla="*/ 0 h 32"/>
                    <a:gd name="T54" fmla="*/ 16 w 16"/>
                    <a:gd name="T55" fmla="*/ 0 h 32"/>
                    <a:gd name="T56" fmla="*/ 16 w 16"/>
                    <a:gd name="T57" fmla="*/ 2 h 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
                    <a:gd name="T88" fmla="*/ 0 h 32"/>
                    <a:gd name="T89" fmla="*/ 16 w 16"/>
                    <a:gd name="T90" fmla="*/ 32 h 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 h="32">
                      <a:moveTo>
                        <a:pt x="16" y="2"/>
                      </a:moveTo>
                      <a:lnTo>
                        <a:pt x="16" y="5"/>
                      </a:lnTo>
                      <a:lnTo>
                        <a:pt x="16" y="8"/>
                      </a:lnTo>
                      <a:lnTo>
                        <a:pt x="16" y="10"/>
                      </a:lnTo>
                      <a:lnTo>
                        <a:pt x="16" y="13"/>
                      </a:lnTo>
                      <a:lnTo>
                        <a:pt x="16" y="16"/>
                      </a:lnTo>
                      <a:lnTo>
                        <a:pt x="16" y="18"/>
                      </a:lnTo>
                      <a:lnTo>
                        <a:pt x="16" y="21"/>
                      </a:lnTo>
                      <a:lnTo>
                        <a:pt x="16" y="24"/>
                      </a:lnTo>
                      <a:lnTo>
                        <a:pt x="13" y="26"/>
                      </a:lnTo>
                      <a:lnTo>
                        <a:pt x="13" y="29"/>
                      </a:lnTo>
                      <a:lnTo>
                        <a:pt x="11" y="29"/>
                      </a:lnTo>
                      <a:lnTo>
                        <a:pt x="8" y="32"/>
                      </a:lnTo>
                      <a:lnTo>
                        <a:pt x="5" y="32"/>
                      </a:lnTo>
                      <a:lnTo>
                        <a:pt x="2" y="32"/>
                      </a:lnTo>
                      <a:lnTo>
                        <a:pt x="2" y="29"/>
                      </a:lnTo>
                      <a:lnTo>
                        <a:pt x="2" y="24"/>
                      </a:lnTo>
                      <a:lnTo>
                        <a:pt x="0" y="21"/>
                      </a:lnTo>
                      <a:lnTo>
                        <a:pt x="0" y="18"/>
                      </a:lnTo>
                      <a:lnTo>
                        <a:pt x="0" y="13"/>
                      </a:lnTo>
                      <a:lnTo>
                        <a:pt x="0" y="10"/>
                      </a:lnTo>
                      <a:lnTo>
                        <a:pt x="0" y="8"/>
                      </a:lnTo>
                      <a:lnTo>
                        <a:pt x="2" y="5"/>
                      </a:lnTo>
                      <a:lnTo>
                        <a:pt x="5" y="2"/>
                      </a:lnTo>
                      <a:lnTo>
                        <a:pt x="8" y="0"/>
                      </a:lnTo>
                      <a:lnTo>
                        <a:pt x="11" y="0"/>
                      </a:lnTo>
                      <a:lnTo>
                        <a:pt x="13" y="0"/>
                      </a:lnTo>
                      <a:lnTo>
                        <a:pt x="16" y="0"/>
                      </a:lnTo>
                      <a:lnTo>
                        <a:pt x="16" y="2"/>
                      </a:lnTo>
                      <a:close/>
                    </a:path>
                  </a:pathLst>
                </a:custGeom>
                <a:solidFill>
                  <a:schemeClr val="bg1"/>
                </a:solidFill>
                <a:ln w="6350" cap="rnd">
                  <a:solidFill>
                    <a:srgbClr val="000000"/>
                  </a:solidFill>
                  <a:round/>
                  <a:headEnd/>
                  <a:tailEnd/>
                </a:ln>
              </p:spPr>
              <p:txBody>
                <a:bodyPr/>
                <a:lstStyle/>
                <a:p>
                  <a:endParaRPr lang="en-US" sz="1350" dirty="0"/>
                </a:p>
              </p:txBody>
            </p:sp>
          </p:grpSp>
          <p:grpSp>
            <p:nvGrpSpPr>
              <p:cNvPr id="654" name="Group 2034">
                <a:extLst>
                  <a:ext uri="{FF2B5EF4-FFF2-40B4-BE49-F238E27FC236}">
                    <a16:creationId xmlns:a16="http://schemas.microsoft.com/office/drawing/2014/main" id="{FEDD51C0-DE8E-41F3-A594-109A8D719DE1}"/>
                  </a:ext>
                </a:extLst>
              </p:cNvPr>
              <p:cNvGrpSpPr>
                <a:grpSpLocks/>
              </p:cNvGrpSpPr>
              <p:nvPr/>
            </p:nvGrpSpPr>
            <p:grpSpPr bwMode="auto">
              <a:xfrm>
                <a:off x="7948932" y="4961185"/>
                <a:ext cx="246063" cy="98428"/>
                <a:chOff x="4461" y="3306"/>
                <a:chExt cx="155" cy="62"/>
              </a:xfrm>
            </p:grpSpPr>
            <p:sp>
              <p:nvSpPr>
                <p:cNvPr id="855" name="Freeform 2035">
                  <a:extLst>
                    <a:ext uri="{FF2B5EF4-FFF2-40B4-BE49-F238E27FC236}">
                      <a16:creationId xmlns:a16="http://schemas.microsoft.com/office/drawing/2014/main" id="{B6E2CCD8-0641-47D3-A7AF-0390F3A35B6D}"/>
                    </a:ext>
                  </a:extLst>
                </p:cNvPr>
                <p:cNvSpPr>
                  <a:spLocks/>
                </p:cNvSpPr>
                <p:nvPr/>
              </p:nvSpPr>
              <p:spPr bwMode="auto">
                <a:xfrm>
                  <a:off x="4461" y="3306"/>
                  <a:ext cx="155" cy="62"/>
                </a:xfrm>
                <a:custGeom>
                  <a:avLst/>
                  <a:gdLst>
                    <a:gd name="T0" fmla="*/ 83 w 155"/>
                    <a:gd name="T1" fmla="*/ 3 h 62"/>
                    <a:gd name="T2" fmla="*/ 91 w 155"/>
                    <a:gd name="T3" fmla="*/ 8 h 62"/>
                    <a:gd name="T4" fmla="*/ 97 w 155"/>
                    <a:gd name="T5" fmla="*/ 13 h 62"/>
                    <a:gd name="T6" fmla="*/ 105 w 155"/>
                    <a:gd name="T7" fmla="*/ 19 h 62"/>
                    <a:gd name="T8" fmla="*/ 110 w 155"/>
                    <a:gd name="T9" fmla="*/ 24 h 62"/>
                    <a:gd name="T10" fmla="*/ 119 w 155"/>
                    <a:gd name="T11" fmla="*/ 30 h 62"/>
                    <a:gd name="T12" fmla="*/ 127 w 155"/>
                    <a:gd name="T13" fmla="*/ 35 h 62"/>
                    <a:gd name="T14" fmla="*/ 133 w 155"/>
                    <a:gd name="T15" fmla="*/ 40 h 62"/>
                    <a:gd name="T16" fmla="*/ 141 w 155"/>
                    <a:gd name="T17" fmla="*/ 46 h 62"/>
                    <a:gd name="T18" fmla="*/ 147 w 155"/>
                    <a:gd name="T19" fmla="*/ 51 h 62"/>
                    <a:gd name="T20" fmla="*/ 155 w 155"/>
                    <a:gd name="T21" fmla="*/ 57 h 62"/>
                    <a:gd name="T22" fmla="*/ 155 w 155"/>
                    <a:gd name="T23" fmla="*/ 59 h 62"/>
                    <a:gd name="T24" fmla="*/ 152 w 155"/>
                    <a:gd name="T25" fmla="*/ 59 h 62"/>
                    <a:gd name="T26" fmla="*/ 152 w 155"/>
                    <a:gd name="T27" fmla="*/ 62 h 62"/>
                    <a:gd name="T28" fmla="*/ 135 w 155"/>
                    <a:gd name="T29" fmla="*/ 62 h 62"/>
                    <a:gd name="T30" fmla="*/ 122 w 155"/>
                    <a:gd name="T31" fmla="*/ 62 h 62"/>
                    <a:gd name="T32" fmla="*/ 108 w 155"/>
                    <a:gd name="T33" fmla="*/ 62 h 62"/>
                    <a:gd name="T34" fmla="*/ 91 w 155"/>
                    <a:gd name="T35" fmla="*/ 62 h 62"/>
                    <a:gd name="T36" fmla="*/ 77 w 155"/>
                    <a:gd name="T37" fmla="*/ 62 h 62"/>
                    <a:gd name="T38" fmla="*/ 63 w 155"/>
                    <a:gd name="T39" fmla="*/ 62 h 62"/>
                    <a:gd name="T40" fmla="*/ 49 w 155"/>
                    <a:gd name="T41" fmla="*/ 62 h 62"/>
                    <a:gd name="T42" fmla="*/ 36 w 155"/>
                    <a:gd name="T43" fmla="*/ 62 h 62"/>
                    <a:gd name="T44" fmla="*/ 19 w 155"/>
                    <a:gd name="T45" fmla="*/ 62 h 62"/>
                    <a:gd name="T46" fmla="*/ 5 w 155"/>
                    <a:gd name="T47" fmla="*/ 62 h 62"/>
                    <a:gd name="T48" fmla="*/ 2 w 155"/>
                    <a:gd name="T49" fmla="*/ 62 h 62"/>
                    <a:gd name="T50" fmla="*/ 2 w 155"/>
                    <a:gd name="T51" fmla="*/ 59 h 62"/>
                    <a:gd name="T52" fmla="*/ 0 w 155"/>
                    <a:gd name="T53" fmla="*/ 59 h 62"/>
                    <a:gd name="T54" fmla="*/ 0 w 155"/>
                    <a:gd name="T55" fmla="*/ 57 h 62"/>
                    <a:gd name="T56" fmla="*/ 8 w 155"/>
                    <a:gd name="T57" fmla="*/ 51 h 62"/>
                    <a:gd name="T58" fmla="*/ 16 w 155"/>
                    <a:gd name="T59" fmla="*/ 46 h 62"/>
                    <a:gd name="T60" fmla="*/ 22 w 155"/>
                    <a:gd name="T61" fmla="*/ 38 h 62"/>
                    <a:gd name="T62" fmla="*/ 30 w 155"/>
                    <a:gd name="T63" fmla="*/ 32 h 62"/>
                    <a:gd name="T64" fmla="*/ 38 w 155"/>
                    <a:gd name="T65" fmla="*/ 27 h 62"/>
                    <a:gd name="T66" fmla="*/ 44 w 155"/>
                    <a:gd name="T67" fmla="*/ 22 h 62"/>
                    <a:gd name="T68" fmla="*/ 52 w 155"/>
                    <a:gd name="T69" fmla="*/ 16 h 62"/>
                    <a:gd name="T70" fmla="*/ 61 w 155"/>
                    <a:gd name="T71" fmla="*/ 11 h 62"/>
                    <a:gd name="T72" fmla="*/ 69 w 155"/>
                    <a:gd name="T73" fmla="*/ 5 h 62"/>
                    <a:gd name="T74" fmla="*/ 74 w 155"/>
                    <a:gd name="T75" fmla="*/ 0 h 62"/>
                    <a:gd name="T76" fmla="*/ 83 w 155"/>
                    <a:gd name="T77" fmla="*/ 3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5"/>
                    <a:gd name="T118" fmla="*/ 0 h 62"/>
                    <a:gd name="T119" fmla="*/ 155 w 155"/>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5" h="62">
                      <a:moveTo>
                        <a:pt x="83" y="3"/>
                      </a:moveTo>
                      <a:lnTo>
                        <a:pt x="91" y="8"/>
                      </a:lnTo>
                      <a:lnTo>
                        <a:pt x="97" y="13"/>
                      </a:lnTo>
                      <a:lnTo>
                        <a:pt x="105" y="19"/>
                      </a:lnTo>
                      <a:lnTo>
                        <a:pt x="110" y="24"/>
                      </a:lnTo>
                      <a:lnTo>
                        <a:pt x="119" y="30"/>
                      </a:lnTo>
                      <a:lnTo>
                        <a:pt x="127" y="35"/>
                      </a:lnTo>
                      <a:lnTo>
                        <a:pt x="133" y="40"/>
                      </a:lnTo>
                      <a:lnTo>
                        <a:pt x="141" y="46"/>
                      </a:lnTo>
                      <a:lnTo>
                        <a:pt x="147" y="51"/>
                      </a:lnTo>
                      <a:lnTo>
                        <a:pt x="155" y="57"/>
                      </a:lnTo>
                      <a:lnTo>
                        <a:pt x="155" y="59"/>
                      </a:lnTo>
                      <a:lnTo>
                        <a:pt x="152" y="59"/>
                      </a:lnTo>
                      <a:lnTo>
                        <a:pt x="152" y="62"/>
                      </a:lnTo>
                      <a:lnTo>
                        <a:pt x="135" y="62"/>
                      </a:lnTo>
                      <a:lnTo>
                        <a:pt x="122" y="62"/>
                      </a:lnTo>
                      <a:lnTo>
                        <a:pt x="108" y="62"/>
                      </a:lnTo>
                      <a:lnTo>
                        <a:pt x="91" y="62"/>
                      </a:lnTo>
                      <a:lnTo>
                        <a:pt x="77" y="62"/>
                      </a:lnTo>
                      <a:lnTo>
                        <a:pt x="63" y="62"/>
                      </a:lnTo>
                      <a:lnTo>
                        <a:pt x="49" y="62"/>
                      </a:lnTo>
                      <a:lnTo>
                        <a:pt x="36" y="62"/>
                      </a:lnTo>
                      <a:lnTo>
                        <a:pt x="19" y="62"/>
                      </a:lnTo>
                      <a:lnTo>
                        <a:pt x="5" y="62"/>
                      </a:lnTo>
                      <a:lnTo>
                        <a:pt x="2" y="62"/>
                      </a:lnTo>
                      <a:lnTo>
                        <a:pt x="2" y="59"/>
                      </a:lnTo>
                      <a:lnTo>
                        <a:pt x="0" y="59"/>
                      </a:lnTo>
                      <a:lnTo>
                        <a:pt x="0" y="57"/>
                      </a:lnTo>
                      <a:lnTo>
                        <a:pt x="8" y="51"/>
                      </a:lnTo>
                      <a:lnTo>
                        <a:pt x="16" y="46"/>
                      </a:lnTo>
                      <a:lnTo>
                        <a:pt x="22" y="38"/>
                      </a:lnTo>
                      <a:lnTo>
                        <a:pt x="30" y="32"/>
                      </a:lnTo>
                      <a:lnTo>
                        <a:pt x="38" y="27"/>
                      </a:lnTo>
                      <a:lnTo>
                        <a:pt x="44" y="22"/>
                      </a:lnTo>
                      <a:lnTo>
                        <a:pt x="52" y="16"/>
                      </a:lnTo>
                      <a:lnTo>
                        <a:pt x="61" y="11"/>
                      </a:lnTo>
                      <a:lnTo>
                        <a:pt x="69" y="5"/>
                      </a:lnTo>
                      <a:lnTo>
                        <a:pt x="74" y="0"/>
                      </a:lnTo>
                      <a:lnTo>
                        <a:pt x="83" y="3"/>
                      </a:lnTo>
                      <a:close/>
                    </a:path>
                  </a:pathLst>
                </a:custGeom>
                <a:noFill/>
                <a:ln w="9525">
                  <a:noFill/>
                  <a:round/>
                  <a:headEnd/>
                  <a:tailEnd/>
                </a:ln>
              </p:spPr>
              <p:txBody>
                <a:bodyPr/>
                <a:lstStyle/>
                <a:p>
                  <a:endParaRPr lang="en-US" sz="1350" dirty="0"/>
                </a:p>
              </p:txBody>
            </p:sp>
            <p:sp>
              <p:nvSpPr>
                <p:cNvPr id="856" name="Freeform 2036">
                  <a:extLst>
                    <a:ext uri="{FF2B5EF4-FFF2-40B4-BE49-F238E27FC236}">
                      <a16:creationId xmlns:a16="http://schemas.microsoft.com/office/drawing/2014/main" id="{26F753BB-D722-47C3-8FE5-63953118176E}"/>
                    </a:ext>
                  </a:extLst>
                </p:cNvPr>
                <p:cNvSpPr>
                  <a:spLocks/>
                </p:cNvSpPr>
                <p:nvPr/>
              </p:nvSpPr>
              <p:spPr bwMode="auto">
                <a:xfrm>
                  <a:off x="4461" y="3306"/>
                  <a:ext cx="155" cy="62"/>
                </a:xfrm>
                <a:custGeom>
                  <a:avLst/>
                  <a:gdLst>
                    <a:gd name="T0" fmla="*/ 83 w 155"/>
                    <a:gd name="T1" fmla="*/ 3 h 62"/>
                    <a:gd name="T2" fmla="*/ 91 w 155"/>
                    <a:gd name="T3" fmla="*/ 8 h 62"/>
                    <a:gd name="T4" fmla="*/ 97 w 155"/>
                    <a:gd name="T5" fmla="*/ 13 h 62"/>
                    <a:gd name="T6" fmla="*/ 105 w 155"/>
                    <a:gd name="T7" fmla="*/ 19 h 62"/>
                    <a:gd name="T8" fmla="*/ 110 w 155"/>
                    <a:gd name="T9" fmla="*/ 24 h 62"/>
                    <a:gd name="T10" fmla="*/ 119 w 155"/>
                    <a:gd name="T11" fmla="*/ 30 h 62"/>
                    <a:gd name="T12" fmla="*/ 127 w 155"/>
                    <a:gd name="T13" fmla="*/ 35 h 62"/>
                    <a:gd name="T14" fmla="*/ 133 w 155"/>
                    <a:gd name="T15" fmla="*/ 40 h 62"/>
                    <a:gd name="T16" fmla="*/ 141 w 155"/>
                    <a:gd name="T17" fmla="*/ 46 h 62"/>
                    <a:gd name="T18" fmla="*/ 147 w 155"/>
                    <a:gd name="T19" fmla="*/ 51 h 62"/>
                    <a:gd name="T20" fmla="*/ 155 w 155"/>
                    <a:gd name="T21" fmla="*/ 57 h 62"/>
                    <a:gd name="T22" fmla="*/ 155 w 155"/>
                    <a:gd name="T23" fmla="*/ 59 h 62"/>
                    <a:gd name="T24" fmla="*/ 152 w 155"/>
                    <a:gd name="T25" fmla="*/ 59 h 62"/>
                    <a:gd name="T26" fmla="*/ 152 w 155"/>
                    <a:gd name="T27" fmla="*/ 62 h 62"/>
                    <a:gd name="T28" fmla="*/ 135 w 155"/>
                    <a:gd name="T29" fmla="*/ 62 h 62"/>
                    <a:gd name="T30" fmla="*/ 122 w 155"/>
                    <a:gd name="T31" fmla="*/ 62 h 62"/>
                    <a:gd name="T32" fmla="*/ 108 w 155"/>
                    <a:gd name="T33" fmla="*/ 62 h 62"/>
                    <a:gd name="T34" fmla="*/ 91 w 155"/>
                    <a:gd name="T35" fmla="*/ 62 h 62"/>
                    <a:gd name="T36" fmla="*/ 77 w 155"/>
                    <a:gd name="T37" fmla="*/ 62 h 62"/>
                    <a:gd name="T38" fmla="*/ 63 w 155"/>
                    <a:gd name="T39" fmla="*/ 62 h 62"/>
                    <a:gd name="T40" fmla="*/ 49 w 155"/>
                    <a:gd name="T41" fmla="*/ 62 h 62"/>
                    <a:gd name="T42" fmla="*/ 36 w 155"/>
                    <a:gd name="T43" fmla="*/ 62 h 62"/>
                    <a:gd name="T44" fmla="*/ 19 w 155"/>
                    <a:gd name="T45" fmla="*/ 62 h 62"/>
                    <a:gd name="T46" fmla="*/ 5 w 155"/>
                    <a:gd name="T47" fmla="*/ 62 h 62"/>
                    <a:gd name="T48" fmla="*/ 2 w 155"/>
                    <a:gd name="T49" fmla="*/ 62 h 62"/>
                    <a:gd name="T50" fmla="*/ 2 w 155"/>
                    <a:gd name="T51" fmla="*/ 59 h 62"/>
                    <a:gd name="T52" fmla="*/ 0 w 155"/>
                    <a:gd name="T53" fmla="*/ 59 h 62"/>
                    <a:gd name="T54" fmla="*/ 0 w 155"/>
                    <a:gd name="T55" fmla="*/ 57 h 62"/>
                    <a:gd name="T56" fmla="*/ 8 w 155"/>
                    <a:gd name="T57" fmla="*/ 51 h 62"/>
                    <a:gd name="T58" fmla="*/ 16 w 155"/>
                    <a:gd name="T59" fmla="*/ 46 h 62"/>
                    <a:gd name="T60" fmla="*/ 22 w 155"/>
                    <a:gd name="T61" fmla="*/ 38 h 62"/>
                    <a:gd name="T62" fmla="*/ 30 w 155"/>
                    <a:gd name="T63" fmla="*/ 32 h 62"/>
                    <a:gd name="T64" fmla="*/ 38 w 155"/>
                    <a:gd name="T65" fmla="*/ 27 h 62"/>
                    <a:gd name="T66" fmla="*/ 44 w 155"/>
                    <a:gd name="T67" fmla="*/ 22 h 62"/>
                    <a:gd name="T68" fmla="*/ 52 w 155"/>
                    <a:gd name="T69" fmla="*/ 16 h 62"/>
                    <a:gd name="T70" fmla="*/ 61 w 155"/>
                    <a:gd name="T71" fmla="*/ 11 h 62"/>
                    <a:gd name="T72" fmla="*/ 69 w 155"/>
                    <a:gd name="T73" fmla="*/ 5 h 62"/>
                    <a:gd name="T74" fmla="*/ 74 w 155"/>
                    <a:gd name="T75" fmla="*/ 0 h 62"/>
                    <a:gd name="T76" fmla="*/ 83 w 155"/>
                    <a:gd name="T77" fmla="*/ 3 h 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5"/>
                    <a:gd name="T118" fmla="*/ 0 h 62"/>
                    <a:gd name="T119" fmla="*/ 155 w 155"/>
                    <a:gd name="T120" fmla="*/ 62 h 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5" h="62">
                      <a:moveTo>
                        <a:pt x="83" y="3"/>
                      </a:moveTo>
                      <a:lnTo>
                        <a:pt x="91" y="8"/>
                      </a:lnTo>
                      <a:lnTo>
                        <a:pt x="97" y="13"/>
                      </a:lnTo>
                      <a:lnTo>
                        <a:pt x="105" y="19"/>
                      </a:lnTo>
                      <a:lnTo>
                        <a:pt x="110" y="24"/>
                      </a:lnTo>
                      <a:lnTo>
                        <a:pt x="119" y="30"/>
                      </a:lnTo>
                      <a:lnTo>
                        <a:pt x="127" y="35"/>
                      </a:lnTo>
                      <a:lnTo>
                        <a:pt x="133" y="40"/>
                      </a:lnTo>
                      <a:lnTo>
                        <a:pt x="141" y="46"/>
                      </a:lnTo>
                      <a:lnTo>
                        <a:pt x="147" y="51"/>
                      </a:lnTo>
                      <a:lnTo>
                        <a:pt x="155" y="57"/>
                      </a:lnTo>
                      <a:lnTo>
                        <a:pt x="155" y="59"/>
                      </a:lnTo>
                      <a:lnTo>
                        <a:pt x="152" y="59"/>
                      </a:lnTo>
                      <a:lnTo>
                        <a:pt x="152" y="62"/>
                      </a:lnTo>
                      <a:lnTo>
                        <a:pt x="135" y="62"/>
                      </a:lnTo>
                      <a:lnTo>
                        <a:pt x="122" y="62"/>
                      </a:lnTo>
                      <a:lnTo>
                        <a:pt x="108" y="62"/>
                      </a:lnTo>
                      <a:lnTo>
                        <a:pt x="91" y="62"/>
                      </a:lnTo>
                      <a:lnTo>
                        <a:pt x="77" y="62"/>
                      </a:lnTo>
                      <a:lnTo>
                        <a:pt x="63" y="62"/>
                      </a:lnTo>
                      <a:lnTo>
                        <a:pt x="49" y="62"/>
                      </a:lnTo>
                      <a:lnTo>
                        <a:pt x="36" y="62"/>
                      </a:lnTo>
                      <a:lnTo>
                        <a:pt x="19" y="62"/>
                      </a:lnTo>
                      <a:lnTo>
                        <a:pt x="5" y="62"/>
                      </a:lnTo>
                      <a:lnTo>
                        <a:pt x="2" y="62"/>
                      </a:lnTo>
                      <a:lnTo>
                        <a:pt x="2" y="59"/>
                      </a:lnTo>
                      <a:lnTo>
                        <a:pt x="0" y="59"/>
                      </a:lnTo>
                      <a:lnTo>
                        <a:pt x="0" y="57"/>
                      </a:lnTo>
                      <a:lnTo>
                        <a:pt x="8" y="51"/>
                      </a:lnTo>
                      <a:lnTo>
                        <a:pt x="16" y="46"/>
                      </a:lnTo>
                      <a:lnTo>
                        <a:pt x="22" y="38"/>
                      </a:lnTo>
                      <a:lnTo>
                        <a:pt x="30" y="32"/>
                      </a:lnTo>
                      <a:lnTo>
                        <a:pt x="38" y="27"/>
                      </a:lnTo>
                      <a:lnTo>
                        <a:pt x="44" y="22"/>
                      </a:lnTo>
                      <a:lnTo>
                        <a:pt x="52" y="16"/>
                      </a:lnTo>
                      <a:lnTo>
                        <a:pt x="61" y="11"/>
                      </a:lnTo>
                      <a:lnTo>
                        <a:pt x="69" y="5"/>
                      </a:lnTo>
                      <a:lnTo>
                        <a:pt x="74"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55" name="Group 2037">
                <a:extLst>
                  <a:ext uri="{FF2B5EF4-FFF2-40B4-BE49-F238E27FC236}">
                    <a16:creationId xmlns:a16="http://schemas.microsoft.com/office/drawing/2014/main" id="{032EF4A6-0A58-401C-951D-0D0927C478F2}"/>
                  </a:ext>
                </a:extLst>
              </p:cNvPr>
              <p:cNvGrpSpPr>
                <a:grpSpLocks/>
              </p:cNvGrpSpPr>
              <p:nvPr/>
            </p:nvGrpSpPr>
            <p:grpSpPr bwMode="auto">
              <a:xfrm>
                <a:off x="7948932" y="5070727"/>
                <a:ext cx="241300" cy="201620"/>
                <a:chOff x="4461" y="3375"/>
                <a:chExt cx="152" cy="127"/>
              </a:xfrm>
            </p:grpSpPr>
            <p:sp>
              <p:nvSpPr>
                <p:cNvPr id="853" name="Freeform 2038">
                  <a:extLst>
                    <a:ext uri="{FF2B5EF4-FFF2-40B4-BE49-F238E27FC236}">
                      <a16:creationId xmlns:a16="http://schemas.microsoft.com/office/drawing/2014/main" id="{B83D7076-AA0C-44C8-B3D3-F10861FC14FE}"/>
                    </a:ext>
                  </a:extLst>
                </p:cNvPr>
                <p:cNvSpPr>
                  <a:spLocks/>
                </p:cNvSpPr>
                <p:nvPr/>
              </p:nvSpPr>
              <p:spPr bwMode="auto">
                <a:xfrm>
                  <a:off x="4461" y="3375"/>
                  <a:ext cx="152" cy="127"/>
                </a:xfrm>
                <a:custGeom>
                  <a:avLst/>
                  <a:gdLst>
                    <a:gd name="T0" fmla="*/ 83 w 152"/>
                    <a:gd name="T1" fmla="*/ 43 h 127"/>
                    <a:gd name="T2" fmla="*/ 127 w 152"/>
                    <a:gd name="T3" fmla="*/ 41 h 127"/>
                    <a:gd name="T4" fmla="*/ 127 w 152"/>
                    <a:gd name="T5" fmla="*/ 33 h 127"/>
                    <a:gd name="T6" fmla="*/ 127 w 152"/>
                    <a:gd name="T7" fmla="*/ 22 h 127"/>
                    <a:gd name="T8" fmla="*/ 127 w 152"/>
                    <a:gd name="T9" fmla="*/ 14 h 127"/>
                    <a:gd name="T10" fmla="*/ 127 w 152"/>
                    <a:gd name="T11" fmla="*/ 6 h 127"/>
                    <a:gd name="T12" fmla="*/ 127 w 152"/>
                    <a:gd name="T13" fmla="*/ 0 h 127"/>
                    <a:gd name="T14" fmla="*/ 133 w 152"/>
                    <a:gd name="T15" fmla="*/ 0 h 127"/>
                    <a:gd name="T16" fmla="*/ 138 w 152"/>
                    <a:gd name="T17" fmla="*/ 0 h 127"/>
                    <a:gd name="T18" fmla="*/ 144 w 152"/>
                    <a:gd name="T19" fmla="*/ 0 h 127"/>
                    <a:gd name="T20" fmla="*/ 149 w 152"/>
                    <a:gd name="T21" fmla="*/ 0 h 127"/>
                    <a:gd name="T22" fmla="*/ 152 w 152"/>
                    <a:gd name="T23" fmla="*/ 119 h 127"/>
                    <a:gd name="T24" fmla="*/ 152 w 152"/>
                    <a:gd name="T25" fmla="*/ 124 h 127"/>
                    <a:gd name="T26" fmla="*/ 119 w 152"/>
                    <a:gd name="T27" fmla="*/ 127 h 127"/>
                    <a:gd name="T28" fmla="*/ 113 w 152"/>
                    <a:gd name="T29" fmla="*/ 124 h 127"/>
                    <a:gd name="T30" fmla="*/ 111 w 152"/>
                    <a:gd name="T31" fmla="*/ 119 h 127"/>
                    <a:gd name="T32" fmla="*/ 111 w 152"/>
                    <a:gd name="T33" fmla="*/ 111 h 127"/>
                    <a:gd name="T34" fmla="*/ 111 w 152"/>
                    <a:gd name="T35" fmla="*/ 100 h 127"/>
                    <a:gd name="T36" fmla="*/ 111 w 152"/>
                    <a:gd name="T37" fmla="*/ 92 h 127"/>
                    <a:gd name="T38" fmla="*/ 111 w 152"/>
                    <a:gd name="T39" fmla="*/ 81 h 127"/>
                    <a:gd name="T40" fmla="*/ 111 w 152"/>
                    <a:gd name="T41" fmla="*/ 70 h 127"/>
                    <a:gd name="T42" fmla="*/ 105 w 152"/>
                    <a:gd name="T43" fmla="*/ 62 h 127"/>
                    <a:gd name="T44" fmla="*/ 63 w 152"/>
                    <a:gd name="T45" fmla="*/ 65 h 127"/>
                    <a:gd name="T46" fmla="*/ 63 w 152"/>
                    <a:gd name="T47" fmla="*/ 70 h 127"/>
                    <a:gd name="T48" fmla="*/ 63 w 152"/>
                    <a:gd name="T49" fmla="*/ 84 h 127"/>
                    <a:gd name="T50" fmla="*/ 63 w 152"/>
                    <a:gd name="T51" fmla="*/ 100 h 127"/>
                    <a:gd name="T52" fmla="*/ 63 w 152"/>
                    <a:gd name="T53" fmla="*/ 113 h 127"/>
                    <a:gd name="T54" fmla="*/ 61 w 152"/>
                    <a:gd name="T55" fmla="*/ 121 h 127"/>
                    <a:gd name="T56" fmla="*/ 61 w 152"/>
                    <a:gd name="T57" fmla="*/ 127 h 127"/>
                    <a:gd name="T58" fmla="*/ 55 w 152"/>
                    <a:gd name="T59" fmla="*/ 127 h 127"/>
                    <a:gd name="T60" fmla="*/ 8 w 152"/>
                    <a:gd name="T61" fmla="*/ 127 h 127"/>
                    <a:gd name="T62" fmla="*/ 5 w 152"/>
                    <a:gd name="T63" fmla="*/ 124 h 127"/>
                    <a:gd name="T64" fmla="*/ 0 w 152"/>
                    <a:gd name="T65" fmla="*/ 121 h 127"/>
                    <a:gd name="T66" fmla="*/ 0 w 152"/>
                    <a:gd name="T67" fmla="*/ 6 h 127"/>
                    <a:gd name="T68" fmla="*/ 2 w 152"/>
                    <a:gd name="T69" fmla="*/ 3 h 127"/>
                    <a:gd name="T70" fmla="*/ 5 w 152"/>
                    <a:gd name="T71" fmla="*/ 0 h 127"/>
                    <a:gd name="T72" fmla="*/ 11 w 152"/>
                    <a:gd name="T73" fmla="*/ 6 h 127"/>
                    <a:gd name="T74" fmla="*/ 13 w 152"/>
                    <a:gd name="T75" fmla="*/ 43 h 127"/>
                    <a:gd name="T76" fmla="*/ 52 w 152"/>
                    <a:gd name="T77" fmla="*/ 8 h 127"/>
                    <a:gd name="T78" fmla="*/ 52 w 152"/>
                    <a:gd name="T79" fmla="*/ 3 h 127"/>
                    <a:gd name="T80" fmla="*/ 55 w 152"/>
                    <a:gd name="T81" fmla="*/ 0 h 127"/>
                    <a:gd name="T82" fmla="*/ 61 w 152"/>
                    <a:gd name="T83" fmla="*/ 0 h 127"/>
                    <a:gd name="T84" fmla="*/ 66 w 152"/>
                    <a:gd name="T85" fmla="*/ 0 h 127"/>
                    <a:gd name="T86" fmla="*/ 72 w 152"/>
                    <a:gd name="T87" fmla="*/ 0 h 127"/>
                    <a:gd name="T88" fmla="*/ 77 w 152"/>
                    <a:gd name="T89" fmla="*/ 0 h 127"/>
                    <a:gd name="T90" fmla="*/ 83 w 152"/>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2"/>
                    <a:gd name="T139" fmla="*/ 0 h 127"/>
                    <a:gd name="T140" fmla="*/ 152 w 152"/>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2" h="127">
                      <a:moveTo>
                        <a:pt x="83" y="3"/>
                      </a:moveTo>
                      <a:lnTo>
                        <a:pt x="83" y="43"/>
                      </a:lnTo>
                      <a:lnTo>
                        <a:pt x="124" y="43"/>
                      </a:lnTo>
                      <a:lnTo>
                        <a:pt x="127" y="41"/>
                      </a:lnTo>
                      <a:lnTo>
                        <a:pt x="127" y="35"/>
                      </a:lnTo>
                      <a:lnTo>
                        <a:pt x="127" y="33"/>
                      </a:lnTo>
                      <a:lnTo>
                        <a:pt x="127" y="27"/>
                      </a:lnTo>
                      <a:lnTo>
                        <a:pt x="127" y="22"/>
                      </a:lnTo>
                      <a:lnTo>
                        <a:pt x="127" y="19"/>
                      </a:lnTo>
                      <a:lnTo>
                        <a:pt x="127" y="14"/>
                      </a:lnTo>
                      <a:lnTo>
                        <a:pt x="127" y="11"/>
                      </a:lnTo>
                      <a:lnTo>
                        <a:pt x="127" y="6"/>
                      </a:lnTo>
                      <a:lnTo>
                        <a:pt x="127" y="3"/>
                      </a:lnTo>
                      <a:lnTo>
                        <a:pt x="127" y="0"/>
                      </a:lnTo>
                      <a:lnTo>
                        <a:pt x="130" y="0"/>
                      </a:lnTo>
                      <a:lnTo>
                        <a:pt x="133" y="0"/>
                      </a:lnTo>
                      <a:lnTo>
                        <a:pt x="135" y="0"/>
                      </a:lnTo>
                      <a:lnTo>
                        <a:pt x="138" y="0"/>
                      </a:lnTo>
                      <a:lnTo>
                        <a:pt x="141" y="0"/>
                      </a:lnTo>
                      <a:lnTo>
                        <a:pt x="144" y="0"/>
                      </a:lnTo>
                      <a:lnTo>
                        <a:pt x="147" y="0"/>
                      </a:lnTo>
                      <a:lnTo>
                        <a:pt x="149" y="0"/>
                      </a:lnTo>
                      <a:lnTo>
                        <a:pt x="152" y="6"/>
                      </a:lnTo>
                      <a:lnTo>
                        <a:pt x="152" y="119"/>
                      </a:lnTo>
                      <a:lnTo>
                        <a:pt x="152" y="121"/>
                      </a:lnTo>
                      <a:lnTo>
                        <a:pt x="152" y="124"/>
                      </a:lnTo>
                      <a:lnTo>
                        <a:pt x="149" y="124"/>
                      </a:lnTo>
                      <a:lnTo>
                        <a:pt x="119" y="127"/>
                      </a:lnTo>
                      <a:lnTo>
                        <a:pt x="116" y="124"/>
                      </a:lnTo>
                      <a:lnTo>
                        <a:pt x="113" y="124"/>
                      </a:lnTo>
                      <a:lnTo>
                        <a:pt x="113" y="121"/>
                      </a:lnTo>
                      <a:lnTo>
                        <a:pt x="111" y="119"/>
                      </a:lnTo>
                      <a:lnTo>
                        <a:pt x="111" y="116"/>
                      </a:lnTo>
                      <a:lnTo>
                        <a:pt x="111" y="111"/>
                      </a:lnTo>
                      <a:lnTo>
                        <a:pt x="111" y="105"/>
                      </a:lnTo>
                      <a:lnTo>
                        <a:pt x="111" y="100"/>
                      </a:lnTo>
                      <a:lnTo>
                        <a:pt x="111" y="94"/>
                      </a:lnTo>
                      <a:lnTo>
                        <a:pt x="111" y="92"/>
                      </a:lnTo>
                      <a:lnTo>
                        <a:pt x="111" y="86"/>
                      </a:lnTo>
                      <a:lnTo>
                        <a:pt x="111" y="81"/>
                      </a:lnTo>
                      <a:lnTo>
                        <a:pt x="111" y="76"/>
                      </a:lnTo>
                      <a:lnTo>
                        <a:pt x="111" y="70"/>
                      </a:lnTo>
                      <a:lnTo>
                        <a:pt x="111" y="65"/>
                      </a:lnTo>
                      <a:lnTo>
                        <a:pt x="105" y="62"/>
                      </a:lnTo>
                      <a:lnTo>
                        <a:pt x="66" y="62"/>
                      </a:lnTo>
                      <a:lnTo>
                        <a:pt x="63" y="65"/>
                      </a:lnTo>
                      <a:lnTo>
                        <a:pt x="63" y="68"/>
                      </a:lnTo>
                      <a:lnTo>
                        <a:pt x="63" y="70"/>
                      </a:lnTo>
                      <a:lnTo>
                        <a:pt x="63" y="78"/>
                      </a:lnTo>
                      <a:lnTo>
                        <a:pt x="63" y="84"/>
                      </a:lnTo>
                      <a:lnTo>
                        <a:pt x="63" y="92"/>
                      </a:lnTo>
                      <a:lnTo>
                        <a:pt x="63" y="100"/>
                      </a:lnTo>
                      <a:lnTo>
                        <a:pt x="63" y="108"/>
                      </a:lnTo>
                      <a:lnTo>
                        <a:pt x="63" y="113"/>
                      </a:lnTo>
                      <a:lnTo>
                        <a:pt x="63" y="119"/>
                      </a:lnTo>
                      <a:lnTo>
                        <a:pt x="61" y="121"/>
                      </a:lnTo>
                      <a:lnTo>
                        <a:pt x="61" y="124"/>
                      </a:lnTo>
                      <a:lnTo>
                        <a:pt x="61" y="127"/>
                      </a:lnTo>
                      <a:lnTo>
                        <a:pt x="58" y="127"/>
                      </a:lnTo>
                      <a:lnTo>
                        <a:pt x="55" y="127"/>
                      </a:lnTo>
                      <a:lnTo>
                        <a:pt x="52" y="127"/>
                      </a:lnTo>
                      <a:lnTo>
                        <a:pt x="8" y="127"/>
                      </a:lnTo>
                      <a:lnTo>
                        <a:pt x="5" y="127"/>
                      </a:lnTo>
                      <a:lnTo>
                        <a:pt x="5" y="124"/>
                      </a:lnTo>
                      <a:lnTo>
                        <a:pt x="2" y="124"/>
                      </a:lnTo>
                      <a:lnTo>
                        <a:pt x="0" y="121"/>
                      </a:lnTo>
                      <a:lnTo>
                        <a:pt x="0" y="119"/>
                      </a:lnTo>
                      <a:lnTo>
                        <a:pt x="0" y="6"/>
                      </a:lnTo>
                      <a:lnTo>
                        <a:pt x="0" y="3"/>
                      </a:lnTo>
                      <a:lnTo>
                        <a:pt x="2" y="3"/>
                      </a:lnTo>
                      <a:lnTo>
                        <a:pt x="2" y="0"/>
                      </a:lnTo>
                      <a:lnTo>
                        <a:pt x="5" y="0"/>
                      </a:lnTo>
                      <a:lnTo>
                        <a:pt x="8" y="0"/>
                      </a:lnTo>
                      <a:lnTo>
                        <a:pt x="11" y="6"/>
                      </a:lnTo>
                      <a:lnTo>
                        <a:pt x="11" y="41"/>
                      </a:lnTo>
                      <a:lnTo>
                        <a:pt x="13" y="43"/>
                      </a:lnTo>
                      <a:lnTo>
                        <a:pt x="52" y="43"/>
                      </a:lnTo>
                      <a:lnTo>
                        <a:pt x="52" y="8"/>
                      </a:lnTo>
                      <a:lnTo>
                        <a:pt x="52" y="6"/>
                      </a:lnTo>
                      <a:lnTo>
                        <a:pt x="52" y="3"/>
                      </a:lnTo>
                      <a:lnTo>
                        <a:pt x="55" y="3"/>
                      </a:lnTo>
                      <a:lnTo>
                        <a:pt x="55" y="0"/>
                      </a:lnTo>
                      <a:lnTo>
                        <a:pt x="58" y="0"/>
                      </a:lnTo>
                      <a:lnTo>
                        <a:pt x="61" y="0"/>
                      </a:lnTo>
                      <a:lnTo>
                        <a:pt x="63" y="0"/>
                      </a:lnTo>
                      <a:lnTo>
                        <a:pt x="66" y="0"/>
                      </a:lnTo>
                      <a:lnTo>
                        <a:pt x="69" y="0"/>
                      </a:lnTo>
                      <a:lnTo>
                        <a:pt x="72" y="0"/>
                      </a:lnTo>
                      <a:lnTo>
                        <a:pt x="74" y="0"/>
                      </a:lnTo>
                      <a:lnTo>
                        <a:pt x="77" y="0"/>
                      </a:lnTo>
                      <a:lnTo>
                        <a:pt x="80" y="0"/>
                      </a:lnTo>
                      <a:lnTo>
                        <a:pt x="83" y="3"/>
                      </a:lnTo>
                      <a:close/>
                    </a:path>
                  </a:pathLst>
                </a:custGeom>
                <a:noFill/>
                <a:ln w="9525">
                  <a:noFill/>
                  <a:round/>
                  <a:headEnd/>
                  <a:tailEnd/>
                </a:ln>
              </p:spPr>
              <p:txBody>
                <a:bodyPr/>
                <a:lstStyle/>
                <a:p>
                  <a:endParaRPr lang="en-US" sz="1350" dirty="0"/>
                </a:p>
              </p:txBody>
            </p:sp>
            <p:sp>
              <p:nvSpPr>
                <p:cNvPr id="854" name="Freeform 2039">
                  <a:extLst>
                    <a:ext uri="{FF2B5EF4-FFF2-40B4-BE49-F238E27FC236}">
                      <a16:creationId xmlns:a16="http://schemas.microsoft.com/office/drawing/2014/main" id="{0339EEF1-B454-4387-98A6-2D15C487368D}"/>
                    </a:ext>
                  </a:extLst>
                </p:cNvPr>
                <p:cNvSpPr>
                  <a:spLocks/>
                </p:cNvSpPr>
                <p:nvPr/>
              </p:nvSpPr>
              <p:spPr bwMode="auto">
                <a:xfrm>
                  <a:off x="4461" y="3375"/>
                  <a:ext cx="152" cy="127"/>
                </a:xfrm>
                <a:custGeom>
                  <a:avLst/>
                  <a:gdLst>
                    <a:gd name="T0" fmla="*/ 83 w 152"/>
                    <a:gd name="T1" fmla="*/ 43 h 127"/>
                    <a:gd name="T2" fmla="*/ 127 w 152"/>
                    <a:gd name="T3" fmla="*/ 41 h 127"/>
                    <a:gd name="T4" fmla="*/ 127 w 152"/>
                    <a:gd name="T5" fmla="*/ 33 h 127"/>
                    <a:gd name="T6" fmla="*/ 127 w 152"/>
                    <a:gd name="T7" fmla="*/ 22 h 127"/>
                    <a:gd name="T8" fmla="*/ 127 w 152"/>
                    <a:gd name="T9" fmla="*/ 14 h 127"/>
                    <a:gd name="T10" fmla="*/ 127 w 152"/>
                    <a:gd name="T11" fmla="*/ 6 h 127"/>
                    <a:gd name="T12" fmla="*/ 127 w 152"/>
                    <a:gd name="T13" fmla="*/ 0 h 127"/>
                    <a:gd name="T14" fmla="*/ 133 w 152"/>
                    <a:gd name="T15" fmla="*/ 0 h 127"/>
                    <a:gd name="T16" fmla="*/ 138 w 152"/>
                    <a:gd name="T17" fmla="*/ 0 h 127"/>
                    <a:gd name="T18" fmla="*/ 144 w 152"/>
                    <a:gd name="T19" fmla="*/ 0 h 127"/>
                    <a:gd name="T20" fmla="*/ 149 w 152"/>
                    <a:gd name="T21" fmla="*/ 0 h 127"/>
                    <a:gd name="T22" fmla="*/ 152 w 152"/>
                    <a:gd name="T23" fmla="*/ 119 h 127"/>
                    <a:gd name="T24" fmla="*/ 152 w 152"/>
                    <a:gd name="T25" fmla="*/ 124 h 127"/>
                    <a:gd name="T26" fmla="*/ 119 w 152"/>
                    <a:gd name="T27" fmla="*/ 127 h 127"/>
                    <a:gd name="T28" fmla="*/ 113 w 152"/>
                    <a:gd name="T29" fmla="*/ 124 h 127"/>
                    <a:gd name="T30" fmla="*/ 111 w 152"/>
                    <a:gd name="T31" fmla="*/ 119 h 127"/>
                    <a:gd name="T32" fmla="*/ 111 w 152"/>
                    <a:gd name="T33" fmla="*/ 111 h 127"/>
                    <a:gd name="T34" fmla="*/ 111 w 152"/>
                    <a:gd name="T35" fmla="*/ 100 h 127"/>
                    <a:gd name="T36" fmla="*/ 111 w 152"/>
                    <a:gd name="T37" fmla="*/ 92 h 127"/>
                    <a:gd name="T38" fmla="*/ 111 w 152"/>
                    <a:gd name="T39" fmla="*/ 81 h 127"/>
                    <a:gd name="T40" fmla="*/ 111 w 152"/>
                    <a:gd name="T41" fmla="*/ 70 h 127"/>
                    <a:gd name="T42" fmla="*/ 105 w 152"/>
                    <a:gd name="T43" fmla="*/ 62 h 127"/>
                    <a:gd name="T44" fmla="*/ 63 w 152"/>
                    <a:gd name="T45" fmla="*/ 65 h 127"/>
                    <a:gd name="T46" fmla="*/ 63 w 152"/>
                    <a:gd name="T47" fmla="*/ 70 h 127"/>
                    <a:gd name="T48" fmla="*/ 63 w 152"/>
                    <a:gd name="T49" fmla="*/ 84 h 127"/>
                    <a:gd name="T50" fmla="*/ 63 w 152"/>
                    <a:gd name="T51" fmla="*/ 100 h 127"/>
                    <a:gd name="T52" fmla="*/ 63 w 152"/>
                    <a:gd name="T53" fmla="*/ 113 h 127"/>
                    <a:gd name="T54" fmla="*/ 61 w 152"/>
                    <a:gd name="T55" fmla="*/ 121 h 127"/>
                    <a:gd name="T56" fmla="*/ 61 w 152"/>
                    <a:gd name="T57" fmla="*/ 127 h 127"/>
                    <a:gd name="T58" fmla="*/ 55 w 152"/>
                    <a:gd name="T59" fmla="*/ 127 h 127"/>
                    <a:gd name="T60" fmla="*/ 8 w 152"/>
                    <a:gd name="T61" fmla="*/ 127 h 127"/>
                    <a:gd name="T62" fmla="*/ 5 w 152"/>
                    <a:gd name="T63" fmla="*/ 124 h 127"/>
                    <a:gd name="T64" fmla="*/ 0 w 152"/>
                    <a:gd name="T65" fmla="*/ 121 h 127"/>
                    <a:gd name="T66" fmla="*/ 0 w 152"/>
                    <a:gd name="T67" fmla="*/ 6 h 127"/>
                    <a:gd name="T68" fmla="*/ 2 w 152"/>
                    <a:gd name="T69" fmla="*/ 3 h 127"/>
                    <a:gd name="T70" fmla="*/ 5 w 152"/>
                    <a:gd name="T71" fmla="*/ 0 h 127"/>
                    <a:gd name="T72" fmla="*/ 11 w 152"/>
                    <a:gd name="T73" fmla="*/ 6 h 127"/>
                    <a:gd name="T74" fmla="*/ 13 w 152"/>
                    <a:gd name="T75" fmla="*/ 43 h 127"/>
                    <a:gd name="T76" fmla="*/ 52 w 152"/>
                    <a:gd name="T77" fmla="*/ 8 h 127"/>
                    <a:gd name="T78" fmla="*/ 52 w 152"/>
                    <a:gd name="T79" fmla="*/ 3 h 127"/>
                    <a:gd name="T80" fmla="*/ 55 w 152"/>
                    <a:gd name="T81" fmla="*/ 0 h 127"/>
                    <a:gd name="T82" fmla="*/ 61 w 152"/>
                    <a:gd name="T83" fmla="*/ 0 h 127"/>
                    <a:gd name="T84" fmla="*/ 66 w 152"/>
                    <a:gd name="T85" fmla="*/ 0 h 127"/>
                    <a:gd name="T86" fmla="*/ 72 w 152"/>
                    <a:gd name="T87" fmla="*/ 0 h 127"/>
                    <a:gd name="T88" fmla="*/ 77 w 152"/>
                    <a:gd name="T89" fmla="*/ 0 h 127"/>
                    <a:gd name="T90" fmla="*/ 83 w 152"/>
                    <a:gd name="T91" fmla="*/ 3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2"/>
                    <a:gd name="T139" fmla="*/ 0 h 127"/>
                    <a:gd name="T140" fmla="*/ 152 w 152"/>
                    <a:gd name="T141" fmla="*/ 127 h 12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2" h="127">
                      <a:moveTo>
                        <a:pt x="83" y="3"/>
                      </a:moveTo>
                      <a:lnTo>
                        <a:pt x="83" y="43"/>
                      </a:lnTo>
                      <a:lnTo>
                        <a:pt x="124" y="43"/>
                      </a:lnTo>
                      <a:lnTo>
                        <a:pt x="127" y="41"/>
                      </a:lnTo>
                      <a:lnTo>
                        <a:pt x="127" y="35"/>
                      </a:lnTo>
                      <a:lnTo>
                        <a:pt x="127" y="33"/>
                      </a:lnTo>
                      <a:lnTo>
                        <a:pt x="127" y="27"/>
                      </a:lnTo>
                      <a:lnTo>
                        <a:pt x="127" y="22"/>
                      </a:lnTo>
                      <a:lnTo>
                        <a:pt x="127" y="19"/>
                      </a:lnTo>
                      <a:lnTo>
                        <a:pt x="127" y="14"/>
                      </a:lnTo>
                      <a:lnTo>
                        <a:pt x="127" y="11"/>
                      </a:lnTo>
                      <a:lnTo>
                        <a:pt x="127" y="6"/>
                      </a:lnTo>
                      <a:lnTo>
                        <a:pt x="127" y="3"/>
                      </a:lnTo>
                      <a:lnTo>
                        <a:pt x="127" y="0"/>
                      </a:lnTo>
                      <a:lnTo>
                        <a:pt x="130" y="0"/>
                      </a:lnTo>
                      <a:lnTo>
                        <a:pt x="133" y="0"/>
                      </a:lnTo>
                      <a:lnTo>
                        <a:pt x="135" y="0"/>
                      </a:lnTo>
                      <a:lnTo>
                        <a:pt x="138" y="0"/>
                      </a:lnTo>
                      <a:lnTo>
                        <a:pt x="141" y="0"/>
                      </a:lnTo>
                      <a:lnTo>
                        <a:pt x="144" y="0"/>
                      </a:lnTo>
                      <a:lnTo>
                        <a:pt x="147" y="0"/>
                      </a:lnTo>
                      <a:lnTo>
                        <a:pt x="149" y="0"/>
                      </a:lnTo>
                      <a:lnTo>
                        <a:pt x="152" y="6"/>
                      </a:lnTo>
                      <a:lnTo>
                        <a:pt x="152" y="119"/>
                      </a:lnTo>
                      <a:lnTo>
                        <a:pt x="152" y="121"/>
                      </a:lnTo>
                      <a:lnTo>
                        <a:pt x="152" y="124"/>
                      </a:lnTo>
                      <a:lnTo>
                        <a:pt x="149" y="124"/>
                      </a:lnTo>
                      <a:lnTo>
                        <a:pt x="119" y="127"/>
                      </a:lnTo>
                      <a:lnTo>
                        <a:pt x="116" y="124"/>
                      </a:lnTo>
                      <a:lnTo>
                        <a:pt x="113" y="124"/>
                      </a:lnTo>
                      <a:lnTo>
                        <a:pt x="113" y="121"/>
                      </a:lnTo>
                      <a:lnTo>
                        <a:pt x="111" y="119"/>
                      </a:lnTo>
                      <a:lnTo>
                        <a:pt x="111" y="116"/>
                      </a:lnTo>
                      <a:lnTo>
                        <a:pt x="111" y="111"/>
                      </a:lnTo>
                      <a:lnTo>
                        <a:pt x="111" y="105"/>
                      </a:lnTo>
                      <a:lnTo>
                        <a:pt x="111" y="100"/>
                      </a:lnTo>
                      <a:lnTo>
                        <a:pt x="111" y="94"/>
                      </a:lnTo>
                      <a:lnTo>
                        <a:pt x="111" y="92"/>
                      </a:lnTo>
                      <a:lnTo>
                        <a:pt x="111" y="86"/>
                      </a:lnTo>
                      <a:lnTo>
                        <a:pt x="111" y="81"/>
                      </a:lnTo>
                      <a:lnTo>
                        <a:pt x="111" y="76"/>
                      </a:lnTo>
                      <a:lnTo>
                        <a:pt x="111" y="70"/>
                      </a:lnTo>
                      <a:lnTo>
                        <a:pt x="111" y="65"/>
                      </a:lnTo>
                      <a:lnTo>
                        <a:pt x="105" y="62"/>
                      </a:lnTo>
                      <a:lnTo>
                        <a:pt x="66" y="62"/>
                      </a:lnTo>
                      <a:lnTo>
                        <a:pt x="63" y="65"/>
                      </a:lnTo>
                      <a:lnTo>
                        <a:pt x="63" y="68"/>
                      </a:lnTo>
                      <a:lnTo>
                        <a:pt x="63" y="70"/>
                      </a:lnTo>
                      <a:lnTo>
                        <a:pt x="63" y="78"/>
                      </a:lnTo>
                      <a:lnTo>
                        <a:pt x="63" y="84"/>
                      </a:lnTo>
                      <a:lnTo>
                        <a:pt x="63" y="92"/>
                      </a:lnTo>
                      <a:lnTo>
                        <a:pt x="63" y="100"/>
                      </a:lnTo>
                      <a:lnTo>
                        <a:pt x="63" y="108"/>
                      </a:lnTo>
                      <a:lnTo>
                        <a:pt x="63" y="113"/>
                      </a:lnTo>
                      <a:lnTo>
                        <a:pt x="63" y="119"/>
                      </a:lnTo>
                      <a:lnTo>
                        <a:pt x="61" y="121"/>
                      </a:lnTo>
                      <a:lnTo>
                        <a:pt x="61" y="124"/>
                      </a:lnTo>
                      <a:lnTo>
                        <a:pt x="61" y="127"/>
                      </a:lnTo>
                      <a:lnTo>
                        <a:pt x="58" y="127"/>
                      </a:lnTo>
                      <a:lnTo>
                        <a:pt x="55" y="127"/>
                      </a:lnTo>
                      <a:lnTo>
                        <a:pt x="52" y="127"/>
                      </a:lnTo>
                      <a:lnTo>
                        <a:pt x="8" y="127"/>
                      </a:lnTo>
                      <a:lnTo>
                        <a:pt x="5" y="127"/>
                      </a:lnTo>
                      <a:lnTo>
                        <a:pt x="5" y="124"/>
                      </a:lnTo>
                      <a:lnTo>
                        <a:pt x="2" y="124"/>
                      </a:lnTo>
                      <a:lnTo>
                        <a:pt x="0" y="121"/>
                      </a:lnTo>
                      <a:lnTo>
                        <a:pt x="0" y="119"/>
                      </a:lnTo>
                      <a:lnTo>
                        <a:pt x="0" y="6"/>
                      </a:lnTo>
                      <a:lnTo>
                        <a:pt x="0" y="3"/>
                      </a:lnTo>
                      <a:lnTo>
                        <a:pt x="2" y="3"/>
                      </a:lnTo>
                      <a:lnTo>
                        <a:pt x="2" y="0"/>
                      </a:lnTo>
                      <a:lnTo>
                        <a:pt x="5" y="0"/>
                      </a:lnTo>
                      <a:lnTo>
                        <a:pt x="8" y="0"/>
                      </a:lnTo>
                      <a:lnTo>
                        <a:pt x="11" y="6"/>
                      </a:lnTo>
                      <a:lnTo>
                        <a:pt x="11" y="41"/>
                      </a:lnTo>
                      <a:lnTo>
                        <a:pt x="13" y="43"/>
                      </a:lnTo>
                      <a:lnTo>
                        <a:pt x="52" y="43"/>
                      </a:lnTo>
                      <a:lnTo>
                        <a:pt x="52" y="8"/>
                      </a:lnTo>
                      <a:lnTo>
                        <a:pt x="52" y="6"/>
                      </a:lnTo>
                      <a:lnTo>
                        <a:pt x="52" y="3"/>
                      </a:lnTo>
                      <a:lnTo>
                        <a:pt x="55" y="3"/>
                      </a:lnTo>
                      <a:lnTo>
                        <a:pt x="55" y="0"/>
                      </a:lnTo>
                      <a:lnTo>
                        <a:pt x="58" y="0"/>
                      </a:lnTo>
                      <a:lnTo>
                        <a:pt x="61" y="0"/>
                      </a:lnTo>
                      <a:lnTo>
                        <a:pt x="63" y="0"/>
                      </a:lnTo>
                      <a:lnTo>
                        <a:pt x="66" y="0"/>
                      </a:lnTo>
                      <a:lnTo>
                        <a:pt x="69" y="0"/>
                      </a:lnTo>
                      <a:lnTo>
                        <a:pt x="72" y="0"/>
                      </a:lnTo>
                      <a:lnTo>
                        <a:pt x="74" y="0"/>
                      </a:lnTo>
                      <a:lnTo>
                        <a:pt x="77" y="0"/>
                      </a:lnTo>
                      <a:lnTo>
                        <a:pt x="80" y="0"/>
                      </a:lnTo>
                      <a:lnTo>
                        <a:pt x="83" y="3"/>
                      </a:lnTo>
                      <a:close/>
                    </a:path>
                  </a:pathLst>
                </a:custGeom>
                <a:noFill/>
                <a:ln w="6350" cap="rnd">
                  <a:solidFill>
                    <a:srgbClr val="000000"/>
                  </a:solidFill>
                  <a:round/>
                  <a:headEnd/>
                  <a:tailEnd/>
                </a:ln>
              </p:spPr>
              <p:txBody>
                <a:bodyPr/>
                <a:lstStyle/>
                <a:p>
                  <a:endParaRPr lang="en-US" sz="1350" dirty="0"/>
                </a:p>
              </p:txBody>
            </p:sp>
          </p:grpSp>
          <p:grpSp>
            <p:nvGrpSpPr>
              <p:cNvPr id="656" name="Group 2040">
                <a:extLst>
                  <a:ext uri="{FF2B5EF4-FFF2-40B4-BE49-F238E27FC236}">
                    <a16:creationId xmlns:a16="http://schemas.microsoft.com/office/drawing/2014/main" id="{A823222A-6020-4F95-A957-A96815DD9A16}"/>
                  </a:ext>
                </a:extLst>
              </p:cNvPr>
              <p:cNvGrpSpPr>
                <a:grpSpLocks/>
              </p:cNvGrpSpPr>
              <p:nvPr/>
            </p:nvGrpSpPr>
            <p:grpSpPr bwMode="auto">
              <a:xfrm>
                <a:off x="8058469" y="5183443"/>
                <a:ext cx="52388" cy="88903"/>
                <a:chOff x="4530" y="3446"/>
                <a:chExt cx="33" cy="56"/>
              </a:xfrm>
            </p:grpSpPr>
            <p:sp>
              <p:nvSpPr>
                <p:cNvPr id="851" name="Freeform 2041">
                  <a:extLst>
                    <a:ext uri="{FF2B5EF4-FFF2-40B4-BE49-F238E27FC236}">
                      <a16:creationId xmlns:a16="http://schemas.microsoft.com/office/drawing/2014/main" id="{E4AB141B-3625-444B-859D-B9143546C72C}"/>
                    </a:ext>
                  </a:extLst>
                </p:cNvPr>
                <p:cNvSpPr>
                  <a:spLocks/>
                </p:cNvSpPr>
                <p:nvPr/>
              </p:nvSpPr>
              <p:spPr bwMode="auto">
                <a:xfrm>
                  <a:off x="4530" y="3446"/>
                  <a:ext cx="33" cy="56"/>
                </a:xfrm>
                <a:custGeom>
                  <a:avLst/>
                  <a:gdLst>
                    <a:gd name="T0" fmla="*/ 25 w 33"/>
                    <a:gd name="T1" fmla="*/ 56 h 56"/>
                    <a:gd name="T2" fmla="*/ 28 w 33"/>
                    <a:gd name="T3" fmla="*/ 56 h 56"/>
                    <a:gd name="T4" fmla="*/ 31 w 33"/>
                    <a:gd name="T5" fmla="*/ 53 h 56"/>
                    <a:gd name="T6" fmla="*/ 33 w 33"/>
                    <a:gd name="T7" fmla="*/ 50 h 56"/>
                    <a:gd name="T8" fmla="*/ 33 w 33"/>
                    <a:gd name="T9" fmla="*/ 48 h 56"/>
                    <a:gd name="T10" fmla="*/ 33 w 33"/>
                    <a:gd name="T11" fmla="*/ 5 h 56"/>
                    <a:gd name="T12" fmla="*/ 33 w 33"/>
                    <a:gd name="T13" fmla="*/ 2 h 56"/>
                    <a:gd name="T14" fmla="*/ 31 w 33"/>
                    <a:gd name="T15" fmla="*/ 2 h 56"/>
                    <a:gd name="T16" fmla="*/ 31 w 33"/>
                    <a:gd name="T17" fmla="*/ 0 h 56"/>
                    <a:gd name="T18" fmla="*/ 28 w 33"/>
                    <a:gd name="T19" fmla="*/ 0 h 56"/>
                    <a:gd name="T20" fmla="*/ 25 w 33"/>
                    <a:gd name="T21" fmla="*/ 0 h 56"/>
                    <a:gd name="T22" fmla="*/ 8 w 33"/>
                    <a:gd name="T23" fmla="*/ 0 h 56"/>
                    <a:gd name="T24" fmla="*/ 6 w 33"/>
                    <a:gd name="T25" fmla="*/ 0 h 56"/>
                    <a:gd name="T26" fmla="*/ 3 w 33"/>
                    <a:gd name="T27" fmla="*/ 0 h 56"/>
                    <a:gd name="T28" fmla="*/ 3 w 33"/>
                    <a:gd name="T29" fmla="*/ 2 h 56"/>
                    <a:gd name="T30" fmla="*/ 3 w 33"/>
                    <a:gd name="T31" fmla="*/ 5 h 56"/>
                    <a:gd name="T32" fmla="*/ 0 w 33"/>
                    <a:gd name="T33" fmla="*/ 5 h 56"/>
                    <a:gd name="T34" fmla="*/ 0 w 33"/>
                    <a:gd name="T35" fmla="*/ 48 h 56"/>
                    <a:gd name="T36" fmla="*/ 3 w 33"/>
                    <a:gd name="T37" fmla="*/ 50 h 56"/>
                    <a:gd name="T38" fmla="*/ 3 w 33"/>
                    <a:gd name="T39" fmla="*/ 53 h 56"/>
                    <a:gd name="T40" fmla="*/ 6 w 33"/>
                    <a:gd name="T41" fmla="*/ 53 h 56"/>
                    <a:gd name="T42" fmla="*/ 6 w 33"/>
                    <a:gd name="T43" fmla="*/ 56 h 56"/>
                    <a:gd name="T44" fmla="*/ 8 w 33"/>
                    <a:gd name="T45" fmla="*/ 56 h 56"/>
                    <a:gd name="T46" fmla="*/ 25 w 33"/>
                    <a:gd name="T47" fmla="*/ 56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6"/>
                    <a:gd name="T74" fmla="*/ 33 w 33"/>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6">
                      <a:moveTo>
                        <a:pt x="25" y="56"/>
                      </a:moveTo>
                      <a:lnTo>
                        <a:pt x="28" y="56"/>
                      </a:lnTo>
                      <a:lnTo>
                        <a:pt x="31" y="53"/>
                      </a:lnTo>
                      <a:lnTo>
                        <a:pt x="33" y="50"/>
                      </a:lnTo>
                      <a:lnTo>
                        <a:pt x="33" y="48"/>
                      </a:lnTo>
                      <a:lnTo>
                        <a:pt x="33" y="5"/>
                      </a:lnTo>
                      <a:lnTo>
                        <a:pt x="33" y="2"/>
                      </a:lnTo>
                      <a:lnTo>
                        <a:pt x="31" y="2"/>
                      </a:lnTo>
                      <a:lnTo>
                        <a:pt x="31" y="0"/>
                      </a:lnTo>
                      <a:lnTo>
                        <a:pt x="28" y="0"/>
                      </a:lnTo>
                      <a:lnTo>
                        <a:pt x="25" y="0"/>
                      </a:lnTo>
                      <a:lnTo>
                        <a:pt x="8" y="0"/>
                      </a:lnTo>
                      <a:lnTo>
                        <a:pt x="6" y="0"/>
                      </a:lnTo>
                      <a:lnTo>
                        <a:pt x="3" y="0"/>
                      </a:lnTo>
                      <a:lnTo>
                        <a:pt x="3" y="2"/>
                      </a:lnTo>
                      <a:lnTo>
                        <a:pt x="3" y="5"/>
                      </a:lnTo>
                      <a:lnTo>
                        <a:pt x="0" y="5"/>
                      </a:lnTo>
                      <a:lnTo>
                        <a:pt x="0" y="48"/>
                      </a:lnTo>
                      <a:lnTo>
                        <a:pt x="3" y="50"/>
                      </a:lnTo>
                      <a:lnTo>
                        <a:pt x="3" y="53"/>
                      </a:lnTo>
                      <a:lnTo>
                        <a:pt x="6" y="53"/>
                      </a:lnTo>
                      <a:lnTo>
                        <a:pt x="6" y="56"/>
                      </a:lnTo>
                      <a:lnTo>
                        <a:pt x="8" y="56"/>
                      </a:lnTo>
                      <a:lnTo>
                        <a:pt x="25" y="56"/>
                      </a:lnTo>
                      <a:close/>
                    </a:path>
                  </a:pathLst>
                </a:custGeom>
                <a:solidFill>
                  <a:schemeClr val="bg1"/>
                </a:solidFill>
                <a:ln w="9525">
                  <a:noFill/>
                  <a:round/>
                  <a:headEnd/>
                  <a:tailEnd/>
                </a:ln>
              </p:spPr>
              <p:txBody>
                <a:bodyPr/>
                <a:lstStyle/>
                <a:p>
                  <a:endParaRPr lang="en-US" sz="1350" dirty="0"/>
                </a:p>
              </p:txBody>
            </p:sp>
            <p:sp>
              <p:nvSpPr>
                <p:cNvPr id="852" name="Freeform 2042">
                  <a:extLst>
                    <a:ext uri="{FF2B5EF4-FFF2-40B4-BE49-F238E27FC236}">
                      <a16:creationId xmlns:a16="http://schemas.microsoft.com/office/drawing/2014/main" id="{8AA40A26-904B-4CCB-A52C-0816D0984C0D}"/>
                    </a:ext>
                  </a:extLst>
                </p:cNvPr>
                <p:cNvSpPr>
                  <a:spLocks/>
                </p:cNvSpPr>
                <p:nvPr/>
              </p:nvSpPr>
              <p:spPr bwMode="auto">
                <a:xfrm>
                  <a:off x="4530" y="3446"/>
                  <a:ext cx="33" cy="56"/>
                </a:xfrm>
                <a:custGeom>
                  <a:avLst/>
                  <a:gdLst>
                    <a:gd name="T0" fmla="*/ 25 w 33"/>
                    <a:gd name="T1" fmla="*/ 56 h 56"/>
                    <a:gd name="T2" fmla="*/ 28 w 33"/>
                    <a:gd name="T3" fmla="*/ 56 h 56"/>
                    <a:gd name="T4" fmla="*/ 31 w 33"/>
                    <a:gd name="T5" fmla="*/ 53 h 56"/>
                    <a:gd name="T6" fmla="*/ 33 w 33"/>
                    <a:gd name="T7" fmla="*/ 50 h 56"/>
                    <a:gd name="T8" fmla="*/ 33 w 33"/>
                    <a:gd name="T9" fmla="*/ 48 h 56"/>
                    <a:gd name="T10" fmla="*/ 33 w 33"/>
                    <a:gd name="T11" fmla="*/ 5 h 56"/>
                    <a:gd name="T12" fmla="*/ 33 w 33"/>
                    <a:gd name="T13" fmla="*/ 2 h 56"/>
                    <a:gd name="T14" fmla="*/ 31 w 33"/>
                    <a:gd name="T15" fmla="*/ 2 h 56"/>
                    <a:gd name="T16" fmla="*/ 31 w 33"/>
                    <a:gd name="T17" fmla="*/ 0 h 56"/>
                    <a:gd name="T18" fmla="*/ 28 w 33"/>
                    <a:gd name="T19" fmla="*/ 0 h 56"/>
                    <a:gd name="T20" fmla="*/ 25 w 33"/>
                    <a:gd name="T21" fmla="*/ 0 h 56"/>
                    <a:gd name="T22" fmla="*/ 8 w 33"/>
                    <a:gd name="T23" fmla="*/ 0 h 56"/>
                    <a:gd name="T24" fmla="*/ 6 w 33"/>
                    <a:gd name="T25" fmla="*/ 0 h 56"/>
                    <a:gd name="T26" fmla="*/ 3 w 33"/>
                    <a:gd name="T27" fmla="*/ 0 h 56"/>
                    <a:gd name="T28" fmla="*/ 3 w 33"/>
                    <a:gd name="T29" fmla="*/ 2 h 56"/>
                    <a:gd name="T30" fmla="*/ 3 w 33"/>
                    <a:gd name="T31" fmla="*/ 5 h 56"/>
                    <a:gd name="T32" fmla="*/ 0 w 33"/>
                    <a:gd name="T33" fmla="*/ 5 h 56"/>
                    <a:gd name="T34" fmla="*/ 0 w 33"/>
                    <a:gd name="T35" fmla="*/ 48 h 56"/>
                    <a:gd name="T36" fmla="*/ 3 w 33"/>
                    <a:gd name="T37" fmla="*/ 50 h 56"/>
                    <a:gd name="T38" fmla="*/ 3 w 33"/>
                    <a:gd name="T39" fmla="*/ 53 h 56"/>
                    <a:gd name="T40" fmla="*/ 6 w 33"/>
                    <a:gd name="T41" fmla="*/ 53 h 56"/>
                    <a:gd name="T42" fmla="*/ 6 w 33"/>
                    <a:gd name="T43" fmla="*/ 56 h 56"/>
                    <a:gd name="T44" fmla="*/ 8 w 33"/>
                    <a:gd name="T45" fmla="*/ 56 h 56"/>
                    <a:gd name="T46" fmla="*/ 25 w 33"/>
                    <a:gd name="T47" fmla="*/ 56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
                    <a:gd name="T73" fmla="*/ 0 h 56"/>
                    <a:gd name="T74" fmla="*/ 33 w 33"/>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 h="56">
                      <a:moveTo>
                        <a:pt x="25" y="56"/>
                      </a:moveTo>
                      <a:lnTo>
                        <a:pt x="28" y="56"/>
                      </a:lnTo>
                      <a:lnTo>
                        <a:pt x="31" y="53"/>
                      </a:lnTo>
                      <a:lnTo>
                        <a:pt x="33" y="50"/>
                      </a:lnTo>
                      <a:lnTo>
                        <a:pt x="33" y="48"/>
                      </a:lnTo>
                      <a:lnTo>
                        <a:pt x="33" y="5"/>
                      </a:lnTo>
                      <a:lnTo>
                        <a:pt x="33" y="2"/>
                      </a:lnTo>
                      <a:lnTo>
                        <a:pt x="31" y="2"/>
                      </a:lnTo>
                      <a:lnTo>
                        <a:pt x="31" y="0"/>
                      </a:lnTo>
                      <a:lnTo>
                        <a:pt x="28" y="0"/>
                      </a:lnTo>
                      <a:lnTo>
                        <a:pt x="25" y="0"/>
                      </a:lnTo>
                      <a:lnTo>
                        <a:pt x="8" y="0"/>
                      </a:lnTo>
                      <a:lnTo>
                        <a:pt x="6" y="0"/>
                      </a:lnTo>
                      <a:lnTo>
                        <a:pt x="3" y="0"/>
                      </a:lnTo>
                      <a:lnTo>
                        <a:pt x="3" y="2"/>
                      </a:lnTo>
                      <a:lnTo>
                        <a:pt x="3" y="5"/>
                      </a:lnTo>
                      <a:lnTo>
                        <a:pt x="0" y="5"/>
                      </a:lnTo>
                      <a:lnTo>
                        <a:pt x="0" y="48"/>
                      </a:lnTo>
                      <a:lnTo>
                        <a:pt x="3" y="50"/>
                      </a:lnTo>
                      <a:lnTo>
                        <a:pt x="3" y="53"/>
                      </a:lnTo>
                      <a:lnTo>
                        <a:pt x="6" y="53"/>
                      </a:lnTo>
                      <a:lnTo>
                        <a:pt x="6" y="56"/>
                      </a:lnTo>
                      <a:lnTo>
                        <a:pt x="8" y="56"/>
                      </a:lnTo>
                      <a:lnTo>
                        <a:pt x="25" y="56"/>
                      </a:lnTo>
                      <a:close/>
                    </a:path>
                  </a:pathLst>
                </a:custGeom>
                <a:noFill/>
                <a:ln w="6350" cap="rnd">
                  <a:solidFill>
                    <a:srgbClr val="000000"/>
                  </a:solidFill>
                  <a:round/>
                  <a:headEnd/>
                  <a:tailEnd/>
                </a:ln>
              </p:spPr>
              <p:txBody>
                <a:bodyPr/>
                <a:lstStyle/>
                <a:p>
                  <a:endParaRPr lang="en-US" sz="1350" dirty="0"/>
                </a:p>
              </p:txBody>
            </p:sp>
          </p:grpSp>
          <p:grpSp>
            <p:nvGrpSpPr>
              <p:cNvPr id="657" name="Group 2043">
                <a:extLst>
                  <a:ext uri="{FF2B5EF4-FFF2-40B4-BE49-F238E27FC236}">
                    <a16:creationId xmlns:a16="http://schemas.microsoft.com/office/drawing/2014/main" id="{B75861DD-75C9-421E-9641-C46859A1F3BC}"/>
                  </a:ext>
                </a:extLst>
              </p:cNvPr>
              <p:cNvGrpSpPr>
                <a:grpSpLocks/>
              </p:cNvGrpSpPr>
              <p:nvPr/>
            </p:nvGrpSpPr>
            <p:grpSpPr bwMode="auto">
              <a:xfrm>
                <a:off x="7961632" y="5173918"/>
                <a:ext cx="65088" cy="68265"/>
                <a:chOff x="4469" y="3440"/>
                <a:chExt cx="41" cy="43"/>
              </a:xfrm>
            </p:grpSpPr>
            <p:sp>
              <p:nvSpPr>
                <p:cNvPr id="849" name="Freeform 2044">
                  <a:extLst>
                    <a:ext uri="{FF2B5EF4-FFF2-40B4-BE49-F238E27FC236}">
                      <a16:creationId xmlns:a16="http://schemas.microsoft.com/office/drawing/2014/main" id="{E76EE159-25E0-47BA-81A7-4BD674AA66A3}"/>
                    </a:ext>
                  </a:extLst>
                </p:cNvPr>
                <p:cNvSpPr>
                  <a:spLocks/>
                </p:cNvSpPr>
                <p:nvPr/>
              </p:nvSpPr>
              <p:spPr bwMode="auto">
                <a:xfrm>
                  <a:off x="4469" y="3440"/>
                  <a:ext cx="41" cy="43"/>
                </a:xfrm>
                <a:custGeom>
                  <a:avLst/>
                  <a:gdLst>
                    <a:gd name="T0" fmla="*/ 33 w 41"/>
                    <a:gd name="T1" fmla="*/ 43 h 43"/>
                    <a:gd name="T2" fmla="*/ 36 w 41"/>
                    <a:gd name="T3" fmla="*/ 43 h 43"/>
                    <a:gd name="T4" fmla="*/ 38 w 41"/>
                    <a:gd name="T5" fmla="*/ 43 h 43"/>
                    <a:gd name="T6" fmla="*/ 38 w 41"/>
                    <a:gd name="T7" fmla="*/ 41 h 43"/>
                    <a:gd name="T8" fmla="*/ 41 w 41"/>
                    <a:gd name="T9" fmla="*/ 41 h 43"/>
                    <a:gd name="T10" fmla="*/ 41 w 41"/>
                    <a:gd name="T11" fmla="*/ 38 h 43"/>
                    <a:gd name="T12" fmla="*/ 41 w 41"/>
                    <a:gd name="T13" fmla="*/ 35 h 43"/>
                    <a:gd name="T14" fmla="*/ 41 w 41"/>
                    <a:gd name="T15" fmla="*/ 9 h 43"/>
                    <a:gd name="T16" fmla="*/ 41 w 41"/>
                    <a:gd name="T17" fmla="*/ 6 h 43"/>
                    <a:gd name="T18" fmla="*/ 38 w 41"/>
                    <a:gd name="T19" fmla="*/ 3 h 43"/>
                    <a:gd name="T20" fmla="*/ 36 w 41"/>
                    <a:gd name="T21" fmla="*/ 3 h 43"/>
                    <a:gd name="T22" fmla="*/ 36 w 41"/>
                    <a:gd name="T23" fmla="*/ 0 h 43"/>
                    <a:gd name="T24" fmla="*/ 33 w 41"/>
                    <a:gd name="T25" fmla="*/ 0 h 43"/>
                    <a:gd name="T26" fmla="*/ 9 w 41"/>
                    <a:gd name="T27" fmla="*/ 0 h 43"/>
                    <a:gd name="T28" fmla="*/ 6 w 41"/>
                    <a:gd name="T29" fmla="*/ 3 h 43"/>
                    <a:gd name="T30" fmla="*/ 3 w 41"/>
                    <a:gd name="T31" fmla="*/ 3 h 43"/>
                    <a:gd name="T32" fmla="*/ 3 w 41"/>
                    <a:gd name="T33" fmla="*/ 6 h 43"/>
                    <a:gd name="T34" fmla="*/ 0 w 41"/>
                    <a:gd name="T35" fmla="*/ 9 h 43"/>
                    <a:gd name="T36" fmla="*/ 0 w 41"/>
                    <a:gd name="T37" fmla="*/ 35 h 43"/>
                    <a:gd name="T38" fmla="*/ 0 w 41"/>
                    <a:gd name="T39" fmla="*/ 38 h 43"/>
                    <a:gd name="T40" fmla="*/ 3 w 41"/>
                    <a:gd name="T41" fmla="*/ 38 h 43"/>
                    <a:gd name="T42" fmla="*/ 3 w 41"/>
                    <a:gd name="T43" fmla="*/ 41 h 43"/>
                    <a:gd name="T44" fmla="*/ 6 w 41"/>
                    <a:gd name="T45" fmla="*/ 41 h 43"/>
                    <a:gd name="T46" fmla="*/ 6 w 41"/>
                    <a:gd name="T47" fmla="*/ 43 h 43"/>
                    <a:gd name="T48" fmla="*/ 9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1"/>
                      </a:lnTo>
                      <a:lnTo>
                        <a:pt x="41" y="41"/>
                      </a:lnTo>
                      <a:lnTo>
                        <a:pt x="41" y="38"/>
                      </a:lnTo>
                      <a:lnTo>
                        <a:pt x="41" y="35"/>
                      </a:lnTo>
                      <a:lnTo>
                        <a:pt x="41" y="9"/>
                      </a:lnTo>
                      <a:lnTo>
                        <a:pt x="41" y="6"/>
                      </a:lnTo>
                      <a:lnTo>
                        <a:pt x="38" y="3"/>
                      </a:lnTo>
                      <a:lnTo>
                        <a:pt x="36" y="3"/>
                      </a:lnTo>
                      <a:lnTo>
                        <a:pt x="36" y="0"/>
                      </a:lnTo>
                      <a:lnTo>
                        <a:pt x="33" y="0"/>
                      </a:lnTo>
                      <a:lnTo>
                        <a:pt x="9" y="0"/>
                      </a:lnTo>
                      <a:lnTo>
                        <a:pt x="6" y="3"/>
                      </a:lnTo>
                      <a:lnTo>
                        <a:pt x="3" y="3"/>
                      </a:lnTo>
                      <a:lnTo>
                        <a:pt x="3" y="6"/>
                      </a:lnTo>
                      <a:lnTo>
                        <a:pt x="0" y="9"/>
                      </a:lnTo>
                      <a:lnTo>
                        <a:pt x="0" y="35"/>
                      </a:lnTo>
                      <a:lnTo>
                        <a:pt x="0" y="38"/>
                      </a:lnTo>
                      <a:lnTo>
                        <a:pt x="3" y="38"/>
                      </a:lnTo>
                      <a:lnTo>
                        <a:pt x="3" y="41"/>
                      </a:lnTo>
                      <a:lnTo>
                        <a:pt x="6" y="41"/>
                      </a:lnTo>
                      <a:lnTo>
                        <a:pt x="6" y="43"/>
                      </a:lnTo>
                      <a:lnTo>
                        <a:pt x="9" y="43"/>
                      </a:lnTo>
                      <a:lnTo>
                        <a:pt x="33" y="43"/>
                      </a:lnTo>
                      <a:close/>
                    </a:path>
                  </a:pathLst>
                </a:custGeom>
                <a:solidFill>
                  <a:srgbClr val="00CC99"/>
                </a:solidFill>
                <a:ln w="9525">
                  <a:noFill/>
                  <a:round/>
                  <a:headEnd/>
                  <a:tailEnd/>
                </a:ln>
              </p:spPr>
              <p:txBody>
                <a:bodyPr/>
                <a:lstStyle/>
                <a:p>
                  <a:endParaRPr lang="en-US" sz="1350" dirty="0"/>
                </a:p>
              </p:txBody>
            </p:sp>
            <p:sp>
              <p:nvSpPr>
                <p:cNvPr id="850" name="Freeform 2045">
                  <a:extLst>
                    <a:ext uri="{FF2B5EF4-FFF2-40B4-BE49-F238E27FC236}">
                      <a16:creationId xmlns:a16="http://schemas.microsoft.com/office/drawing/2014/main" id="{05BDCCED-12AD-4A19-87D2-7DDA60415298}"/>
                    </a:ext>
                  </a:extLst>
                </p:cNvPr>
                <p:cNvSpPr>
                  <a:spLocks/>
                </p:cNvSpPr>
                <p:nvPr/>
              </p:nvSpPr>
              <p:spPr bwMode="auto">
                <a:xfrm>
                  <a:off x="4469" y="3440"/>
                  <a:ext cx="41" cy="43"/>
                </a:xfrm>
                <a:custGeom>
                  <a:avLst/>
                  <a:gdLst>
                    <a:gd name="T0" fmla="*/ 33 w 41"/>
                    <a:gd name="T1" fmla="*/ 43 h 43"/>
                    <a:gd name="T2" fmla="*/ 36 w 41"/>
                    <a:gd name="T3" fmla="*/ 43 h 43"/>
                    <a:gd name="T4" fmla="*/ 38 w 41"/>
                    <a:gd name="T5" fmla="*/ 43 h 43"/>
                    <a:gd name="T6" fmla="*/ 38 w 41"/>
                    <a:gd name="T7" fmla="*/ 41 h 43"/>
                    <a:gd name="T8" fmla="*/ 41 w 41"/>
                    <a:gd name="T9" fmla="*/ 41 h 43"/>
                    <a:gd name="T10" fmla="*/ 41 w 41"/>
                    <a:gd name="T11" fmla="*/ 38 h 43"/>
                    <a:gd name="T12" fmla="*/ 41 w 41"/>
                    <a:gd name="T13" fmla="*/ 35 h 43"/>
                    <a:gd name="T14" fmla="*/ 41 w 41"/>
                    <a:gd name="T15" fmla="*/ 9 h 43"/>
                    <a:gd name="T16" fmla="*/ 41 w 41"/>
                    <a:gd name="T17" fmla="*/ 6 h 43"/>
                    <a:gd name="T18" fmla="*/ 38 w 41"/>
                    <a:gd name="T19" fmla="*/ 3 h 43"/>
                    <a:gd name="T20" fmla="*/ 36 w 41"/>
                    <a:gd name="T21" fmla="*/ 3 h 43"/>
                    <a:gd name="T22" fmla="*/ 36 w 41"/>
                    <a:gd name="T23" fmla="*/ 0 h 43"/>
                    <a:gd name="T24" fmla="*/ 33 w 41"/>
                    <a:gd name="T25" fmla="*/ 0 h 43"/>
                    <a:gd name="T26" fmla="*/ 9 w 41"/>
                    <a:gd name="T27" fmla="*/ 0 h 43"/>
                    <a:gd name="T28" fmla="*/ 6 w 41"/>
                    <a:gd name="T29" fmla="*/ 3 h 43"/>
                    <a:gd name="T30" fmla="*/ 3 w 41"/>
                    <a:gd name="T31" fmla="*/ 3 h 43"/>
                    <a:gd name="T32" fmla="*/ 3 w 41"/>
                    <a:gd name="T33" fmla="*/ 6 h 43"/>
                    <a:gd name="T34" fmla="*/ 0 w 41"/>
                    <a:gd name="T35" fmla="*/ 9 h 43"/>
                    <a:gd name="T36" fmla="*/ 0 w 41"/>
                    <a:gd name="T37" fmla="*/ 35 h 43"/>
                    <a:gd name="T38" fmla="*/ 0 w 41"/>
                    <a:gd name="T39" fmla="*/ 38 h 43"/>
                    <a:gd name="T40" fmla="*/ 3 w 41"/>
                    <a:gd name="T41" fmla="*/ 38 h 43"/>
                    <a:gd name="T42" fmla="*/ 3 w 41"/>
                    <a:gd name="T43" fmla="*/ 41 h 43"/>
                    <a:gd name="T44" fmla="*/ 6 w 41"/>
                    <a:gd name="T45" fmla="*/ 41 h 43"/>
                    <a:gd name="T46" fmla="*/ 6 w 41"/>
                    <a:gd name="T47" fmla="*/ 43 h 43"/>
                    <a:gd name="T48" fmla="*/ 9 w 41"/>
                    <a:gd name="T49" fmla="*/ 43 h 43"/>
                    <a:gd name="T50" fmla="*/ 33 w 41"/>
                    <a:gd name="T51" fmla="*/ 43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43"/>
                    <a:gd name="T80" fmla="*/ 41 w 41"/>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43">
                      <a:moveTo>
                        <a:pt x="33" y="43"/>
                      </a:moveTo>
                      <a:lnTo>
                        <a:pt x="36" y="43"/>
                      </a:lnTo>
                      <a:lnTo>
                        <a:pt x="38" y="43"/>
                      </a:lnTo>
                      <a:lnTo>
                        <a:pt x="38" y="41"/>
                      </a:lnTo>
                      <a:lnTo>
                        <a:pt x="41" y="41"/>
                      </a:lnTo>
                      <a:lnTo>
                        <a:pt x="41" y="38"/>
                      </a:lnTo>
                      <a:lnTo>
                        <a:pt x="41" y="35"/>
                      </a:lnTo>
                      <a:lnTo>
                        <a:pt x="41" y="9"/>
                      </a:lnTo>
                      <a:lnTo>
                        <a:pt x="41" y="6"/>
                      </a:lnTo>
                      <a:lnTo>
                        <a:pt x="38" y="3"/>
                      </a:lnTo>
                      <a:lnTo>
                        <a:pt x="36" y="3"/>
                      </a:lnTo>
                      <a:lnTo>
                        <a:pt x="36" y="0"/>
                      </a:lnTo>
                      <a:lnTo>
                        <a:pt x="33" y="0"/>
                      </a:lnTo>
                      <a:lnTo>
                        <a:pt x="9" y="0"/>
                      </a:lnTo>
                      <a:lnTo>
                        <a:pt x="6" y="3"/>
                      </a:lnTo>
                      <a:lnTo>
                        <a:pt x="3" y="3"/>
                      </a:lnTo>
                      <a:lnTo>
                        <a:pt x="3" y="6"/>
                      </a:lnTo>
                      <a:lnTo>
                        <a:pt x="0" y="9"/>
                      </a:lnTo>
                      <a:lnTo>
                        <a:pt x="0" y="35"/>
                      </a:lnTo>
                      <a:lnTo>
                        <a:pt x="0" y="38"/>
                      </a:lnTo>
                      <a:lnTo>
                        <a:pt x="3" y="38"/>
                      </a:lnTo>
                      <a:lnTo>
                        <a:pt x="3" y="41"/>
                      </a:lnTo>
                      <a:lnTo>
                        <a:pt x="6" y="41"/>
                      </a:lnTo>
                      <a:lnTo>
                        <a:pt x="6" y="43"/>
                      </a:lnTo>
                      <a:lnTo>
                        <a:pt x="9" y="43"/>
                      </a:lnTo>
                      <a:lnTo>
                        <a:pt x="33" y="43"/>
                      </a:lnTo>
                      <a:close/>
                    </a:path>
                  </a:pathLst>
                </a:custGeom>
                <a:solidFill>
                  <a:schemeClr val="bg1"/>
                </a:solidFill>
                <a:ln w="6350" cap="rnd">
                  <a:solidFill>
                    <a:srgbClr val="000000"/>
                  </a:solidFill>
                  <a:round/>
                  <a:headEnd/>
                  <a:tailEnd/>
                </a:ln>
              </p:spPr>
              <p:txBody>
                <a:bodyPr/>
                <a:lstStyle/>
                <a:p>
                  <a:endParaRPr lang="en-US" sz="1350" dirty="0"/>
                </a:p>
              </p:txBody>
            </p:sp>
          </p:grpSp>
          <p:grpSp>
            <p:nvGrpSpPr>
              <p:cNvPr id="658" name="Group 2046">
                <a:extLst>
                  <a:ext uri="{FF2B5EF4-FFF2-40B4-BE49-F238E27FC236}">
                    <a16:creationId xmlns:a16="http://schemas.microsoft.com/office/drawing/2014/main" id="{5EAE511A-1C25-46A2-9C8D-1BD042045AF7}"/>
                  </a:ext>
                </a:extLst>
              </p:cNvPr>
              <p:cNvGrpSpPr>
                <a:grpSpLocks/>
              </p:cNvGrpSpPr>
              <p:nvPr/>
            </p:nvGrpSpPr>
            <p:grpSpPr bwMode="auto">
              <a:xfrm>
                <a:off x="7975919" y="5188206"/>
                <a:ext cx="42863" cy="41276"/>
                <a:chOff x="4478" y="3449"/>
                <a:chExt cx="27" cy="26"/>
              </a:xfrm>
            </p:grpSpPr>
            <p:sp>
              <p:nvSpPr>
                <p:cNvPr id="847" name="Freeform 2047">
                  <a:extLst>
                    <a:ext uri="{FF2B5EF4-FFF2-40B4-BE49-F238E27FC236}">
                      <a16:creationId xmlns:a16="http://schemas.microsoft.com/office/drawing/2014/main" id="{A9E3764C-322A-4A72-8F8E-61D85451C853}"/>
                    </a:ext>
                  </a:extLst>
                </p:cNvPr>
                <p:cNvSpPr>
                  <a:spLocks/>
                </p:cNvSpPr>
                <p:nvPr/>
              </p:nvSpPr>
              <p:spPr bwMode="auto">
                <a:xfrm>
                  <a:off x="4478" y="3449"/>
                  <a:ext cx="27" cy="26"/>
                </a:xfrm>
                <a:custGeom>
                  <a:avLst/>
                  <a:gdLst>
                    <a:gd name="T0" fmla="*/ 19 w 27"/>
                    <a:gd name="T1" fmla="*/ 26 h 26"/>
                    <a:gd name="T2" fmla="*/ 21 w 27"/>
                    <a:gd name="T3" fmla="*/ 26 h 26"/>
                    <a:gd name="T4" fmla="*/ 24 w 27"/>
                    <a:gd name="T5" fmla="*/ 26 h 26"/>
                    <a:gd name="T6" fmla="*/ 24 w 27"/>
                    <a:gd name="T7" fmla="*/ 23 h 26"/>
                    <a:gd name="T8" fmla="*/ 27 w 27"/>
                    <a:gd name="T9" fmla="*/ 23 h 26"/>
                    <a:gd name="T10" fmla="*/ 27 w 27"/>
                    <a:gd name="T11" fmla="*/ 21 h 26"/>
                    <a:gd name="T12" fmla="*/ 27 w 27"/>
                    <a:gd name="T13" fmla="*/ 5 h 26"/>
                    <a:gd name="T14" fmla="*/ 27 w 27"/>
                    <a:gd name="T15" fmla="*/ 2 h 26"/>
                    <a:gd name="T16" fmla="*/ 24 w 27"/>
                    <a:gd name="T17" fmla="*/ 2 h 26"/>
                    <a:gd name="T18" fmla="*/ 24 w 27"/>
                    <a:gd name="T19" fmla="*/ 0 h 26"/>
                    <a:gd name="T20" fmla="*/ 21 w 27"/>
                    <a:gd name="T21" fmla="*/ 0 h 26"/>
                    <a:gd name="T22" fmla="*/ 19 w 27"/>
                    <a:gd name="T23" fmla="*/ 0 h 26"/>
                    <a:gd name="T24" fmla="*/ 5 w 27"/>
                    <a:gd name="T25" fmla="*/ 0 h 26"/>
                    <a:gd name="T26" fmla="*/ 2 w 27"/>
                    <a:gd name="T27" fmla="*/ 0 h 26"/>
                    <a:gd name="T28" fmla="*/ 0 w 27"/>
                    <a:gd name="T29" fmla="*/ 0 h 26"/>
                    <a:gd name="T30" fmla="*/ 0 w 27"/>
                    <a:gd name="T31" fmla="*/ 2 h 26"/>
                    <a:gd name="T32" fmla="*/ 0 w 27"/>
                    <a:gd name="T33" fmla="*/ 5 h 26"/>
                    <a:gd name="T34" fmla="*/ 0 w 27"/>
                    <a:gd name="T35" fmla="*/ 21 h 26"/>
                    <a:gd name="T36" fmla="*/ 0 w 27"/>
                    <a:gd name="T37" fmla="*/ 23 h 26"/>
                    <a:gd name="T38" fmla="*/ 0 w 27"/>
                    <a:gd name="T39" fmla="*/ 26 h 26"/>
                    <a:gd name="T40" fmla="*/ 2 w 27"/>
                    <a:gd name="T41" fmla="*/ 26 h 26"/>
                    <a:gd name="T42" fmla="*/ 5 w 27"/>
                    <a:gd name="T43" fmla="*/ 26 h 26"/>
                    <a:gd name="T44" fmla="*/ 19 w 27"/>
                    <a:gd name="T45" fmla="*/ 26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
                    <a:gd name="T70" fmla="*/ 0 h 26"/>
                    <a:gd name="T71" fmla="*/ 27 w 27"/>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 h="26">
                      <a:moveTo>
                        <a:pt x="19" y="26"/>
                      </a:moveTo>
                      <a:lnTo>
                        <a:pt x="21" y="26"/>
                      </a:lnTo>
                      <a:lnTo>
                        <a:pt x="24" y="26"/>
                      </a:lnTo>
                      <a:lnTo>
                        <a:pt x="24" y="23"/>
                      </a:lnTo>
                      <a:lnTo>
                        <a:pt x="27" y="23"/>
                      </a:lnTo>
                      <a:lnTo>
                        <a:pt x="27" y="21"/>
                      </a:lnTo>
                      <a:lnTo>
                        <a:pt x="27" y="5"/>
                      </a:lnTo>
                      <a:lnTo>
                        <a:pt x="27" y="2"/>
                      </a:lnTo>
                      <a:lnTo>
                        <a:pt x="24" y="2"/>
                      </a:lnTo>
                      <a:lnTo>
                        <a:pt x="24" y="0"/>
                      </a:lnTo>
                      <a:lnTo>
                        <a:pt x="21" y="0"/>
                      </a:lnTo>
                      <a:lnTo>
                        <a:pt x="19" y="0"/>
                      </a:lnTo>
                      <a:lnTo>
                        <a:pt x="5" y="0"/>
                      </a:lnTo>
                      <a:lnTo>
                        <a:pt x="2" y="0"/>
                      </a:lnTo>
                      <a:lnTo>
                        <a:pt x="0" y="0"/>
                      </a:lnTo>
                      <a:lnTo>
                        <a:pt x="0" y="2"/>
                      </a:lnTo>
                      <a:lnTo>
                        <a:pt x="0" y="5"/>
                      </a:lnTo>
                      <a:lnTo>
                        <a:pt x="0" y="21"/>
                      </a:lnTo>
                      <a:lnTo>
                        <a:pt x="0" y="23"/>
                      </a:lnTo>
                      <a:lnTo>
                        <a:pt x="0" y="26"/>
                      </a:lnTo>
                      <a:lnTo>
                        <a:pt x="2" y="26"/>
                      </a:lnTo>
                      <a:lnTo>
                        <a:pt x="5" y="26"/>
                      </a:lnTo>
                      <a:lnTo>
                        <a:pt x="19" y="26"/>
                      </a:lnTo>
                      <a:close/>
                    </a:path>
                  </a:pathLst>
                </a:custGeom>
                <a:solidFill>
                  <a:schemeClr val="bg1"/>
                </a:solidFill>
                <a:ln w="9525">
                  <a:noFill/>
                  <a:round/>
                  <a:headEnd/>
                  <a:tailEnd/>
                </a:ln>
              </p:spPr>
              <p:txBody>
                <a:bodyPr/>
                <a:lstStyle/>
                <a:p>
                  <a:endParaRPr lang="en-US" sz="1350" dirty="0"/>
                </a:p>
              </p:txBody>
            </p:sp>
            <p:sp>
              <p:nvSpPr>
                <p:cNvPr id="848" name="Freeform 2048">
                  <a:extLst>
                    <a:ext uri="{FF2B5EF4-FFF2-40B4-BE49-F238E27FC236}">
                      <a16:creationId xmlns:a16="http://schemas.microsoft.com/office/drawing/2014/main" id="{E888D5B2-5455-49BA-BB05-E25BC396CCCC}"/>
                    </a:ext>
                  </a:extLst>
                </p:cNvPr>
                <p:cNvSpPr>
                  <a:spLocks/>
                </p:cNvSpPr>
                <p:nvPr/>
              </p:nvSpPr>
              <p:spPr bwMode="auto">
                <a:xfrm>
                  <a:off x="4478" y="3449"/>
                  <a:ext cx="27" cy="26"/>
                </a:xfrm>
                <a:custGeom>
                  <a:avLst/>
                  <a:gdLst>
                    <a:gd name="T0" fmla="*/ 19 w 27"/>
                    <a:gd name="T1" fmla="*/ 26 h 26"/>
                    <a:gd name="T2" fmla="*/ 21 w 27"/>
                    <a:gd name="T3" fmla="*/ 26 h 26"/>
                    <a:gd name="T4" fmla="*/ 24 w 27"/>
                    <a:gd name="T5" fmla="*/ 26 h 26"/>
                    <a:gd name="T6" fmla="*/ 24 w 27"/>
                    <a:gd name="T7" fmla="*/ 23 h 26"/>
                    <a:gd name="T8" fmla="*/ 27 w 27"/>
                    <a:gd name="T9" fmla="*/ 23 h 26"/>
                    <a:gd name="T10" fmla="*/ 27 w 27"/>
                    <a:gd name="T11" fmla="*/ 21 h 26"/>
                    <a:gd name="T12" fmla="*/ 27 w 27"/>
                    <a:gd name="T13" fmla="*/ 5 h 26"/>
                    <a:gd name="T14" fmla="*/ 27 w 27"/>
                    <a:gd name="T15" fmla="*/ 2 h 26"/>
                    <a:gd name="T16" fmla="*/ 24 w 27"/>
                    <a:gd name="T17" fmla="*/ 2 h 26"/>
                    <a:gd name="T18" fmla="*/ 24 w 27"/>
                    <a:gd name="T19" fmla="*/ 0 h 26"/>
                    <a:gd name="T20" fmla="*/ 21 w 27"/>
                    <a:gd name="T21" fmla="*/ 0 h 26"/>
                    <a:gd name="T22" fmla="*/ 19 w 27"/>
                    <a:gd name="T23" fmla="*/ 0 h 26"/>
                    <a:gd name="T24" fmla="*/ 5 w 27"/>
                    <a:gd name="T25" fmla="*/ 0 h 26"/>
                    <a:gd name="T26" fmla="*/ 2 w 27"/>
                    <a:gd name="T27" fmla="*/ 0 h 26"/>
                    <a:gd name="T28" fmla="*/ 0 w 27"/>
                    <a:gd name="T29" fmla="*/ 0 h 26"/>
                    <a:gd name="T30" fmla="*/ 0 w 27"/>
                    <a:gd name="T31" fmla="*/ 2 h 26"/>
                    <a:gd name="T32" fmla="*/ 0 w 27"/>
                    <a:gd name="T33" fmla="*/ 5 h 26"/>
                    <a:gd name="T34" fmla="*/ 0 w 27"/>
                    <a:gd name="T35" fmla="*/ 21 h 26"/>
                    <a:gd name="T36" fmla="*/ 0 w 27"/>
                    <a:gd name="T37" fmla="*/ 23 h 26"/>
                    <a:gd name="T38" fmla="*/ 0 w 27"/>
                    <a:gd name="T39" fmla="*/ 26 h 26"/>
                    <a:gd name="T40" fmla="*/ 2 w 27"/>
                    <a:gd name="T41" fmla="*/ 26 h 26"/>
                    <a:gd name="T42" fmla="*/ 5 w 27"/>
                    <a:gd name="T43" fmla="*/ 26 h 26"/>
                    <a:gd name="T44" fmla="*/ 19 w 27"/>
                    <a:gd name="T45" fmla="*/ 26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
                    <a:gd name="T70" fmla="*/ 0 h 26"/>
                    <a:gd name="T71" fmla="*/ 27 w 27"/>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 h="26">
                      <a:moveTo>
                        <a:pt x="19" y="26"/>
                      </a:moveTo>
                      <a:lnTo>
                        <a:pt x="21" y="26"/>
                      </a:lnTo>
                      <a:lnTo>
                        <a:pt x="24" y="26"/>
                      </a:lnTo>
                      <a:lnTo>
                        <a:pt x="24" y="23"/>
                      </a:lnTo>
                      <a:lnTo>
                        <a:pt x="27" y="23"/>
                      </a:lnTo>
                      <a:lnTo>
                        <a:pt x="27" y="21"/>
                      </a:lnTo>
                      <a:lnTo>
                        <a:pt x="27" y="5"/>
                      </a:lnTo>
                      <a:lnTo>
                        <a:pt x="27" y="2"/>
                      </a:lnTo>
                      <a:lnTo>
                        <a:pt x="24" y="2"/>
                      </a:lnTo>
                      <a:lnTo>
                        <a:pt x="24" y="0"/>
                      </a:lnTo>
                      <a:lnTo>
                        <a:pt x="21" y="0"/>
                      </a:lnTo>
                      <a:lnTo>
                        <a:pt x="19" y="0"/>
                      </a:lnTo>
                      <a:lnTo>
                        <a:pt x="5" y="0"/>
                      </a:lnTo>
                      <a:lnTo>
                        <a:pt x="2" y="0"/>
                      </a:lnTo>
                      <a:lnTo>
                        <a:pt x="0" y="0"/>
                      </a:lnTo>
                      <a:lnTo>
                        <a:pt x="0" y="2"/>
                      </a:lnTo>
                      <a:lnTo>
                        <a:pt x="0" y="5"/>
                      </a:lnTo>
                      <a:lnTo>
                        <a:pt x="0" y="21"/>
                      </a:lnTo>
                      <a:lnTo>
                        <a:pt x="0" y="23"/>
                      </a:lnTo>
                      <a:lnTo>
                        <a:pt x="0" y="26"/>
                      </a:lnTo>
                      <a:lnTo>
                        <a:pt x="2" y="26"/>
                      </a:lnTo>
                      <a:lnTo>
                        <a:pt x="5" y="26"/>
                      </a:lnTo>
                      <a:lnTo>
                        <a:pt x="19" y="26"/>
                      </a:lnTo>
                      <a:close/>
                    </a:path>
                  </a:pathLst>
                </a:custGeom>
                <a:noFill/>
                <a:ln w="6350" cap="rnd">
                  <a:solidFill>
                    <a:srgbClr val="000000"/>
                  </a:solidFill>
                  <a:round/>
                  <a:headEnd/>
                  <a:tailEnd/>
                </a:ln>
              </p:spPr>
              <p:txBody>
                <a:bodyPr/>
                <a:lstStyle/>
                <a:p>
                  <a:endParaRPr lang="en-US" sz="1350" dirty="0"/>
                </a:p>
              </p:txBody>
            </p:sp>
          </p:grpSp>
          <p:grpSp>
            <p:nvGrpSpPr>
              <p:cNvPr id="659" name="Group 2049">
                <a:extLst>
                  <a:ext uri="{FF2B5EF4-FFF2-40B4-BE49-F238E27FC236}">
                    <a16:creationId xmlns:a16="http://schemas.microsoft.com/office/drawing/2014/main" id="{C71BD423-1A05-4CB6-A3D8-B425B4834824}"/>
                  </a:ext>
                </a:extLst>
              </p:cNvPr>
              <p:cNvGrpSpPr>
                <a:grpSpLocks/>
              </p:cNvGrpSpPr>
              <p:nvPr/>
            </p:nvGrpSpPr>
            <p:grpSpPr bwMode="auto">
              <a:xfrm>
                <a:off x="7975919" y="5070727"/>
                <a:ext cx="46038" cy="60327"/>
                <a:chOff x="4478" y="3375"/>
                <a:chExt cx="29" cy="38"/>
              </a:xfrm>
            </p:grpSpPr>
            <p:sp>
              <p:nvSpPr>
                <p:cNvPr id="845" name="Freeform 2050">
                  <a:extLst>
                    <a:ext uri="{FF2B5EF4-FFF2-40B4-BE49-F238E27FC236}">
                      <a16:creationId xmlns:a16="http://schemas.microsoft.com/office/drawing/2014/main" id="{4D794B82-3ABD-4991-AE0B-760982298DA8}"/>
                    </a:ext>
                  </a:extLst>
                </p:cNvPr>
                <p:cNvSpPr>
                  <a:spLocks/>
                </p:cNvSpPr>
                <p:nvPr/>
              </p:nvSpPr>
              <p:spPr bwMode="auto">
                <a:xfrm>
                  <a:off x="4478" y="3375"/>
                  <a:ext cx="29" cy="38"/>
                </a:xfrm>
                <a:custGeom>
                  <a:avLst/>
                  <a:gdLst>
                    <a:gd name="T0" fmla="*/ 21 w 29"/>
                    <a:gd name="T1" fmla="*/ 38 h 38"/>
                    <a:gd name="T2" fmla="*/ 24 w 29"/>
                    <a:gd name="T3" fmla="*/ 38 h 38"/>
                    <a:gd name="T4" fmla="*/ 24 w 29"/>
                    <a:gd name="T5" fmla="*/ 35 h 38"/>
                    <a:gd name="T6" fmla="*/ 27 w 29"/>
                    <a:gd name="T7" fmla="*/ 35 h 38"/>
                    <a:gd name="T8" fmla="*/ 27 w 29"/>
                    <a:gd name="T9" fmla="*/ 33 h 38"/>
                    <a:gd name="T10" fmla="*/ 29 w 29"/>
                    <a:gd name="T11" fmla="*/ 33 h 38"/>
                    <a:gd name="T12" fmla="*/ 29 w 29"/>
                    <a:gd name="T13" fmla="*/ 30 h 38"/>
                    <a:gd name="T14" fmla="*/ 29 w 29"/>
                    <a:gd name="T15" fmla="*/ 6 h 38"/>
                    <a:gd name="T16" fmla="*/ 29 w 29"/>
                    <a:gd name="T17" fmla="*/ 3 h 38"/>
                    <a:gd name="T18" fmla="*/ 27 w 29"/>
                    <a:gd name="T19" fmla="*/ 3 h 38"/>
                    <a:gd name="T20" fmla="*/ 27 w 29"/>
                    <a:gd name="T21" fmla="*/ 0 h 38"/>
                    <a:gd name="T22" fmla="*/ 24 w 29"/>
                    <a:gd name="T23" fmla="*/ 0 h 38"/>
                    <a:gd name="T24" fmla="*/ 21 w 29"/>
                    <a:gd name="T25" fmla="*/ 0 h 38"/>
                    <a:gd name="T26" fmla="*/ 5 w 29"/>
                    <a:gd name="T27" fmla="*/ 0 h 38"/>
                    <a:gd name="T28" fmla="*/ 2 w 29"/>
                    <a:gd name="T29" fmla="*/ 0 h 38"/>
                    <a:gd name="T30" fmla="*/ 0 w 29"/>
                    <a:gd name="T31" fmla="*/ 3 h 38"/>
                    <a:gd name="T32" fmla="*/ 0 w 29"/>
                    <a:gd name="T33" fmla="*/ 6 h 38"/>
                    <a:gd name="T34" fmla="*/ 0 w 29"/>
                    <a:gd name="T35" fmla="*/ 30 h 38"/>
                    <a:gd name="T36" fmla="*/ 0 w 29"/>
                    <a:gd name="T37" fmla="*/ 33 h 38"/>
                    <a:gd name="T38" fmla="*/ 2 w 29"/>
                    <a:gd name="T39" fmla="*/ 35 h 38"/>
                    <a:gd name="T40" fmla="*/ 5 w 29"/>
                    <a:gd name="T41" fmla="*/ 35 h 38"/>
                    <a:gd name="T42" fmla="*/ 5 w 29"/>
                    <a:gd name="T43" fmla="*/ 38 h 38"/>
                    <a:gd name="T44" fmla="*/ 21 w 29"/>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
                    <a:gd name="T70" fmla="*/ 0 h 38"/>
                    <a:gd name="T71" fmla="*/ 29 w 29"/>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 h="38">
                      <a:moveTo>
                        <a:pt x="21" y="38"/>
                      </a:moveTo>
                      <a:lnTo>
                        <a:pt x="24" y="38"/>
                      </a:lnTo>
                      <a:lnTo>
                        <a:pt x="24" y="35"/>
                      </a:lnTo>
                      <a:lnTo>
                        <a:pt x="27" y="35"/>
                      </a:lnTo>
                      <a:lnTo>
                        <a:pt x="27" y="33"/>
                      </a:lnTo>
                      <a:lnTo>
                        <a:pt x="29" y="33"/>
                      </a:lnTo>
                      <a:lnTo>
                        <a:pt x="29" y="30"/>
                      </a:lnTo>
                      <a:lnTo>
                        <a:pt x="29" y="6"/>
                      </a:lnTo>
                      <a:lnTo>
                        <a:pt x="29" y="3"/>
                      </a:lnTo>
                      <a:lnTo>
                        <a:pt x="27" y="3"/>
                      </a:lnTo>
                      <a:lnTo>
                        <a:pt x="27" y="0"/>
                      </a:lnTo>
                      <a:lnTo>
                        <a:pt x="24" y="0"/>
                      </a:lnTo>
                      <a:lnTo>
                        <a:pt x="21" y="0"/>
                      </a:lnTo>
                      <a:lnTo>
                        <a:pt x="5" y="0"/>
                      </a:lnTo>
                      <a:lnTo>
                        <a:pt x="2" y="0"/>
                      </a:lnTo>
                      <a:lnTo>
                        <a:pt x="0" y="3"/>
                      </a:lnTo>
                      <a:lnTo>
                        <a:pt x="0" y="6"/>
                      </a:lnTo>
                      <a:lnTo>
                        <a:pt x="0" y="30"/>
                      </a:lnTo>
                      <a:lnTo>
                        <a:pt x="0" y="33"/>
                      </a:lnTo>
                      <a:lnTo>
                        <a:pt x="2" y="35"/>
                      </a:lnTo>
                      <a:lnTo>
                        <a:pt x="5" y="35"/>
                      </a:lnTo>
                      <a:lnTo>
                        <a:pt x="5" y="38"/>
                      </a:lnTo>
                      <a:lnTo>
                        <a:pt x="21" y="38"/>
                      </a:lnTo>
                      <a:close/>
                    </a:path>
                  </a:pathLst>
                </a:custGeom>
                <a:solidFill>
                  <a:schemeClr val="accent6">
                    <a:lumMod val="40000"/>
                    <a:lumOff val="60000"/>
                  </a:schemeClr>
                </a:solidFill>
                <a:ln w="9525">
                  <a:noFill/>
                  <a:round/>
                  <a:headEnd/>
                  <a:tailEnd/>
                </a:ln>
              </p:spPr>
              <p:txBody>
                <a:bodyPr/>
                <a:lstStyle/>
                <a:p>
                  <a:endParaRPr lang="en-US" sz="1350" dirty="0"/>
                </a:p>
              </p:txBody>
            </p:sp>
            <p:sp>
              <p:nvSpPr>
                <p:cNvPr id="846" name="Freeform 2051">
                  <a:extLst>
                    <a:ext uri="{FF2B5EF4-FFF2-40B4-BE49-F238E27FC236}">
                      <a16:creationId xmlns:a16="http://schemas.microsoft.com/office/drawing/2014/main" id="{C428B3A1-AE06-48AC-8539-31AE3E7373ED}"/>
                    </a:ext>
                  </a:extLst>
                </p:cNvPr>
                <p:cNvSpPr>
                  <a:spLocks/>
                </p:cNvSpPr>
                <p:nvPr/>
              </p:nvSpPr>
              <p:spPr bwMode="auto">
                <a:xfrm>
                  <a:off x="4478" y="3375"/>
                  <a:ext cx="29" cy="38"/>
                </a:xfrm>
                <a:custGeom>
                  <a:avLst/>
                  <a:gdLst>
                    <a:gd name="T0" fmla="*/ 21 w 29"/>
                    <a:gd name="T1" fmla="*/ 38 h 38"/>
                    <a:gd name="T2" fmla="*/ 24 w 29"/>
                    <a:gd name="T3" fmla="*/ 38 h 38"/>
                    <a:gd name="T4" fmla="*/ 24 w 29"/>
                    <a:gd name="T5" fmla="*/ 35 h 38"/>
                    <a:gd name="T6" fmla="*/ 27 w 29"/>
                    <a:gd name="T7" fmla="*/ 35 h 38"/>
                    <a:gd name="T8" fmla="*/ 27 w 29"/>
                    <a:gd name="T9" fmla="*/ 33 h 38"/>
                    <a:gd name="T10" fmla="*/ 29 w 29"/>
                    <a:gd name="T11" fmla="*/ 33 h 38"/>
                    <a:gd name="T12" fmla="*/ 29 w 29"/>
                    <a:gd name="T13" fmla="*/ 30 h 38"/>
                    <a:gd name="T14" fmla="*/ 29 w 29"/>
                    <a:gd name="T15" fmla="*/ 6 h 38"/>
                    <a:gd name="T16" fmla="*/ 29 w 29"/>
                    <a:gd name="T17" fmla="*/ 3 h 38"/>
                    <a:gd name="T18" fmla="*/ 27 w 29"/>
                    <a:gd name="T19" fmla="*/ 3 h 38"/>
                    <a:gd name="T20" fmla="*/ 27 w 29"/>
                    <a:gd name="T21" fmla="*/ 0 h 38"/>
                    <a:gd name="T22" fmla="*/ 24 w 29"/>
                    <a:gd name="T23" fmla="*/ 0 h 38"/>
                    <a:gd name="T24" fmla="*/ 21 w 29"/>
                    <a:gd name="T25" fmla="*/ 0 h 38"/>
                    <a:gd name="T26" fmla="*/ 5 w 29"/>
                    <a:gd name="T27" fmla="*/ 0 h 38"/>
                    <a:gd name="T28" fmla="*/ 2 w 29"/>
                    <a:gd name="T29" fmla="*/ 0 h 38"/>
                    <a:gd name="T30" fmla="*/ 0 w 29"/>
                    <a:gd name="T31" fmla="*/ 3 h 38"/>
                    <a:gd name="T32" fmla="*/ 0 w 29"/>
                    <a:gd name="T33" fmla="*/ 6 h 38"/>
                    <a:gd name="T34" fmla="*/ 0 w 29"/>
                    <a:gd name="T35" fmla="*/ 30 h 38"/>
                    <a:gd name="T36" fmla="*/ 0 w 29"/>
                    <a:gd name="T37" fmla="*/ 33 h 38"/>
                    <a:gd name="T38" fmla="*/ 2 w 29"/>
                    <a:gd name="T39" fmla="*/ 35 h 38"/>
                    <a:gd name="T40" fmla="*/ 5 w 29"/>
                    <a:gd name="T41" fmla="*/ 35 h 38"/>
                    <a:gd name="T42" fmla="*/ 5 w 29"/>
                    <a:gd name="T43" fmla="*/ 38 h 38"/>
                    <a:gd name="T44" fmla="*/ 21 w 29"/>
                    <a:gd name="T45" fmla="*/ 38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
                    <a:gd name="T70" fmla="*/ 0 h 38"/>
                    <a:gd name="T71" fmla="*/ 29 w 29"/>
                    <a:gd name="T72" fmla="*/ 38 h 3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 h="38">
                      <a:moveTo>
                        <a:pt x="21" y="38"/>
                      </a:moveTo>
                      <a:lnTo>
                        <a:pt x="24" y="38"/>
                      </a:lnTo>
                      <a:lnTo>
                        <a:pt x="24" y="35"/>
                      </a:lnTo>
                      <a:lnTo>
                        <a:pt x="27" y="35"/>
                      </a:lnTo>
                      <a:lnTo>
                        <a:pt x="27" y="33"/>
                      </a:lnTo>
                      <a:lnTo>
                        <a:pt x="29" y="33"/>
                      </a:lnTo>
                      <a:lnTo>
                        <a:pt x="29" y="30"/>
                      </a:lnTo>
                      <a:lnTo>
                        <a:pt x="29" y="6"/>
                      </a:lnTo>
                      <a:lnTo>
                        <a:pt x="29" y="3"/>
                      </a:lnTo>
                      <a:lnTo>
                        <a:pt x="27" y="3"/>
                      </a:lnTo>
                      <a:lnTo>
                        <a:pt x="27" y="0"/>
                      </a:lnTo>
                      <a:lnTo>
                        <a:pt x="24" y="0"/>
                      </a:lnTo>
                      <a:lnTo>
                        <a:pt x="21" y="0"/>
                      </a:lnTo>
                      <a:lnTo>
                        <a:pt x="5" y="0"/>
                      </a:lnTo>
                      <a:lnTo>
                        <a:pt x="2" y="0"/>
                      </a:lnTo>
                      <a:lnTo>
                        <a:pt x="0" y="3"/>
                      </a:lnTo>
                      <a:lnTo>
                        <a:pt x="0" y="6"/>
                      </a:lnTo>
                      <a:lnTo>
                        <a:pt x="0" y="30"/>
                      </a:lnTo>
                      <a:lnTo>
                        <a:pt x="0" y="33"/>
                      </a:lnTo>
                      <a:lnTo>
                        <a:pt x="2" y="35"/>
                      </a:lnTo>
                      <a:lnTo>
                        <a:pt x="5" y="35"/>
                      </a:lnTo>
                      <a:lnTo>
                        <a:pt x="5" y="38"/>
                      </a:lnTo>
                      <a:lnTo>
                        <a:pt x="21" y="38"/>
                      </a:lnTo>
                      <a:close/>
                    </a:path>
                  </a:pathLst>
                </a:custGeom>
                <a:solidFill>
                  <a:schemeClr val="bg1"/>
                </a:solidFill>
                <a:ln w="6350" cap="rnd">
                  <a:solidFill>
                    <a:srgbClr val="000000"/>
                  </a:solidFill>
                  <a:round/>
                  <a:headEnd/>
                  <a:tailEnd/>
                </a:ln>
              </p:spPr>
              <p:txBody>
                <a:bodyPr/>
                <a:lstStyle/>
                <a:p>
                  <a:endParaRPr lang="en-US" sz="1350" dirty="0"/>
                </a:p>
              </p:txBody>
            </p:sp>
          </p:grpSp>
          <p:grpSp>
            <p:nvGrpSpPr>
              <p:cNvPr id="660" name="Group 2052">
                <a:extLst>
                  <a:ext uri="{FF2B5EF4-FFF2-40B4-BE49-F238E27FC236}">
                    <a16:creationId xmlns:a16="http://schemas.microsoft.com/office/drawing/2014/main" id="{321B2B34-EB3B-455C-8CBA-3E4472FA8C5D}"/>
                  </a:ext>
                </a:extLst>
              </p:cNvPr>
              <p:cNvGrpSpPr>
                <a:grpSpLocks/>
              </p:cNvGrpSpPr>
              <p:nvPr/>
            </p:nvGrpSpPr>
            <p:grpSpPr bwMode="auto">
              <a:xfrm>
                <a:off x="8088632" y="5070727"/>
                <a:ext cx="53975" cy="60327"/>
                <a:chOff x="4549" y="3375"/>
                <a:chExt cx="34" cy="38"/>
              </a:xfrm>
            </p:grpSpPr>
            <p:sp>
              <p:nvSpPr>
                <p:cNvPr id="843" name="Freeform 2053">
                  <a:extLst>
                    <a:ext uri="{FF2B5EF4-FFF2-40B4-BE49-F238E27FC236}">
                      <a16:creationId xmlns:a16="http://schemas.microsoft.com/office/drawing/2014/main" id="{76514A5C-9FA4-46EC-A494-387E0F92EF99}"/>
                    </a:ext>
                  </a:extLst>
                </p:cNvPr>
                <p:cNvSpPr>
                  <a:spLocks/>
                </p:cNvSpPr>
                <p:nvPr/>
              </p:nvSpPr>
              <p:spPr bwMode="auto">
                <a:xfrm>
                  <a:off x="4549" y="3375"/>
                  <a:ext cx="34" cy="38"/>
                </a:xfrm>
                <a:custGeom>
                  <a:avLst/>
                  <a:gdLst>
                    <a:gd name="T0" fmla="*/ 25 w 34"/>
                    <a:gd name="T1" fmla="*/ 38 h 38"/>
                    <a:gd name="T2" fmla="*/ 25 w 34"/>
                    <a:gd name="T3" fmla="*/ 38 h 38"/>
                    <a:gd name="T4" fmla="*/ 28 w 34"/>
                    <a:gd name="T5" fmla="*/ 35 h 38"/>
                    <a:gd name="T6" fmla="*/ 31 w 34"/>
                    <a:gd name="T7" fmla="*/ 35 h 38"/>
                    <a:gd name="T8" fmla="*/ 31 w 34"/>
                    <a:gd name="T9" fmla="*/ 33 h 38"/>
                    <a:gd name="T10" fmla="*/ 34 w 34"/>
                    <a:gd name="T11" fmla="*/ 33 h 38"/>
                    <a:gd name="T12" fmla="*/ 34 w 34"/>
                    <a:gd name="T13" fmla="*/ 30 h 38"/>
                    <a:gd name="T14" fmla="*/ 34 w 34"/>
                    <a:gd name="T15" fmla="*/ 6 h 38"/>
                    <a:gd name="T16" fmla="*/ 34 w 34"/>
                    <a:gd name="T17" fmla="*/ 3 h 38"/>
                    <a:gd name="T18" fmla="*/ 31 w 34"/>
                    <a:gd name="T19" fmla="*/ 3 h 38"/>
                    <a:gd name="T20" fmla="*/ 31 w 34"/>
                    <a:gd name="T21" fmla="*/ 0 h 38"/>
                    <a:gd name="T22" fmla="*/ 28 w 34"/>
                    <a:gd name="T23" fmla="*/ 0 h 38"/>
                    <a:gd name="T24" fmla="*/ 25 w 34"/>
                    <a:gd name="T25" fmla="*/ 0 h 38"/>
                    <a:gd name="T26" fmla="*/ 9 w 34"/>
                    <a:gd name="T27" fmla="*/ 0 h 38"/>
                    <a:gd name="T28" fmla="*/ 6 w 34"/>
                    <a:gd name="T29" fmla="*/ 0 h 38"/>
                    <a:gd name="T30" fmla="*/ 3 w 34"/>
                    <a:gd name="T31" fmla="*/ 0 h 38"/>
                    <a:gd name="T32" fmla="*/ 3 w 34"/>
                    <a:gd name="T33" fmla="*/ 3 h 38"/>
                    <a:gd name="T34" fmla="*/ 0 w 34"/>
                    <a:gd name="T35" fmla="*/ 3 h 38"/>
                    <a:gd name="T36" fmla="*/ 0 w 34"/>
                    <a:gd name="T37" fmla="*/ 6 h 38"/>
                    <a:gd name="T38" fmla="*/ 0 w 34"/>
                    <a:gd name="T39" fmla="*/ 30 h 38"/>
                    <a:gd name="T40" fmla="*/ 0 w 34"/>
                    <a:gd name="T41" fmla="*/ 33 h 38"/>
                    <a:gd name="T42" fmla="*/ 3 w 34"/>
                    <a:gd name="T43" fmla="*/ 33 h 38"/>
                    <a:gd name="T44" fmla="*/ 3 w 34"/>
                    <a:gd name="T45" fmla="*/ 35 h 38"/>
                    <a:gd name="T46" fmla="*/ 6 w 34"/>
                    <a:gd name="T47" fmla="*/ 35 h 38"/>
                    <a:gd name="T48" fmla="*/ 6 w 34"/>
                    <a:gd name="T49" fmla="*/ 38 h 38"/>
                    <a:gd name="T50" fmla="*/ 9 w 34"/>
                    <a:gd name="T51" fmla="*/ 38 h 38"/>
                    <a:gd name="T52" fmla="*/ 25 w 34"/>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
                    <a:gd name="T82" fmla="*/ 0 h 38"/>
                    <a:gd name="T83" fmla="*/ 34 w 34"/>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 h="38">
                      <a:moveTo>
                        <a:pt x="25" y="38"/>
                      </a:moveTo>
                      <a:lnTo>
                        <a:pt x="25" y="38"/>
                      </a:lnTo>
                      <a:lnTo>
                        <a:pt x="28" y="35"/>
                      </a:lnTo>
                      <a:lnTo>
                        <a:pt x="31" y="35"/>
                      </a:lnTo>
                      <a:lnTo>
                        <a:pt x="31" y="33"/>
                      </a:lnTo>
                      <a:lnTo>
                        <a:pt x="34" y="33"/>
                      </a:lnTo>
                      <a:lnTo>
                        <a:pt x="34" y="30"/>
                      </a:lnTo>
                      <a:lnTo>
                        <a:pt x="34" y="6"/>
                      </a:lnTo>
                      <a:lnTo>
                        <a:pt x="34" y="3"/>
                      </a:lnTo>
                      <a:lnTo>
                        <a:pt x="31" y="3"/>
                      </a:lnTo>
                      <a:lnTo>
                        <a:pt x="31" y="0"/>
                      </a:lnTo>
                      <a:lnTo>
                        <a:pt x="28" y="0"/>
                      </a:lnTo>
                      <a:lnTo>
                        <a:pt x="25" y="0"/>
                      </a:lnTo>
                      <a:lnTo>
                        <a:pt x="9" y="0"/>
                      </a:lnTo>
                      <a:lnTo>
                        <a:pt x="6" y="0"/>
                      </a:lnTo>
                      <a:lnTo>
                        <a:pt x="3" y="0"/>
                      </a:lnTo>
                      <a:lnTo>
                        <a:pt x="3" y="3"/>
                      </a:lnTo>
                      <a:lnTo>
                        <a:pt x="0" y="3"/>
                      </a:lnTo>
                      <a:lnTo>
                        <a:pt x="0" y="6"/>
                      </a:lnTo>
                      <a:lnTo>
                        <a:pt x="0" y="30"/>
                      </a:lnTo>
                      <a:lnTo>
                        <a:pt x="0" y="33"/>
                      </a:lnTo>
                      <a:lnTo>
                        <a:pt x="3" y="33"/>
                      </a:lnTo>
                      <a:lnTo>
                        <a:pt x="3" y="35"/>
                      </a:lnTo>
                      <a:lnTo>
                        <a:pt x="6" y="35"/>
                      </a:lnTo>
                      <a:lnTo>
                        <a:pt x="6" y="38"/>
                      </a:lnTo>
                      <a:lnTo>
                        <a:pt x="9" y="38"/>
                      </a:lnTo>
                      <a:lnTo>
                        <a:pt x="25" y="38"/>
                      </a:lnTo>
                      <a:close/>
                    </a:path>
                  </a:pathLst>
                </a:custGeom>
                <a:solidFill>
                  <a:schemeClr val="bg1"/>
                </a:solidFill>
                <a:ln w="9525">
                  <a:noFill/>
                  <a:round/>
                  <a:headEnd/>
                  <a:tailEnd/>
                </a:ln>
              </p:spPr>
              <p:txBody>
                <a:bodyPr/>
                <a:lstStyle/>
                <a:p>
                  <a:endParaRPr lang="en-US" sz="1350" dirty="0"/>
                </a:p>
              </p:txBody>
            </p:sp>
            <p:sp>
              <p:nvSpPr>
                <p:cNvPr id="844" name="Freeform 2054">
                  <a:extLst>
                    <a:ext uri="{FF2B5EF4-FFF2-40B4-BE49-F238E27FC236}">
                      <a16:creationId xmlns:a16="http://schemas.microsoft.com/office/drawing/2014/main" id="{F7427DE2-DB41-47F3-BC09-69FE65CBC428}"/>
                    </a:ext>
                  </a:extLst>
                </p:cNvPr>
                <p:cNvSpPr>
                  <a:spLocks/>
                </p:cNvSpPr>
                <p:nvPr/>
              </p:nvSpPr>
              <p:spPr bwMode="auto">
                <a:xfrm>
                  <a:off x="4549" y="3375"/>
                  <a:ext cx="34" cy="38"/>
                </a:xfrm>
                <a:custGeom>
                  <a:avLst/>
                  <a:gdLst>
                    <a:gd name="T0" fmla="*/ 25 w 34"/>
                    <a:gd name="T1" fmla="*/ 38 h 38"/>
                    <a:gd name="T2" fmla="*/ 25 w 34"/>
                    <a:gd name="T3" fmla="*/ 38 h 38"/>
                    <a:gd name="T4" fmla="*/ 28 w 34"/>
                    <a:gd name="T5" fmla="*/ 35 h 38"/>
                    <a:gd name="T6" fmla="*/ 31 w 34"/>
                    <a:gd name="T7" fmla="*/ 35 h 38"/>
                    <a:gd name="T8" fmla="*/ 31 w 34"/>
                    <a:gd name="T9" fmla="*/ 33 h 38"/>
                    <a:gd name="T10" fmla="*/ 34 w 34"/>
                    <a:gd name="T11" fmla="*/ 33 h 38"/>
                    <a:gd name="T12" fmla="*/ 34 w 34"/>
                    <a:gd name="T13" fmla="*/ 30 h 38"/>
                    <a:gd name="T14" fmla="*/ 34 w 34"/>
                    <a:gd name="T15" fmla="*/ 6 h 38"/>
                    <a:gd name="T16" fmla="*/ 34 w 34"/>
                    <a:gd name="T17" fmla="*/ 3 h 38"/>
                    <a:gd name="T18" fmla="*/ 31 w 34"/>
                    <a:gd name="T19" fmla="*/ 3 h 38"/>
                    <a:gd name="T20" fmla="*/ 31 w 34"/>
                    <a:gd name="T21" fmla="*/ 0 h 38"/>
                    <a:gd name="T22" fmla="*/ 28 w 34"/>
                    <a:gd name="T23" fmla="*/ 0 h 38"/>
                    <a:gd name="T24" fmla="*/ 25 w 34"/>
                    <a:gd name="T25" fmla="*/ 0 h 38"/>
                    <a:gd name="T26" fmla="*/ 9 w 34"/>
                    <a:gd name="T27" fmla="*/ 0 h 38"/>
                    <a:gd name="T28" fmla="*/ 6 w 34"/>
                    <a:gd name="T29" fmla="*/ 0 h 38"/>
                    <a:gd name="T30" fmla="*/ 3 w 34"/>
                    <a:gd name="T31" fmla="*/ 0 h 38"/>
                    <a:gd name="T32" fmla="*/ 3 w 34"/>
                    <a:gd name="T33" fmla="*/ 3 h 38"/>
                    <a:gd name="T34" fmla="*/ 0 w 34"/>
                    <a:gd name="T35" fmla="*/ 3 h 38"/>
                    <a:gd name="T36" fmla="*/ 0 w 34"/>
                    <a:gd name="T37" fmla="*/ 6 h 38"/>
                    <a:gd name="T38" fmla="*/ 0 w 34"/>
                    <a:gd name="T39" fmla="*/ 30 h 38"/>
                    <a:gd name="T40" fmla="*/ 0 w 34"/>
                    <a:gd name="T41" fmla="*/ 33 h 38"/>
                    <a:gd name="T42" fmla="*/ 3 w 34"/>
                    <a:gd name="T43" fmla="*/ 33 h 38"/>
                    <a:gd name="T44" fmla="*/ 3 w 34"/>
                    <a:gd name="T45" fmla="*/ 35 h 38"/>
                    <a:gd name="T46" fmla="*/ 6 w 34"/>
                    <a:gd name="T47" fmla="*/ 35 h 38"/>
                    <a:gd name="T48" fmla="*/ 6 w 34"/>
                    <a:gd name="T49" fmla="*/ 38 h 38"/>
                    <a:gd name="T50" fmla="*/ 9 w 34"/>
                    <a:gd name="T51" fmla="*/ 38 h 38"/>
                    <a:gd name="T52" fmla="*/ 25 w 34"/>
                    <a:gd name="T53" fmla="*/ 38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
                    <a:gd name="T82" fmla="*/ 0 h 38"/>
                    <a:gd name="T83" fmla="*/ 34 w 34"/>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 h="38">
                      <a:moveTo>
                        <a:pt x="25" y="38"/>
                      </a:moveTo>
                      <a:lnTo>
                        <a:pt x="25" y="38"/>
                      </a:lnTo>
                      <a:lnTo>
                        <a:pt x="28" y="35"/>
                      </a:lnTo>
                      <a:lnTo>
                        <a:pt x="31" y="35"/>
                      </a:lnTo>
                      <a:lnTo>
                        <a:pt x="31" y="33"/>
                      </a:lnTo>
                      <a:lnTo>
                        <a:pt x="34" y="33"/>
                      </a:lnTo>
                      <a:lnTo>
                        <a:pt x="34" y="30"/>
                      </a:lnTo>
                      <a:lnTo>
                        <a:pt x="34" y="6"/>
                      </a:lnTo>
                      <a:lnTo>
                        <a:pt x="34" y="3"/>
                      </a:lnTo>
                      <a:lnTo>
                        <a:pt x="31" y="3"/>
                      </a:lnTo>
                      <a:lnTo>
                        <a:pt x="31" y="0"/>
                      </a:lnTo>
                      <a:lnTo>
                        <a:pt x="28" y="0"/>
                      </a:lnTo>
                      <a:lnTo>
                        <a:pt x="25" y="0"/>
                      </a:lnTo>
                      <a:lnTo>
                        <a:pt x="9" y="0"/>
                      </a:lnTo>
                      <a:lnTo>
                        <a:pt x="6" y="0"/>
                      </a:lnTo>
                      <a:lnTo>
                        <a:pt x="3" y="0"/>
                      </a:lnTo>
                      <a:lnTo>
                        <a:pt x="3" y="3"/>
                      </a:lnTo>
                      <a:lnTo>
                        <a:pt x="0" y="3"/>
                      </a:lnTo>
                      <a:lnTo>
                        <a:pt x="0" y="6"/>
                      </a:lnTo>
                      <a:lnTo>
                        <a:pt x="0" y="30"/>
                      </a:lnTo>
                      <a:lnTo>
                        <a:pt x="0" y="33"/>
                      </a:lnTo>
                      <a:lnTo>
                        <a:pt x="3" y="33"/>
                      </a:lnTo>
                      <a:lnTo>
                        <a:pt x="3" y="35"/>
                      </a:lnTo>
                      <a:lnTo>
                        <a:pt x="6" y="35"/>
                      </a:lnTo>
                      <a:lnTo>
                        <a:pt x="6" y="38"/>
                      </a:lnTo>
                      <a:lnTo>
                        <a:pt x="9" y="38"/>
                      </a:lnTo>
                      <a:lnTo>
                        <a:pt x="25" y="38"/>
                      </a:lnTo>
                      <a:close/>
                    </a:path>
                  </a:pathLst>
                </a:custGeom>
                <a:noFill/>
                <a:ln w="6350" cap="rnd">
                  <a:solidFill>
                    <a:srgbClr val="000000"/>
                  </a:solidFill>
                  <a:round/>
                  <a:headEnd/>
                  <a:tailEnd/>
                </a:ln>
              </p:spPr>
              <p:txBody>
                <a:bodyPr/>
                <a:lstStyle/>
                <a:p>
                  <a:endParaRPr lang="en-US" sz="1350" dirty="0"/>
                </a:p>
              </p:txBody>
            </p:sp>
          </p:grpSp>
          <p:sp>
            <p:nvSpPr>
              <p:cNvPr id="661" name="Line 2055">
                <a:extLst>
                  <a:ext uri="{FF2B5EF4-FFF2-40B4-BE49-F238E27FC236}">
                    <a16:creationId xmlns:a16="http://schemas.microsoft.com/office/drawing/2014/main" id="{CFCC6318-B234-4719-988E-BAF11F986ECD}"/>
                  </a:ext>
                </a:extLst>
              </p:cNvPr>
              <p:cNvSpPr>
                <a:spLocks noChangeShapeType="1"/>
              </p:cNvSpPr>
              <p:nvPr/>
            </p:nvSpPr>
            <p:spPr bwMode="auto">
              <a:xfrm>
                <a:off x="7710807" y="5694636"/>
                <a:ext cx="1588" cy="25401"/>
              </a:xfrm>
              <a:prstGeom prst="line">
                <a:avLst/>
              </a:prstGeom>
              <a:noFill/>
              <a:ln w="6350" cap="rnd">
                <a:solidFill>
                  <a:srgbClr val="000000"/>
                </a:solidFill>
                <a:round/>
                <a:headEnd/>
                <a:tailEnd/>
              </a:ln>
            </p:spPr>
            <p:txBody>
              <a:bodyPr/>
              <a:lstStyle/>
              <a:p>
                <a:endParaRPr lang="en-US" sz="1350" dirty="0"/>
              </a:p>
            </p:txBody>
          </p:sp>
          <p:sp>
            <p:nvSpPr>
              <p:cNvPr id="662" name="Freeform 2056">
                <a:extLst>
                  <a:ext uri="{FF2B5EF4-FFF2-40B4-BE49-F238E27FC236}">
                    <a16:creationId xmlns:a16="http://schemas.microsoft.com/office/drawing/2014/main" id="{B0936B6F-D476-4DC6-918D-347931F6611F}"/>
                  </a:ext>
                </a:extLst>
              </p:cNvPr>
              <p:cNvSpPr>
                <a:spLocks/>
              </p:cNvSpPr>
              <p:nvPr/>
            </p:nvSpPr>
            <p:spPr bwMode="auto">
              <a:xfrm>
                <a:off x="7706044" y="5720037"/>
                <a:ext cx="84138" cy="42864"/>
              </a:xfrm>
              <a:custGeom>
                <a:avLst/>
                <a:gdLst>
                  <a:gd name="T0" fmla="*/ 0 w 53"/>
                  <a:gd name="T1" fmla="*/ 4 h 27"/>
                  <a:gd name="T2" fmla="*/ 4 w 53"/>
                  <a:gd name="T3" fmla="*/ 0 h 27"/>
                  <a:gd name="T4" fmla="*/ 53 w 53"/>
                  <a:gd name="T5" fmla="*/ 23 h 27"/>
                  <a:gd name="T6" fmla="*/ 53 w 53"/>
                  <a:gd name="T7" fmla="*/ 27 h 27"/>
                  <a:gd name="T8" fmla="*/ 50 w 53"/>
                  <a:gd name="T9" fmla="*/ 27 h 27"/>
                  <a:gd name="T10" fmla="*/ 50 w 53"/>
                  <a:gd name="T11" fmla="*/ 23 h 27"/>
                  <a:gd name="T12" fmla="*/ 0 w 53"/>
                  <a:gd name="T13" fmla="*/ 4 h 27"/>
                  <a:gd name="T14" fmla="*/ 0 60000 65536"/>
                  <a:gd name="T15" fmla="*/ 0 60000 65536"/>
                  <a:gd name="T16" fmla="*/ 0 60000 65536"/>
                  <a:gd name="T17" fmla="*/ 0 60000 65536"/>
                  <a:gd name="T18" fmla="*/ 0 60000 65536"/>
                  <a:gd name="T19" fmla="*/ 0 60000 65536"/>
                  <a:gd name="T20" fmla="*/ 0 60000 65536"/>
                  <a:gd name="T21" fmla="*/ 0 w 53"/>
                  <a:gd name="T22" fmla="*/ 0 h 27"/>
                  <a:gd name="T23" fmla="*/ 53 w 53"/>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27">
                    <a:moveTo>
                      <a:pt x="0" y="4"/>
                    </a:moveTo>
                    <a:lnTo>
                      <a:pt x="4" y="0"/>
                    </a:lnTo>
                    <a:lnTo>
                      <a:pt x="53" y="23"/>
                    </a:lnTo>
                    <a:lnTo>
                      <a:pt x="53" y="27"/>
                    </a:lnTo>
                    <a:lnTo>
                      <a:pt x="50" y="27"/>
                    </a:lnTo>
                    <a:lnTo>
                      <a:pt x="50" y="23"/>
                    </a:lnTo>
                    <a:lnTo>
                      <a:pt x="0" y="4"/>
                    </a:lnTo>
                    <a:close/>
                  </a:path>
                </a:pathLst>
              </a:custGeom>
              <a:noFill/>
              <a:ln w="6350" cap="rnd">
                <a:solidFill>
                  <a:srgbClr val="000000"/>
                </a:solidFill>
                <a:round/>
                <a:headEnd/>
                <a:tailEnd/>
              </a:ln>
            </p:spPr>
            <p:txBody>
              <a:bodyPr/>
              <a:lstStyle/>
              <a:p>
                <a:endParaRPr lang="en-US" sz="1350" dirty="0"/>
              </a:p>
            </p:txBody>
          </p:sp>
          <p:sp>
            <p:nvSpPr>
              <p:cNvPr id="663" name="Freeform 2057">
                <a:extLst>
                  <a:ext uri="{FF2B5EF4-FFF2-40B4-BE49-F238E27FC236}">
                    <a16:creationId xmlns:a16="http://schemas.microsoft.com/office/drawing/2014/main" id="{73D0189C-50B0-471A-B232-9134DB51AEB2}"/>
                  </a:ext>
                </a:extLst>
              </p:cNvPr>
              <p:cNvSpPr>
                <a:spLocks/>
              </p:cNvSpPr>
              <p:nvPr/>
            </p:nvSpPr>
            <p:spPr bwMode="auto">
              <a:xfrm>
                <a:off x="7706044" y="5688286"/>
                <a:ext cx="79375" cy="68265"/>
              </a:xfrm>
              <a:custGeom>
                <a:avLst/>
                <a:gdLst>
                  <a:gd name="T0" fmla="*/ 43 w 50"/>
                  <a:gd name="T1" fmla="*/ 0 h 43"/>
                  <a:gd name="T2" fmla="*/ 0 w 50"/>
                  <a:gd name="T3" fmla="*/ 4 h 43"/>
                  <a:gd name="T4" fmla="*/ 50 w 50"/>
                  <a:gd name="T5" fmla="*/ 19 h 43"/>
                  <a:gd name="T6" fmla="*/ 50 w 50"/>
                  <a:gd name="T7" fmla="*/ 43 h 43"/>
                  <a:gd name="T8" fmla="*/ 0 60000 65536"/>
                  <a:gd name="T9" fmla="*/ 0 60000 65536"/>
                  <a:gd name="T10" fmla="*/ 0 60000 65536"/>
                  <a:gd name="T11" fmla="*/ 0 60000 65536"/>
                  <a:gd name="T12" fmla="*/ 0 w 50"/>
                  <a:gd name="T13" fmla="*/ 0 h 43"/>
                  <a:gd name="T14" fmla="*/ 50 w 50"/>
                  <a:gd name="T15" fmla="*/ 43 h 43"/>
                </a:gdLst>
                <a:ahLst/>
                <a:cxnLst>
                  <a:cxn ang="T8">
                    <a:pos x="T0" y="T1"/>
                  </a:cxn>
                  <a:cxn ang="T9">
                    <a:pos x="T2" y="T3"/>
                  </a:cxn>
                  <a:cxn ang="T10">
                    <a:pos x="T4" y="T5"/>
                  </a:cxn>
                  <a:cxn ang="T11">
                    <a:pos x="T6" y="T7"/>
                  </a:cxn>
                </a:cxnLst>
                <a:rect l="T12" t="T13" r="T14" b="T15"/>
                <a:pathLst>
                  <a:path w="50" h="43">
                    <a:moveTo>
                      <a:pt x="43" y="0"/>
                    </a:moveTo>
                    <a:lnTo>
                      <a:pt x="0" y="4"/>
                    </a:lnTo>
                    <a:lnTo>
                      <a:pt x="50" y="19"/>
                    </a:lnTo>
                    <a:lnTo>
                      <a:pt x="50" y="43"/>
                    </a:lnTo>
                  </a:path>
                </a:pathLst>
              </a:custGeom>
              <a:noFill/>
              <a:ln w="6350" cap="rnd">
                <a:solidFill>
                  <a:srgbClr val="000000"/>
                </a:solidFill>
                <a:round/>
                <a:headEnd/>
                <a:tailEnd/>
              </a:ln>
            </p:spPr>
            <p:txBody>
              <a:bodyPr/>
              <a:lstStyle/>
              <a:p>
                <a:endParaRPr lang="en-US" sz="1350" dirty="0"/>
              </a:p>
            </p:txBody>
          </p:sp>
          <p:sp>
            <p:nvSpPr>
              <p:cNvPr id="664" name="Line 2058">
                <a:extLst>
                  <a:ext uri="{FF2B5EF4-FFF2-40B4-BE49-F238E27FC236}">
                    <a16:creationId xmlns:a16="http://schemas.microsoft.com/office/drawing/2014/main" id="{DAD22C1F-7E7A-4A79-8EFD-D667B210A1F3}"/>
                  </a:ext>
                </a:extLst>
              </p:cNvPr>
              <p:cNvSpPr>
                <a:spLocks noChangeShapeType="1"/>
              </p:cNvSpPr>
              <p:nvPr/>
            </p:nvSpPr>
            <p:spPr bwMode="auto">
              <a:xfrm>
                <a:off x="7745733" y="5707336"/>
                <a:ext cx="1588" cy="30164"/>
              </a:xfrm>
              <a:prstGeom prst="line">
                <a:avLst/>
              </a:prstGeom>
              <a:noFill/>
              <a:ln w="6350" cap="rnd">
                <a:solidFill>
                  <a:srgbClr val="000000"/>
                </a:solidFill>
                <a:round/>
                <a:headEnd/>
                <a:tailEnd/>
              </a:ln>
            </p:spPr>
            <p:txBody>
              <a:bodyPr/>
              <a:lstStyle/>
              <a:p>
                <a:endParaRPr lang="en-US" sz="1350" dirty="0"/>
              </a:p>
            </p:txBody>
          </p:sp>
          <p:sp>
            <p:nvSpPr>
              <p:cNvPr id="665" name="Line 2059">
                <a:extLst>
                  <a:ext uri="{FF2B5EF4-FFF2-40B4-BE49-F238E27FC236}">
                    <a16:creationId xmlns:a16="http://schemas.microsoft.com/office/drawing/2014/main" id="{58124EB3-37A9-4D9C-86F7-4D54EE3C9E9C}"/>
                  </a:ext>
                </a:extLst>
              </p:cNvPr>
              <p:cNvSpPr>
                <a:spLocks noChangeShapeType="1"/>
              </p:cNvSpPr>
              <p:nvPr/>
            </p:nvSpPr>
            <p:spPr bwMode="auto">
              <a:xfrm>
                <a:off x="7734620" y="5694636"/>
                <a:ext cx="4763" cy="25401"/>
              </a:xfrm>
              <a:prstGeom prst="line">
                <a:avLst/>
              </a:prstGeom>
              <a:noFill/>
              <a:ln w="6350" cap="rnd">
                <a:solidFill>
                  <a:srgbClr val="000000"/>
                </a:solidFill>
                <a:round/>
                <a:headEnd/>
                <a:tailEnd/>
              </a:ln>
            </p:spPr>
            <p:txBody>
              <a:bodyPr/>
              <a:lstStyle/>
              <a:p>
                <a:endParaRPr lang="en-US" sz="1350" dirty="0"/>
              </a:p>
            </p:txBody>
          </p:sp>
          <p:sp>
            <p:nvSpPr>
              <p:cNvPr id="666" name="Line 2060">
                <a:extLst>
                  <a:ext uri="{FF2B5EF4-FFF2-40B4-BE49-F238E27FC236}">
                    <a16:creationId xmlns:a16="http://schemas.microsoft.com/office/drawing/2014/main" id="{96B6557C-324E-4253-A35B-C56CD8170108}"/>
                  </a:ext>
                </a:extLst>
              </p:cNvPr>
              <p:cNvSpPr>
                <a:spLocks noChangeShapeType="1"/>
              </p:cNvSpPr>
              <p:nvPr/>
            </p:nvSpPr>
            <p:spPr bwMode="auto">
              <a:xfrm>
                <a:off x="7723507" y="5700986"/>
                <a:ext cx="1588" cy="30164"/>
              </a:xfrm>
              <a:prstGeom prst="line">
                <a:avLst/>
              </a:prstGeom>
              <a:noFill/>
              <a:ln w="6350" cap="rnd">
                <a:solidFill>
                  <a:srgbClr val="000000"/>
                </a:solidFill>
                <a:round/>
                <a:headEnd/>
                <a:tailEnd/>
              </a:ln>
            </p:spPr>
            <p:txBody>
              <a:bodyPr/>
              <a:lstStyle/>
              <a:p>
                <a:endParaRPr lang="en-US" sz="1350" dirty="0"/>
              </a:p>
            </p:txBody>
          </p:sp>
          <p:sp>
            <p:nvSpPr>
              <p:cNvPr id="667" name="Line 2061">
                <a:extLst>
                  <a:ext uri="{FF2B5EF4-FFF2-40B4-BE49-F238E27FC236}">
                    <a16:creationId xmlns:a16="http://schemas.microsoft.com/office/drawing/2014/main" id="{F6640584-D0AB-4357-ACCC-C7834406113D}"/>
                  </a:ext>
                </a:extLst>
              </p:cNvPr>
              <p:cNvSpPr>
                <a:spLocks noChangeShapeType="1"/>
              </p:cNvSpPr>
              <p:nvPr/>
            </p:nvSpPr>
            <p:spPr bwMode="auto">
              <a:xfrm>
                <a:off x="7756845" y="5694636"/>
                <a:ext cx="1588" cy="17464"/>
              </a:xfrm>
              <a:prstGeom prst="line">
                <a:avLst/>
              </a:prstGeom>
              <a:noFill/>
              <a:ln w="6350" cap="rnd">
                <a:solidFill>
                  <a:srgbClr val="000000"/>
                </a:solidFill>
                <a:round/>
                <a:headEnd/>
                <a:tailEnd/>
              </a:ln>
            </p:spPr>
            <p:txBody>
              <a:bodyPr/>
              <a:lstStyle/>
              <a:p>
                <a:endParaRPr lang="en-US" sz="1350" dirty="0"/>
              </a:p>
            </p:txBody>
          </p:sp>
          <p:sp>
            <p:nvSpPr>
              <p:cNvPr id="668" name="Freeform 2062">
                <a:extLst>
                  <a:ext uri="{FF2B5EF4-FFF2-40B4-BE49-F238E27FC236}">
                    <a16:creationId xmlns:a16="http://schemas.microsoft.com/office/drawing/2014/main" id="{35E5E001-991C-4C50-9A42-346487EBDC94}"/>
                  </a:ext>
                </a:extLst>
              </p:cNvPr>
              <p:cNvSpPr>
                <a:spLocks/>
              </p:cNvSpPr>
              <p:nvPr/>
            </p:nvSpPr>
            <p:spPr bwMode="auto">
              <a:xfrm>
                <a:off x="7706044" y="5712100"/>
                <a:ext cx="282575" cy="80966"/>
              </a:xfrm>
              <a:custGeom>
                <a:avLst/>
                <a:gdLst>
                  <a:gd name="T0" fmla="*/ 178 w 178"/>
                  <a:gd name="T1" fmla="*/ 44 h 51"/>
                  <a:gd name="T2" fmla="*/ 43 w 178"/>
                  <a:gd name="T3" fmla="*/ 0 h 51"/>
                  <a:gd name="T4" fmla="*/ 0 w 178"/>
                  <a:gd name="T5" fmla="*/ 8 h 51"/>
                  <a:gd name="T6" fmla="*/ 0 w 178"/>
                  <a:gd name="T7" fmla="*/ 12 h 51"/>
                  <a:gd name="T8" fmla="*/ 50 w 178"/>
                  <a:gd name="T9" fmla="*/ 32 h 51"/>
                  <a:gd name="T10" fmla="*/ 121 w 178"/>
                  <a:gd name="T11" fmla="*/ 32 h 51"/>
                  <a:gd name="T12" fmla="*/ 178 w 178"/>
                  <a:gd name="T13" fmla="*/ 51 h 51"/>
                  <a:gd name="T14" fmla="*/ 178 w 178"/>
                  <a:gd name="T15" fmla="*/ 44 h 51"/>
                  <a:gd name="T16" fmla="*/ 0 60000 65536"/>
                  <a:gd name="T17" fmla="*/ 0 60000 65536"/>
                  <a:gd name="T18" fmla="*/ 0 60000 65536"/>
                  <a:gd name="T19" fmla="*/ 0 60000 65536"/>
                  <a:gd name="T20" fmla="*/ 0 60000 65536"/>
                  <a:gd name="T21" fmla="*/ 0 60000 65536"/>
                  <a:gd name="T22" fmla="*/ 0 60000 65536"/>
                  <a:gd name="T23" fmla="*/ 0 60000 65536"/>
                  <a:gd name="T24" fmla="*/ 0 w 178"/>
                  <a:gd name="T25" fmla="*/ 0 h 51"/>
                  <a:gd name="T26" fmla="*/ 178 w 178"/>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8" h="51">
                    <a:moveTo>
                      <a:pt x="178" y="44"/>
                    </a:moveTo>
                    <a:lnTo>
                      <a:pt x="43" y="0"/>
                    </a:lnTo>
                    <a:lnTo>
                      <a:pt x="0" y="8"/>
                    </a:lnTo>
                    <a:lnTo>
                      <a:pt x="0" y="12"/>
                    </a:lnTo>
                    <a:lnTo>
                      <a:pt x="50" y="32"/>
                    </a:lnTo>
                    <a:lnTo>
                      <a:pt x="121" y="32"/>
                    </a:lnTo>
                    <a:lnTo>
                      <a:pt x="178" y="51"/>
                    </a:lnTo>
                    <a:lnTo>
                      <a:pt x="178" y="44"/>
                    </a:lnTo>
                    <a:close/>
                  </a:path>
                </a:pathLst>
              </a:custGeom>
              <a:noFill/>
              <a:ln w="6350" cap="rnd">
                <a:solidFill>
                  <a:srgbClr val="000000"/>
                </a:solidFill>
                <a:round/>
                <a:headEnd/>
                <a:tailEnd/>
              </a:ln>
            </p:spPr>
            <p:txBody>
              <a:bodyPr/>
              <a:lstStyle/>
              <a:p>
                <a:endParaRPr lang="en-US" sz="1350" dirty="0"/>
              </a:p>
            </p:txBody>
          </p:sp>
          <p:sp>
            <p:nvSpPr>
              <p:cNvPr id="669" name="Freeform 2063">
                <a:extLst>
                  <a:ext uri="{FF2B5EF4-FFF2-40B4-BE49-F238E27FC236}">
                    <a16:creationId xmlns:a16="http://schemas.microsoft.com/office/drawing/2014/main" id="{5E659F05-122C-4C75-B6A7-49E6B997C280}"/>
                  </a:ext>
                </a:extLst>
              </p:cNvPr>
              <p:cNvSpPr>
                <a:spLocks/>
              </p:cNvSpPr>
              <p:nvPr/>
            </p:nvSpPr>
            <p:spPr bwMode="auto">
              <a:xfrm>
                <a:off x="7988619" y="5780364"/>
                <a:ext cx="338137" cy="44451"/>
              </a:xfrm>
              <a:custGeom>
                <a:avLst/>
                <a:gdLst>
                  <a:gd name="T0" fmla="*/ 0 w 213"/>
                  <a:gd name="T1" fmla="*/ 0 h 28"/>
                  <a:gd name="T2" fmla="*/ 46 w 213"/>
                  <a:gd name="T3" fmla="*/ 16 h 28"/>
                  <a:gd name="T4" fmla="*/ 149 w 213"/>
                  <a:gd name="T5" fmla="*/ 4 h 28"/>
                  <a:gd name="T6" fmla="*/ 213 w 213"/>
                  <a:gd name="T7" fmla="*/ 20 h 28"/>
                  <a:gd name="T8" fmla="*/ 213 w 213"/>
                  <a:gd name="T9" fmla="*/ 28 h 28"/>
                  <a:gd name="T10" fmla="*/ 149 w 213"/>
                  <a:gd name="T11" fmla="*/ 8 h 28"/>
                  <a:gd name="T12" fmla="*/ 42 w 213"/>
                  <a:gd name="T13" fmla="*/ 24 h 28"/>
                  <a:gd name="T14" fmla="*/ 0 w 213"/>
                  <a:gd name="T15" fmla="*/ 8 h 28"/>
                  <a:gd name="T16" fmla="*/ 0 w 213"/>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3"/>
                  <a:gd name="T28" fmla="*/ 0 h 28"/>
                  <a:gd name="T29" fmla="*/ 213 w 213"/>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3" h="28">
                    <a:moveTo>
                      <a:pt x="0" y="0"/>
                    </a:moveTo>
                    <a:lnTo>
                      <a:pt x="46" y="16"/>
                    </a:lnTo>
                    <a:lnTo>
                      <a:pt x="149" y="4"/>
                    </a:lnTo>
                    <a:lnTo>
                      <a:pt x="213" y="20"/>
                    </a:lnTo>
                    <a:lnTo>
                      <a:pt x="213" y="28"/>
                    </a:lnTo>
                    <a:lnTo>
                      <a:pt x="149" y="8"/>
                    </a:lnTo>
                    <a:lnTo>
                      <a:pt x="42" y="24"/>
                    </a:lnTo>
                    <a:lnTo>
                      <a:pt x="0" y="8"/>
                    </a:lnTo>
                    <a:lnTo>
                      <a:pt x="0" y="0"/>
                    </a:lnTo>
                    <a:close/>
                  </a:path>
                </a:pathLst>
              </a:custGeom>
              <a:noFill/>
              <a:ln w="6350" cap="rnd">
                <a:solidFill>
                  <a:srgbClr val="000000"/>
                </a:solidFill>
                <a:round/>
                <a:headEnd/>
                <a:tailEnd/>
              </a:ln>
            </p:spPr>
            <p:txBody>
              <a:bodyPr/>
              <a:lstStyle/>
              <a:p>
                <a:endParaRPr lang="en-US" sz="1350" dirty="0"/>
              </a:p>
            </p:txBody>
          </p:sp>
          <p:sp>
            <p:nvSpPr>
              <p:cNvPr id="670" name="Freeform 2064">
                <a:extLst>
                  <a:ext uri="{FF2B5EF4-FFF2-40B4-BE49-F238E27FC236}">
                    <a16:creationId xmlns:a16="http://schemas.microsoft.com/office/drawing/2014/main" id="{C372AFFD-8226-4029-8D6D-246439D984B8}"/>
                  </a:ext>
                </a:extLst>
              </p:cNvPr>
              <p:cNvSpPr>
                <a:spLocks/>
              </p:cNvSpPr>
              <p:nvPr/>
            </p:nvSpPr>
            <p:spPr bwMode="auto">
              <a:xfrm>
                <a:off x="7988619" y="5737500"/>
                <a:ext cx="512762" cy="74615"/>
              </a:xfrm>
              <a:custGeom>
                <a:avLst/>
                <a:gdLst>
                  <a:gd name="T0" fmla="*/ 0 w 323"/>
                  <a:gd name="T1" fmla="*/ 28 h 47"/>
                  <a:gd name="T2" fmla="*/ 231 w 323"/>
                  <a:gd name="T3" fmla="*/ 0 h 47"/>
                  <a:gd name="T4" fmla="*/ 266 w 323"/>
                  <a:gd name="T5" fmla="*/ 16 h 47"/>
                  <a:gd name="T6" fmla="*/ 298 w 323"/>
                  <a:gd name="T7" fmla="*/ 12 h 47"/>
                  <a:gd name="T8" fmla="*/ 323 w 323"/>
                  <a:gd name="T9" fmla="*/ 20 h 47"/>
                  <a:gd name="T10" fmla="*/ 213 w 323"/>
                  <a:gd name="T11" fmla="*/ 47 h 47"/>
                  <a:gd name="T12" fmla="*/ 149 w 323"/>
                  <a:gd name="T13" fmla="*/ 28 h 47"/>
                  <a:gd name="T14" fmla="*/ 46 w 323"/>
                  <a:gd name="T15" fmla="*/ 43 h 47"/>
                  <a:gd name="T16" fmla="*/ 0 w 323"/>
                  <a:gd name="T17" fmla="*/ 28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3"/>
                  <a:gd name="T28" fmla="*/ 0 h 47"/>
                  <a:gd name="T29" fmla="*/ 323 w 323"/>
                  <a:gd name="T30" fmla="*/ 47 h 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3" h="47">
                    <a:moveTo>
                      <a:pt x="0" y="28"/>
                    </a:moveTo>
                    <a:lnTo>
                      <a:pt x="231" y="0"/>
                    </a:lnTo>
                    <a:lnTo>
                      <a:pt x="266" y="16"/>
                    </a:lnTo>
                    <a:lnTo>
                      <a:pt x="298" y="12"/>
                    </a:lnTo>
                    <a:lnTo>
                      <a:pt x="323" y="20"/>
                    </a:lnTo>
                    <a:lnTo>
                      <a:pt x="213" y="47"/>
                    </a:lnTo>
                    <a:lnTo>
                      <a:pt x="149" y="28"/>
                    </a:lnTo>
                    <a:lnTo>
                      <a:pt x="46" y="43"/>
                    </a:lnTo>
                    <a:lnTo>
                      <a:pt x="0" y="28"/>
                    </a:lnTo>
                    <a:close/>
                  </a:path>
                </a:pathLst>
              </a:custGeom>
              <a:noFill/>
              <a:ln w="6350" cap="rnd">
                <a:solidFill>
                  <a:srgbClr val="000000"/>
                </a:solidFill>
                <a:round/>
                <a:headEnd/>
                <a:tailEnd/>
              </a:ln>
            </p:spPr>
            <p:txBody>
              <a:bodyPr/>
              <a:lstStyle/>
              <a:p>
                <a:endParaRPr lang="en-US" sz="1350" dirty="0"/>
              </a:p>
            </p:txBody>
          </p:sp>
          <p:sp>
            <p:nvSpPr>
              <p:cNvPr id="671" name="Freeform 2065">
                <a:extLst>
                  <a:ext uri="{FF2B5EF4-FFF2-40B4-BE49-F238E27FC236}">
                    <a16:creationId xmlns:a16="http://schemas.microsoft.com/office/drawing/2014/main" id="{94592241-D01C-4F65-983C-6C2652B0E97D}"/>
                  </a:ext>
                </a:extLst>
              </p:cNvPr>
              <p:cNvSpPr>
                <a:spLocks/>
              </p:cNvSpPr>
              <p:nvPr/>
            </p:nvSpPr>
            <p:spPr bwMode="auto">
              <a:xfrm>
                <a:off x="8483919" y="5707336"/>
                <a:ext cx="260349" cy="68265"/>
              </a:xfrm>
              <a:custGeom>
                <a:avLst/>
                <a:gdLst>
                  <a:gd name="T0" fmla="*/ 0 w 164"/>
                  <a:gd name="T1" fmla="*/ 27 h 43"/>
                  <a:gd name="T2" fmla="*/ 25 w 164"/>
                  <a:gd name="T3" fmla="*/ 43 h 43"/>
                  <a:gd name="T4" fmla="*/ 128 w 164"/>
                  <a:gd name="T5" fmla="*/ 15 h 43"/>
                  <a:gd name="T6" fmla="*/ 157 w 164"/>
                  <a:gd name="T7" fmla="*/ 19 h 43"/>
                  <a:gd name="T8" fmla="*/ 164 w 164"/>
                  <a:gd name="T9" fmla="*/ 15 h 43"/>
                  <a:gd name="T10" fmla="*/ 118 w 164"/>
                  <a:gd name="T11" fmla="*/ 0 h 43"/>
                  <a:gd name="T12" fmla="*/ 32 w 164"/>
                  <a:gd name="T13" fmla="*/ 8 h 43"/>
                  <a:gd name="T14" fmla="*/ 0 w 164"/>
                  <a:gd name="T15" fmla="*/ 27 h 43"/>
                  <a:gd name="T16" fmla="*/ 0 60000 65536"/>
                  <a:gd name="T17" fmla="*/ 0 60000 65536"/>
                  <a:gd name="T18" fmla="*/ 0 60000 65536"/>
                  <a:gd name="T19" fmla="*/ 0 60000 65536"/>
                  <a:gd name="T20" fmla="*/ 0 60000 65536"/>
                  <a:gd name="T21" fmla="*/ 0 60000 65536"/>
                  <a:gd name="T22" fmla="*/ 0 60000 65536"/>
                  <a:gd name="T23" fmla="*/ 0 60000 65536"/>
                  <a:gd name="T24" fmla="*/ 0 w 164"/>
                  <a:gd name="T25" fmla="*/ 0 h 43"/>
                  <a:gd name="T26" fmla="*/ 164 w 164"/>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4" h="43">
                    <a:moveTo>
                      <a:pt x="0" y="27"/>
                    </a:moveTo>
                    <a:lnTo>
                      <a:pt x="25" y="43"/>
                    </a:lnTo>
                    <a:lnTo>
                      <a:pt x="128" y="15"/>
                    </a:lnTo>
                    <a:lnTo>
                      <a:pt x="157" y="19"/>
                    </a:lnTo>
                    <a:lnTo>
                      <a:pt x="164" y="15"/>
                    </a:lnTo>
                    <a:lnTo>
                      <a:pt x="118" y="0"/>
                    </a:lnTo>
                    <a:lnTo>
                      <a:pt x="32" y="8"/>
                    </a:lnTo>
                    <a:lnTo>
                      <a:pt x="0" y="27"/>
                    </a:lnTo>
                    <a:close/>
                  </a:path>
                </a:pathLst>
              </a:custGeom>
              <a:noFill/>
              <a:ln w="6350" cap="rnd">
                <a:solidFill>
                  <a:srgbClr val="000000"/>
                </a:solidFill>
                <a:round/>
                <a:headEnd/>
                <a:tailEnd/>
              </a:ln>
            </p:spPr>
            <p:txBody>
              <a:bodyPr/>
              <a:lstStyle/>
              <a:p>
                <a:endParaRPr lang="en-US" sz="1350" dirty="0"/>
              </a:p>
            </p:txBody>
          </p:sp>
          <p:sp>
            <p:nvSpPr>
              <p:cNvPr id="672" name="Freeform 2066">
                <a:extLst>
                  <a:ext uri="{FF2B5EF4-FFF2-40B4-BE49-F238E27FC236}">
                    <a16:creationId xmlns:a16="http://schemas.microsoft.com/office/drawing/2014/main" id="{23148773-987D-4297-A93B-2113432F55B8}"/>
                  </a:ext>
                </a:extLst>
              </p:cNvPr>
              <p:cNvSpPr>
                <a:spLocks/>
              </p:cNvSpPr>
              <p:nvPr/>
            </p:nvSpPr>
            <p:spPr bwMode="auto">
              <a:xfrm>
                <a:off x="8433119" y="5737500"/>
                <a:ext cx="34925" cy="42864"/>
              </a:xfrm>
              <a:custGeom>
                <a:avLst/>
                <a:gdLst>
                  <a:gd name="T0" fmla="*/ 14 w 22"/>
                  <a:gd name="T1" fmla="*/ 23 h 27"/>
                  <a:gd name="T2" fmla="*/ 11 w 22"/>
                  <a:gd name="T3" fmla="*/ 23 h 27"/>
                  <a:gd name="T4" fmla="*/ 7 w 22"/>
                  <a:gd name="T5" fmla="*/ 23 h 27"/>
                  <a:gd name="T6" fmla="*/ 4 w 22"/>
                  <a:gd name="T7" fmla="*/ 23 h 27"/>
                  <a:gd name="T8" fmla="*/ 4 w 22"/>
                  <a:gd name="T9" fmla="*/ 27 h 27"/>
                  <a:gd name="T10" fmla="*/ 0 w 22"/>
                  <a:gd name="T11" fmla="*/ 20 h 27"/>
                  <a:gd name="T12" fmla="*/ 4 w 22"/>
                  <a:gd name="T13" fmla="*/ 16 h 27"/>
                  <a:gd name="T14" fmla="*/ 0 w 22"/>
                  <a:gd name="T15" fmla="*/ 16 h 27"/>
                  <a:gd name="T16" fmla="*/ 4 w 22"/>
                  <a:gd name="T17" fmla="*/ 8 h 27"/>
                  <a:gd name="T18" fmla="*/ 7 w 22"/>
                  <a:gd name="T19" fmla="*/ 4 h 27"/>
                  <a:gd name="T20" fmla="*/ 11 w 22"/>
                  <a:gd name="T21" fmla="*/ 4 h 27"/>
                  <a:gd name="T22" fmla="*/ 11 w 22"/>
                  <a:gd name="T23" fmla="*/ 0 h 27"/>
                  <a:gd name="T24" fmla="*/ 14 w 22"/>
                  <a:gd name="T25" fmla="*/ 0 h 27"/>
                  <a:gd name="T26" fmla="*/ 18 w 22"/>
                  <a:gd name="T27" fmla="*/ 0 h 27"/>
                  <a:gd name="T28" fmla="*/ 18 w 22"/>
                  <a:gd name="T29" fmla="*/ 4 h 27"/>
                  <a:gd name="T30" fmla="*/ 22 w 22"/>
                  <a:gd name="T31" fmla="*/ 4 h 27"/>
                  <a:gd name="T32" fmla="*/ 22 w 22"/>
                  <a:gd name="T33" fmla="*/ 8 h 27"/>
                  <a:gd name="T34" fmla="*/ 22 w 22"/>
                  <a:gd name="T35" fmla="*/ 12 h 27"/>
                  <a:gd name="T36" fmla="*/ 22 w 22"/>
                  <a:gd name="T37" fmla="*/ 16 h 27"/>
                  <a:gd name="T38" fmla="*/ 22 w 22"/>
                  <a:gd name="T39" fmla="*/ 20 h 27"/>
                  <a:gd name="T40" fmla="*/ 22 w 22"/>
                  <a:gd name="T41" fmla="*/ 23 h 27"/>
                  <a:gd name="T42" fmla="*/ 18 w 22"/>
                  <a:gd name="T43" fmla="*/ 23 h 27"/>
                  <a:gd name="T44" fmla="*/ 14 w 22"/>
                  <a:gd name="T45" fmla="*/ 23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
                  <a:gd name="T70" fmla="*/ 0 h 27"/>
                  <a:gd name="T71" fmla="*/ 22 w 22"/>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 h="27">
                    <a:moveTo>
                      <a:pt x="14" y="23"/>
                    </a:moveTo>
                    <a:lnTo>
                      <a:pt x="11" y="23"/>
                    </a:lnTo>
                    <a:lnTo>
                      <a:pt x="7" y="23"/>
                    </a:lnTo>
                    <a:lnTo>
                      <a:pt x="4" y="23"/>
                    </a:lnTo>
                    <a:lnTo>
                      <a:pt x="4" y="27"/>
                    </a:lnTo>
                    <a:lnTo>
                      <a:pt x="0" y="20"/>
                    </a:lnTo>
                    <a:lnTo>
                      <a:pt x="4" y="16"/>
                    </a:lnTo>
                    <a:lnTo>
                      <a:pt x="0" y="16"/>
                    </a:lnTo>
                    <a:lnTo>
                      <a:pt x="4" y="8"/>
                    </a:lnTo>
                    <a:lnTo>
                      <a:pt x="7" y="4"/>
                    </a:lnTo>
                    <a:lnTo>
                      <a:pt x="11" y="4"/>
                    </a:lnTo>
                    <a:lnTo>
                      <a:pt x="11" y="0"/>
                    </a:lnTo>
                    <a:lnTo>
                      <a:pt x="14" y="0"/>
                    </a:lnTo>
                    <a:lnTo>
                      <a:pt x="18" y="0"/>
                    </a:lnTo>
                    <a:lnTo>
                      <a:pt x="18" y="4"/>
                    </a:lnTo>
                    <a:lnTo>
                      <a:pt x="22" y="4"/>
                    </a:lnTo>
                    <a:lnTo>
                      <a:pt x="22" y="8"/>
                    </a:lnTo>
                    <a:lnTo>
                      <a:pt x="22" y="12"/>
                    </a:lnTo>
                    <a:lnTo>
                      <a:pt x="22" y="16"/>
                    </a:lnTo>
                    <a:lnTo>
                      <a:pt x="22" y="20"/>
                    </a:lnTo>
                    <a:lnTo>
                      <a:pt x="22" y="23"/>
                    </a:lnTo>
                    <a:lnTo>
                      <a:pt x="18" y="23"/>
                    </a:lnTo>
                    <a:lnTo>
                      <a:pt x="14" y="23"/>
                    </a:lnTo>
                    <a:close/>
                  </a:path>
                </a:pathLst>
              </a:custGeom>
              <a:noFill/>
              <a:ln w="6350" cap="rnd">
                <a:solidFill>
                  <a:srgbClr val="000000"/>
                </a:solidFill>
                <a:round/>
                <a:headEnd/>
                <a:tailEnd/>
              </a:ln>
            </p:spPr>
            <p:txBody>
              <a:bodyPr/>
              <a:lstStyle/>
              <a:p>
                <a:endParaRPr lang="en-US" sz="1350" dirty="0"/>
              </a:p>
            </p:txBody>
          </p:sp>
          <p:sp>
            <p:nvSpPr>
              <p:cNvPr id="673" name="Freeform 2067">
                <a:extLst>
                  <a:ext uri="{FF2B5EF4-FFF2-40B4-BE49-F238E27FC236}">
                    <a16:creationId xmlns:a16="http://schemas.microsoft.com/office/drawing/2014/main" id="{2AE9EC1B-7234-43FD-A714-CE2D5F584685}"/>
                  </a:ext>
                </a:extLst>
              </p:cNvPr>
              <p:cNvSpPr>
                <a:spLocks/>
              </p:cNvSpPr>
              <p:nvPr/>
            </p:nvSpPr>
            <p:spPr bwMode="auto">
              <a:xfrm>
                <a:off x="8355332" y="5737500"/>
                <a:ext cx="33338" cy="38101"/>
              </a:xfrm>
              <a:custGeom>
                <a:avLst/>
                <a:gdLst>
                  <a:gd name="T0" fmla="*/ 10 w 21"/>
                  <a:gd name="T1" fmla="*/ 20 h 24"/>
                  <a:gd name="T2" fmla="*/ 10 w 21"/>
                  <a:gd name="T3" fmla="*/ 20 h 24"/>
                  <a:gd name="T4" fmla="*/ 7 w 21"/>
                  <a:gd name="T5" fmla="*/ 20 h 24"/>
                  <a:gd name="T6" fmla="*/ 3 w 21"/>
                  <a:gd name="T7" fmla="*/ 20 h 24"/>
                  <a:gd name="T8" fmla="*/ 0 w 21"/>
                  <a:gd name="T9" fmla="*/ 24 h 24"/>
                  <a:gd name="T10" fmla="*/ 0 w 21"/>
                  <a:gd name="T11" fmla="*/ 16 h 24"/>
                  <a:gd name="T12" fmla="*/ 0 w 21"/>
                  <a:gd name="T13" fmla="*/ 12 h 24"/>
                  <a:gd name="T14" fmla="*/ 0 w 21"/>
                  <a:gd name="T15" fmla="*/ 4 h 24"/>
                  <a:gd name="T16" fmla="*/ 3 w 21"/>
                  <a:gd name="T17" fmla="*/ 0 h 24"/>
                  <a:gd name="T18" fmla="*/ 7 w 21"/>
                  <a:gd name="T19" fmla="*/ 0 h 24"/>
                  <a:gd name="T20" fmla="*/ 10 w 21"/>
                  <a:gd name="T21" fmla="*/ 0 h 24"/>
                  <a:gd name="T22" fmla="*/ 14 w 21"/>
                  <a:gd name="T23" fmla="*/ 0 h 24"/>
                  <a:gd name="T24" fmla="*/ 17 w 21"/>
                  <a:gd name="T25" fmla="*/ 0 h 24"/>
                  <a:gd name="T26" fmla="*/ 17 w 21"/>
                  <a:gd name="T27" fmla="*/ 4 h 24"/>
                  <a:gd name="T28" fmla="*/ 21 w 21"/>
                  <a:gd name="T29" fmla="*/ 8 h 24"/>
                  <a:gd name="T30" fmla="*/ 21 w 21"/>
                  <a:gd name="T31" fmla="*/ 12 h 24"/>
                  <a:gd name="T32" fmla="*/ 21 w 21"/>
                  <a:gd name="T33" fmla="*/ 16 h 24"/>
                  <a:gd name="T34" fmla="*/ 17 w 21"/>
                  <a:gd name="T35" fmla="*/ 20 h 24"/>
                  <a:gd name="T36" fmla="*/ 14 w 21"/>
                  <a:gd name="T37" fmla="*/ 20 h 24"/>
                  <a:gd name="T38" fmla="*/ 10 w 21"/>
                  <a:gd name="T39" fmla="*/ 20 h 2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
                  <a:gd name="T61" fmla="*/ 0 h 24"/>
                  <a:gd name="T62" fmla="*/ 21 w 21"/>
                  <a:gd name="T63" fmla="*/ 24 h 2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 h="24">
                    <a:moveTo>
                      <a:pt x="10" y="20"/>
                    </a:moveTo>
                    <a:lnTo>
                      <a:pt x="10" y="20"/>
                    </a:lnTo>
                    <a:lnTo>
                      <a:pt x="7" y="20"/>
                    </a:lnTo>
                    <a:lnTo>
                      <a:pt x="3" y="20"/>
                    </a:lnTo>
                    <a:lnTo>
                      <a:pt x="0" y="24"/>
                    </a:lnTo>
                    <a:lnTo>
                      <a:pt x="0" y="16"/>
                    </a:lnTo>
                    <a:lnTo>
                      <a:pt x="0" y="12"/>
                    </a:lnTo>
                    <a:lnTo>
                      <a:pt x="0" y="4"/>
                    </a:lnTo>
                    <a:lnTo>
                      <a:pt x="3" y="0"/>
                    </a:lnTo>
                    <a:lnTo>
                      <a:pt x="7" y="0"/>
                    </a:lnTo>
                    <a:lnTo>
                      <a:pt x="10" y="0"/>
                    </a:lnTo>
                    <a:lnTo>
                      <a:pt x="14" y="0"/>
                    </a:lnTo>
                    <a:lnTo>
                      <a:pt x="17" y="0"/>
                    </a:lnTo>
                    <a:lnTo>
                      <a:pt x="17" y="4"/>
                    </a:lnTo>
                    <a:lnTo>
                      <a:pt x="21" y="8"/>
                    </a:lnTo>
                    <a:lnTo>
                      <a:pt x="21" y="12"/>
                    </a:lnTo>
                    <a:lnTo>
                      <a:pt x="21" y="16"/>
                    </a:lnTo>
                    <a:lnTo>
                      <a:pt x="17" y="20"/>
                    </a:lnTo>
                    <a:lnTo>
                      <a:pt x="14" y="20"/>
                    </a:lnTo>
                    <a:lnTo>
                      <a:pt x="10" y="20"/>
                    </a:lnTo>
                    <a:close/>
                  </a:path>
                </a:pathLst>
              </a:custGeom>
              <a:noFill/>
              <a:ln w="6350" cap="rnd">
                <a:solidFill>
                  <a:srgbClr val="000000"/>
                </a:solidFill>
                <a:round/>
                <a:headEnd/>
                <a:tailEnd/>
              </a:ln>
            </p:spPr>
            <p:txBody>
              <a:bodyPr/>
              <a:lstStyle/>
              <a:p>
                <a:endParaRPr lang="en-US" sz="1350" dirty="0"/>
              </a:p>
            </p:txBody>
          </p:sp>
          <p:sp>
            <p:nvSpPr>
              <p:cNvPr id="674" name="Freeform 2068">
                <a:extLst>
                  <a:ext uri="{FF2B5EF4-FFF2-40B4-BE49-F238E27FC236}">
                    <a16:creationId xmlns:a16="http://schemas.microsoft.com/office/drawing/2014/main" id="{742B88D7-F00A-4612-97E4-E1CC8394982F}"/>
                  </a:ext>
                </a:extLst>
              </p:cNvPr>
              <p:cNvSpPr>
                <a:spLocks/>
              </p:cNvSpPr>
              <p:nvPr/>
            </p:nvSpPr>
            <p:spPr bwMode="auto">
              <a:xfrm>
                <a:off x="8382318" y="5737500"/>
                <a:ext cx="33338" cy="38101"/>
              </a:xfrm>
              <a:custGeom>
                <a:avLst/>
                <a:gdLst>
                  <a:gd name="T0" fmla="*/ 11 w 21"/>
                  <a:gd name="T1" fmla="*/ 20 h 24"/>
                  <a:gd name="T2" fmla="*/ 11 w 21"/>
                  <a:gd name="T3" fmla="*/ 20 h 24"/>
                  <a:gd name="T4" fmla="*/ 7 w 21"/>
                  <a:gd name="T5" fmla="*/ 24 h 24"/>
                  <a:gd name="T6" fmla="*/ 4 w 21"/>
                  <a:gd name="T7" fmla="*/ 20 h 24"/>
                  <a:gd name="T8" fmla="*/ 4 w 21"/>
                  <a:gd name="T9" fmla="*/ 24 h 24"/>
                  <a:gd name="T10" fmla="*/ 0 w 21"/>
                  <a:gd name="T11" fmla="*/ 24 h 24"/>
                  <a:gd name="T12" fmla="*/ 0 w 21"/>
                  <a:gd name="T13" fmla="*/ 16 h 24"/>
                  <a:gd name="T14" fmla="*/ 0 w 21"/>
                  <a:gd name="T15" fmla="*/ 12 h 24"/>
                  <a:gd name="T16" fmla="*/ 4 w 21"/>
                  <a:gd name="T17" fmla="*/ 4 h 24"/>
                  <a:gd name="T18" fmla="*/ 4 w 21"/>
                  <a:gd name="T19" fmla="*/ 0 h 24"/>
                  <a:gd name="T20" fmla="*/ 7 w 21"/>
                  <a:gd name="T21" fmla="*/ 0 h 24"/>
                  <a:gd name="T22" fmla="*/ 11 w 21"/>
                  <a:gd name="T23" fmla="*/ 0 h 24"/>
                  <a:gd name="T24" fmla="*/ 14 w 21"/>
                  <a:gd name="T25" fmla="*/ 0 h 24"/>
                  <a:gd name="T26" fmla="*/ 18 w 21"/>
                  <a:gd name="T27" fmla="*/ 0 h 24"/>
                  <a:gd name="T28" fmla="*/ 18 w 21"/>
                  <a:gd name="T29" fmla="*/ 4 h 24"/>
                  <a:gd name="T30" fmla="*/ 21 w 21"/>
                  <a:gd name="T31" fmla="*/ 4 h 24"/>
                  <a:gd name="T32" fmla="*/ 21 w 21"/>
                  <a:gd name="T33" fmla="*/ 8 h 24"/>
                  <a:gd name="T34" fmla="*/ 21 w 21"/>
                  <a:gd name="T35" fmla="*/ 12 h 24"/>
                  <a:gd name="T36" fmla="*/ 21 w 21"/>
                  <a:gd name="T37" fmla="*/ 16 h 24"/>
                  <a:gd name="T38" fmla="*/ 18 w 21"/>
                  <a:gd name="T39" fmla="*/ 20 h 24"/>
                  <a:gd name="T40" fmla="*/ 14 w 21"/>
                  <a:gd name="T41" fmla="*/ 20 h 24"/>
                  <a:gd name="T42" fmla="*/ 11 w 21"/>
                  <a:gd name="T43" fmla="*/ 20 h 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
                  <a:gd name="T67" fmla="*/ 0 h 24"/>
                  <a:gd name="T68" fmla="*/ 21 w 21"/>
                  <a:gd name="T69" fmla="*/ 24 h 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 h="24">
                    <a:moveTo>
                      <a:pt x="11" y="20"/>
                    </a:moveTo>
                    <a:lnTo>
                      <a:pt x="11" y="20"/>
                    </a:lnTo>
                    <a:lnTo>
                      <a:pt x="7" y="24"/>
                    </a:lnTo>
                    <a:lnTo>
                      <a:pt x="4" y="20"/>
                    </a:lnTo>
                    <a:lnTo>
                      <a:pt x="4" y="24"/>
                    </a:lnTo>
                    <a:lnTo>
                      <a:pt x="0" y="24"/>
                    </a:lnTo>
                    <a:lnTo>
                      <a:pt x="0" y="16"/>
                    </a:lnTo>
                    <a:lnTo>
                      <a:pt x="0" y="12"/>
                    </a:lnTo>
                    <a:lnTo>
                      <a:pt x="4" y="4"/>
                    </a:lnTo>
                    <a:lnTo>
                      <a:pt x="4" y="0"/>
                    </a:lnTo>
                    <a:lnTo>
                      <a:pt x="7" y="0"/>
                    </a:lnTo>
                    <a:lnTo>
                      <a:pt x="11" y="0"/>
                    </a:lnTo>
                    <a:lnTo>
                      <a:pt x="14" y="0"/>
                    </a:lnTo>
                    <a:lnTo>
                      <a:pt x="18" y="0"/>
                    </a:lnTo>
                    <a:lnTo>
                      <a:pt x="18" y="4"/>
                    </a:lnTo>
                    <a:lnTo>
                      <a:pt x="21" y="4"/>
                    </a:lnTo>
                    <a:lnTo>
                      <a:pt x="21" y="8"/>
                    </a:lnTo>
                    <a:lnTo>
                      <a:pt x="21" y="12"/>
                    </a:lnTo>
                    <a:lnTo>
                      <a:pt x="21" y="16"/>
                    </a:lnTo>
                    <a:lnTo>
                      <a:pt x="18" y="20"/>
                    </a:lnTo>
                    <a:lnTo>
                      <a:pt x="14" y="20"/>
                    </a:lnTo>
                    <a:lnTo>
                      <a:pt x="11" y="20"/>
                    </a:lnTo>
                    <a:close/>
                  </a:path>
                </a:pathLst>
              </a:custGeom>
              <a:noFill/>
              <a:ln w="6350" cap="rnd">
                <a:solidFill>
                  <a:srgbClr val="000000"/>
                </a:solidFill>
                <a:round/>
                <a:headEnd/>
                <a:tailEnd/>
              </a:ln>
            </p:spPr>
            <p:txBody>
              <a:bodyPr/>
              <a:lstStyle/>
              <a:p>
                <a:endParaRPr lang="en-US" sz="1350" dirty="0"/>
              </a:p>
            </p:txBody>
          </p:sp>
          <p:sp>
            <p:nvSpPr>
              <p:cNvPr id="675" name="Freeform 2069">
                <a:extLst>
                  <a:ext uri="{FF2B5EF4-FFF2-40B4-BE49-F238E27FC236}">
                    <a16:creationId xmlns:a16="http://schemas.microsoft.com/office/drawing/2014/main" id="{C7D6107C-84D9-4F26-B995-20E05DF8283B}"/>
                  </a:ext>
                </a:extLst>
              </p:cNvPr>
              <p:cNvSpPr>
                <a:spLocks/>
              </p:cNvSpPr>
              <p:nvPr/>
            </p:nvSpPr>
            <p:spPr bwMode="auto">
              <a:xfrm>
                <a:off x="8128319" y="5799414"/>
                <a:ext cx="169863" cy="50802"/>
              </a:xfrm>
              <a:custGeom>
                <a:avLst/>
                <a:gdLst>
                  <a:gd name="T0" fmla="*/ 18 w 107"/>
                  <a:gd name="T1" fmla="*/ 32 h 32"/>
                  <a:gd name="T2" fmla="*/ 107 w 107"/>
                  <a:gd name="T3" fmla="*/ 12 h 32"/>
                  <a:gd name="T4" fmla="*/ 93 w 107"/>
                  <a:gd name="T5" fmla="*/ 8 h 32"/>
                  <a:gd name="T6" fmla="*/ 40 w 107"/>
                  <a:gd name="T7" fmla="*/ 16 h 32"/>
                  <a:gd name="T8" fmla="*/ 40 w 107"/>
                  <a:gd name="T9" fmla="*/ 12 h 32"/>
                  <a:gd name="T10" fmla="*/ 36 w 107"/>
                  <a:gd name="T11" fmla="*/ 4 h 32"/>
                  <a:gd name="T12" fmla="*/ 36 w 107"/>
                  <a:gd name="T13" fmla="*/ 0 h 32"/>
                  <a:gd name="T14" fmla="*/ 32 w 107"/>
                  <a:gd name="T15" fmla="*/ 0 h 32"/>
                  <a:gd name="T16" fmla="*/ 25 w 107"/>
                  <a:gd name="T17" fmla="*/ 0 h 32"/>
                  <a:gd name="T18" fmla="*/ 22 w 107"/>
                  <a:gd name="T19" fmla="*/ 4 h 32"/>
                  <a:gd name="T20" fmla="*/ 22 w 107"/>
                  <a:gd name="T21" fmla="*/ 0 h 32"/>
                  <a:gd name="T22" fmla="*/ 18 w 107"/>
                  <a:gd name="T23" fmla="*/ 4 h 32"/>
                  <a:gd name="T24" fmla="*/ 18 w 107"/>
                  <a:gd name="T25" fmla="*/ 0 h 32"/>
                  <a:gd name="T26" fmla="*/ 18 w 107"/>
                  <a:gd name="T27" fmla="*/ 4 h 32"/>
                  <a:gd name="T28" fmla="*/ 15 w 107"/>
                  <a:gd name="T29" fmla="*/ 4 h 32"/>
                  <a:gd name="T30" fmla="*/ 15 w 107"/>
                  <a:gd name="T31" fmla="*/ 8 h 32"/>
                  <a:gd name="T32" fmla="*/ 11 w 107"/>
                  <a:gd name="T33" fmla="*/ 12 h 32"/>
                  <a:gd name="T34" fmla="*/ 11 w 107"/>
                  <a:gd name="T35" fmla="*/ 16 h 32"/>
                  <a:gd name="T36" fmla="*/ 15 w 107"/>
                  <a:gd name="T37" fmla="*/ 16 h 32"/>
                  <a:gd name="T38" fmla="*/ 11 w 107"/>
                  <a:gd name="T39" fmla="*/ 20 h 32"/>
                  <a:gd name="T40" fmla="*/ 11 w 107"/>
                  <a:gd name="T41" fmla="*/ 24 h 32"/>
                  <a:gd name="T42" fmla="*/ 15 w 107"/>
                  <a:gd name="T43" fmla="*/ 28 h 32"/>
                  <a:gd name="T44" fmla="*/ 0 w 107"/>
                  <a:gd name="T45" fmla="*/ 28 h 32"/>
                  <a:gd name="T46" fmla="*/ 18 w 107"/>
                  <a:gd name="T47" fmla="*/ 32 h 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7"/>
                  <a:gd name="T73" fmla="*/ 0 h 32"/>
                  <a:gd name="T74" fmla="*/ 107 w 107"/>
                  <a:gd name="T75" fmla="*/ 32 h 3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7" h="32">
                    <a:moveTo>
                      <a:pt x="18" y="32"/>
                    </a:moveTo>
                    <a:lnTo>
                      <a:pt x="107" y="12"/>
                    </a:lnTo>
                    <a:lnTo>
                      <a:pt x="93" y="8"/>
                    </a:lnTo>
                    <a:lnTo>
                      <a:pt x="40" y="16"/>
                    </a:lnTo>
                    <a:lnTo>
                      <a:pt x="40" y="12"/>
                    </a:lnTo>
                    <a:lnTo>
                      <a:pt x="36" y="4"/>
                    </a:lnTo>
                    <a:lnTo>
                      <a:pt x="36" y="0"/>
                    </a:lnTo>
                    <a:lnTo>
                      <a:pt x="32" y="0"/>
                    </a:lnTo>
                    <a:lnTo>
                      <a:pt x="25" y="0"/>
                    </a:lnTo>
                    <a:lnTo>
                      <a:pt x="22" y="4"/>
                    </a:lnTo>
                    <a:lnTo>
                      <a:pt x="22" y="0"/>
                    </a:lnTo>
                    <a:lnTo>
                      <a:pt x="18" y="4"/>
                    </a:lnTo>
                    <a:lnTo>
                      <a:pt x="18" y="0"/>
                    </a:lnTo>
                    <a:lnTo>
                      <a:pt x="18" y="4"/>
                    </a:lnTo>
                    <a:lnTo>
                      <a:pt x="15" y="4"/>
                    </a:lnTo>
                    <a:lnTo>
                      <a:pt x="15" y="8"/>
                    </a:lnTo>
                    <a:lnTo>
                      <a:pt x="11" y="12"/>
                    </a:lnTo>
                    <a:lnTo>
                      <a:pt x="11" y="16"/>
                    </a:lnTo>
                    <a:lnTo>
                      <a:pt x="15" y="16"/>
                    </a:lnTo>
                    <a:lnTo>
                      <a:pt x="11" y="20"/>
                    </a:lnTo>
                    <a:lnTo>
                      <a:pt x="11" y="24"/>
                    </a:lnTo>
                    <a:lnTo>
                      <a:pt x="15" y="28"/>
                    </a:lnTo>
                    <a:lnTo>
                      <a:pt x="0" y="28"/>
                    </a:lnTo>
                    <a:lnTo>
                      <a:pt x="18" y="32"/>
                    </a:lnTo>
                    <a:close/>
                  </a:path>
                </a:pathLst>
              </a:custGeom>
              <a:noFill/>
              <a:ln w="6350" cap="rnd">
                <a:solidFill>
                  <a:srgbClr val="000000"/>
                </a:solidFill>
                <a:round/>
                <a:headEnd/>
                <a:tailEnd/>
              </a:ln>
            </p:spPr>
            <p:txBody>
              <a:bodyPr/>
              <a:lstStyle/>
              <a:p>
                <a:endParaRPr lang="en-US" sz="1350" dirty="0"/>
              </a:p>
            </p:txBody>
          </p:sp>
          <p:sp>
            <p:nvSpPr>
              <p:cNvPr id="676" name="Freeform 2070">
                <a:extLst>
                  <a:ext uri="{FF2B5EF4-FFF2-40B4-BE49-F238E27FC236}">
                    <a16:creationId xmlns:a16="http://schemas.microsoft.com/office/drawing/2014/main" id="{5E74CCBD-8583-4C93-8D03-E853C7822C62}"/>
                  </a:ext>
                </a:extLst>
              </p:cNvPr>
              <p:cNvSpPr>
                <a:spLocks/>
              </p:cNvSpPr>
              <p:nvPr/>
            </p:nvSpPr>
            <p:spPr bwMode="auto">
              <a:xfrm>
                <a:off x="7767957" y="5453328"/>
                <a:ext cx="908049" cy="327036"/>
              </a:xfrm>
              <a:custGeom>
                <a:avLst/>
                <a:gdLst>
                  <a:gd name="T0" fmla="*/ 0 w 572"/>
                  <a:gd name="T1" fmla="*/ 82 h 206"/>
                  <a:gd name="T2" fmla="*/ 0 w 572"/>
                  <a:gd name="T3" fmla="*/ 70 h 206"/>
                  <a:gd name="T4" fmla="*/ 3 w 572"/>
                  <a:gd name="T5" fmla="*/ 62 h 206"/>
                  <a:gd name="T6" fmla="*/ 135 w 572"/>
                  <a:gd name="T7" fmla="*/ 0 h 206"/>
                  <a:gd name="T8" fmla="*/ 565 w 572"/>
                  <a:gd name="T9" fmla="*/ 55 h 206"/>
                  <a:gd name="T10" fmla="*/ 572 w 572"/>
                  <a:gd name="T11" fmla="*/ 78 h 206"/>
                  <a:gd name="T12" fmla="*/ 572 w 572"/>
                  <a:gd name="T13" fmla="*/ 86 h 206"/>
                  <a:gd name="T14" fmla="*/ 568 w 572"/>
                  <a:gd name="T15" fmla="*/ 94 h 206"/>
                  <a:gd name="T16" fmla="*/ 568 w 572"/>
                  <a:gd name="T17" fmla="*/ 167 h 206"/>
                  <a:gd name="T18" fmla="*/ 138 w 572"/>
                  <a:gd name="T19" fmla="*/ 206 h 206"/>
                  <a:gd name="T20" fmla="*/ 3 w 572"/>
                  <a:gd name="T21" fmla="*/ 167 h 206"/>
                  <a:gd name="T22" fmla="*/ 0 w 572"/>
                  <a:gd name="T23" fmla="*/ 82 h 2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72"/>
                  <a:gd name="T37" fmla="*/ 0 h 206"/>
                  <a:gd name="T38" fmla="*/ 572 w 572"/>
                  <a:gd name="T39" fmla="*/ 206 h 2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72" h="206">
                    <a:moveTo>
                      <a:pt x="0" y="82"/>
                    </a:moveTo>
                    <a:lnTo>
                      <a:pt x="0" y="70"/>
                    </a:lnTo>
                    <a:lnTo>
                      <a:pt x="3" y="62"/>
                    </a:lnTo>
                    <a:lnTo>
                      <a:pt x="135" y="0"/>
                    </a:lnTo>
                    <a:lnTo>
                      <a:pt x="565" y="55"/>
                    </a:lnTo>
                    <a:lnTo>
                      <a:pt x="572" y="78"/>
                    </a:lnTo>
                    <a:lnTo>
                      <a:pt x="572" y="86"/>
                    </a:lnTo>
                    <a:lnTo>
                      <a:pt x="568" y="94"/>
                    </a:lnTo>
                    <a:lnTo>
                      <a:pt x="568" y="167"/>
                    </a:lnTo>
                    <a:lnTo>
                      <a:pt x="138" y="206"/>
                    </a:lnTo>
                    <a:lnTo>
                      <a:pt x="3" y="167"/>
                    </a:lnTo>
                    <a:lnTo>
                      <a:pt x="0" y="82"/>
                    </a:lnTo>
                    <a:close/>
                  </a:path>
                </a:pathLst>
              </a:custGeom>
              <a:noFill/>
              <a:ln w="6350" cap="rnd">
                <a:solidFill>
                  <a:srgbClr val="000000"/>
                </a:solidFill>
                <a:round/>
                <a:headEnd/>
                <a:tailEnd/>
              </a:ln>
            </p:spPr>
            <p:txBody>
              <a:bodyPr/>
              <a:lstStyle/>
              <a:p>
                <a:endParaRPr lang="en-US" sz="1350" dirty="0"/>
              </a:p>
            </p:txBody>
          </p:sp>
          <p:sp>
            <p:nvSpPr>
              <p:cNvPr id="677" name="Rectangle 2071">
                <a:extLst>
                  <a:ext uri="{FF2B5EF4-FFF2-40B4-BE49-F238E27FC236}">
                    <a16:creationId xmlns:a16="http://schemas.microsoft.com/office/drawing/2014/main" id="{9DDEBAED-0E0B-4268-9FBB-EB990E97FFF4}"/>
                  </a:ext>
                </a:extLst>
              </p:cNvPr>
              <p:cNvSpPr>
                <a:spLocks noChangeArrowheads="1"/>
              </p:cNvSpPr>
              <p:nvPr/>
            </p:nvSpPr>
            <p:spPr bwMode="auto">
              <a:xfrm>
                <a:off x="8472807" y="5329499"/>
                <a:ext cx="1588" cy="27306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78" name="Freeform 2072">
                <a:extLst>
                  <a:ext uri="{FF2B5EF4-FFF2-40B4-BE49-F238E27FC236}">
                    <a16:creationId xmlns:a16="http://schemas.microsoft.com/office/drawing/2014/main" id="{9B56A14F-90DF-4055-BC3A-4E8C86A5051B}"/>
                  </a:ext>
                </a:extLst>
              </p:cNvPr>
              <p:cNvSpPr>
                <a:spLocks/>
              </p:cNvSpPr>
              <p:nvPr/>
            </p:nvSpPr>
            <p:spPr bwMode="auto">
              <a:xfrm>
                <a:off x="7988619" y="5527943"/>
                <a:ext cx="681037" cy="252422"/>
              </a:xfrm>
              <a:custGeom>
                <a:avLst/>
                <a:gdLst>
                  <a:gd name="T0" fmla="*/ 0 w 429"/>
                  <a:gd name="T1" fmla="*/ 159 h 159"/>
                  <a:gd name="T2" fmla="*/ 429 w 429"/>
                  <a:gd name="T3" fmla="*/ 120 h 159"/>
                  <a:gd name="T4" fmla="*/ 429 w 429"/>
                  <a:gd name="T5" fmla="*/ 39 h 159"/>
                  <a:gd name="T6" fmla="*/ 0 w 429"/>
                  <a:gd name="T7" fmla="*/ 0 h 159"/>
                  <a:gd name="T8" fmla="*/ 0 w 429"/>
                  <a:gd name="T9" fmla="*/ 159 h 159"/>
                  <a:gd name="T10" fmla="*/ 0 60000 65536"/>
                  <a:gd name="T11" fmla="*/ 0 60000 65536"/>
                  <a:gd name="T12" fmla="*/ 0 60000 65536"/>
                  <a:gd name="T13" fmla="*/ 0 60000 65536"/>
                  <a:gd name="T14" fmla="*/ 0 60000 65536"/>
                  <a:gd name="T15" fmla="*/ 0 w 429"/>
                  <a:gd name="T16" fmla="*/ 0 h 159"/>
                  <a:gd name="T17" fmla="*/ 429 w 429"/>
                  <a:gd name="T18" fmla="*/ 159 h 159"/>
                </a:gdLst>
                <a:ahLst/>
                <a:cxnLst>
                  <a:cxn ang="T10">
                    <a:pos x="T0" y="T1"/>
                  </a:cxn>
                  <a:cxn ang="T11">
                    <a:pos x="T2" y="T3"/>
                  </a:cxn>
                  <a:cxn ang="T12">
                    <a:pos x="T4" y="T5"/>
                  </a:cxn>
                  <a:cxn ang="T13">
                    <a:pos x="T6" y="T7"/>
                  </a:cxn>
                  <a:cxn ang="T14">
                    <a:pos x="T8" y="T9"/>
                  </a:cxn>
                </a:cxnLst>
                <a:rect l="T15" t="T16" r="T17" b="T18"/>
                <a:pathLst>
                  <a:path w="429" h="159">
                    <a:moveTo>
                      <a:pt x="0" y="159"/>
                    </a:moveTo>
                    <a:lnTo>
                      <a:pt x="429" y="120"/>
                    </a:lnTo>
                    <a:lnTo>
                      <a:pt x="429" y="39"/>
                    </a:lnTo>
                    <a:lnTo>
                      <a:pt x="0" y="0"/>
                    </a:lnTo>
                    <a:lnTo>
                      <a:pt x="0" y="159"/>
                    </a:lnTo>
                    <a:close/>
                  </a:path>
                </a:pathLst>
              </a:custGeom>
              <a:noFill/>
              <a:ln w="6350" cap="rnd">
                <a:solidFill>
                  <a:srgbClr val="000000"/>
                </a:solidFill>
                <a:round/>
                <a:headEnd/>
                <a:tailEnd/>
              </a:ln>
            </p:spPr>
            <p:txBody>
              <a:bodyPr/>
              <a:lstStyle/>
              <a:p>
                <a:endParaRPr lang="en-US" sz="1350" dirty="0"/>
              </a:p>
            </p:txBody>
          </p:sp>
          <p:sp>
            <p:nvSpPr>
              <p:cNvPr id="679" name="Freeform 2073">
                <a:extLst>
                  <a:ext uri="{FF2B5EF4-FFF2-40B4-BE49-F238E27FC236}">
                    <a16:creationId xmlns:a16="http://schemas.microsoft.com/office/drawing/2014/main" id="{15242694-BF7F-4258-ADA1-70E2F80673C4}"/>
                  </a:ext>
                </a:extLst>
              </p:cNvPr>
              <p:cNvSpPr>
                <a:spLocks/>
              </p:cNvSpPr>
              <p:nvPr/>
            </p:nvSpPr>
            <p:spPr bwMode="auto">
              <a:xfrm>
                <a:off x="7993382" y="5658123"/>
                <a:ext cx="649287" cy="53977"/>
              </a:xfrm>
              <a:custGeom>
                <a:avLst/>
                <a:gdLst>
                  <a:gd name="T0" fmla="*/ 409 w 409"/>
                  <a:gd name="T1" fmla="*/ 19 h 34"/>
                  <a:gd name="T2" fmla="*/ 409 w 409"/>
                  <a:gd name="T3" fmla="*/ 4 h 34"/>
                  <a:gd name="T4" fmla="*/ 0 w 409"/>
                  <a:gd name="T5" fmla="*/ 0 h 34"/>
                  <a:gd name="T6" fmla="*/ 0 w 409"/>
                  <a:gd name="T7" fmla="*/ 34 h 34"/>
                  <a:gd name="T8" fmla="*/ 409 w 409"/>
                  <a:gd name="T9" fmla="*/ 19 h 34"/>
                  <a:gd name="T10" fmla="*/ 0 60000 65536"/>
                  <a:gd name="T11" fmla="*/ 0 60000 65536"/>
                  <a:gd name="T12" fmla="*/ 0 60000 65536"/>
                  <a:gd name="T13" fmla="*/ 0 60000 65536"/>
                  <a:gd name="T14" fmla="*/ 0 60000 65536"/>
                  <a:gd name="T15" fmla="*/ 0 w 409"/>
                  <a:gd name="T16" fmla="*/ 0 h 34"/>
                  <a:gd name="T17" fmla="*/ 409 w 409"/>
                  <a:gd name="T18" fmla="*/ 34 h 34"/>
                </a:gdLst>
                <a:ahLst/>
                <a:cxnLst>
                  <a:cxn ang="T10">
                    <a:pos x="T0" y="T1"/>
                  </a:cxn>
                  <a:cxn ang="T11">
                    <a:pos x="T2" y="T3"/>
                  </a:cxn>
                  <a:cxn ang="T12">
                    <a:pos x="T4" y="T5"/>
                  </a:cxn>
                  <a:cxn ang="T13">
                    <a:pos x="T6" y="T7"/>
                  </a:cxn>
                  <a:cxn ang="T14">
                    <a:pos x="T8" y="T9"/>
                  </a:cxn>
                </a:cxnLst>
                <a:rect l="T15" t="T16" r="T17" b="T18"/>
                <a:pathLst>
                  <a:path w="409" h="34">
                    <a:moveTo>
                      <a:pt x="409" y="19"/>
                    </a:moveTo>
                    <a:lnTo>
                      <a:pt x="409" y="4"/>
                    </a:lnTo>
                    <a:lnTo>
                      <a:pt x="0" y="0"/>
                    </a:lnTo>
                    <a:lnTo>
                      <a:pt x="0" y="34"/>
                    </a:lnTo>
                    <a:lnTo>
                      <a:pt x="409" y="19"/>
                    </a:lnTo>
                    <a:close/>
                  </a:path>
                </a:pathLst>
              </a:custGeom>
              <a:noFill/>
              <a:ln w="6350" cap="rnd">
                <a:solidFill>
                  <a:srgbClr val="000000"/>
                </a:solidFill>
                <a:round/>
                <a:headEnd/>
                <a:tailEnd/>
              </a:ln>
            </p:spPr>
            <p:txBody>
              <a:bodyPr/>
              <a:lstStyle/>
              <a:p>
                <a:endParaRPr lang="en-US" sz="1350" dirty="0"/>
              </a:p>
            </p:txBody>
          </p:sp>
          <p:sp>
            <p:nvSpPr>
              <p:cNvPr id="680" name="Freeform 2074">
                <a:extLst>
                  <a:ext uri="{FF2B5EF4-FFF2-40B4-BE49-F238E27FC236}">
                    <a16:creationId xmlns:a16="http://schemas.microsoft.com/office/drawing/2014/main" id="{8281A2A4-3CE5-4D75-832D-DF8666D3A75A}"/>
                  </a:ext>
                </a:extLst>
              </p:cNvPr>
              <p:cNvSpPr>
                <a:spLocks/>
              </p:cNvSpPr>
              <p:nvPr/>
            </p:nvSpPr>
            <p:spPr bwMode="auto">
              <a:xfrm>
                <a:off x="7774307" y="5532705"/>
                <a:ext cx="174625" cy="242897"/>
              </a:xfrm>
              <a:custGeom>
                <a:avLst/>
                <a:gdLst>
                  <a:gd name="T0" fmla="*/ 110 w 110"/>
                  <a:gd name="T1" fmla="*/ 153 h 153"/>
                  <a:gd name="T2" fmla="*/ 106 w 110"/>
                  <a:gd name="T3" fmla="*/ 0 h 153"/>
                  <a:gd name="T4" fmla="*/ 0 w 110"/>
                  <a:gd name="T5" fmla="*/ 43 h 153"/>
                  <a:gd name="T6" fmla="*/ 0 w 110"/>
                  <a:gd name="T7" fmla="*/ 114 h 153"/>
                  <a:gd name="T8" fmla="*/ 110 w 110"/>
                  <a:gd name="T9" fmla="*/ 153 h 153"/>
                  <a:gd name="T10" fmla="*/ 0 60000 65536"/>
                  <a:gd name="T11" fmla="*/ 0 60000 65536"/>
                  <a:gd name="T12" fmla="*/ 0 60000 65536"/>
                  <a:gd name="T13" fmla="*/ 0 60000 65536"/>
                  <a:gd name="T14" fmla="*/ 0 60000 65536"/>
                  <a:gd name="T15" fmla="*/ 0 w 110"/>
                  <a:gd name="T16" fmla="*/ 0 h 153"/>
                  <a:gd name="T17" fmla="*/ 110 w 110"/>
                  <a:gd name="T18" fmla="*/ 153 h 153"/>
                </a:gdLst>
                <a:ahLst/>
                <a:cxnLst>
                  <a:cxn ang="T10">
                    <a:pos x="T0" y="T1"/>
                  </a:cxn>
                  <a:cxn ang="T11">
                    <a:pos x="T2" y="T3"/>
                  </a:cxn>
                  <a:cxn ang="T12">
                    <a:pos x="T4" y="T5"/>
                  </a:cxn>
                  <a:cxn ang="T13">
                    <a:pos x="T6" y="T7"/>
                  </a:cxn>
                  <a:cxn ang="T14">
                    <a:pos x="T8" y="T9"/>
                  </a:cxn>
                </a:cxnLst>
                <a:rect l="T15" t="T16" r="T17" b="T18"/>
                <a:pathLst>
                  <a:path w="110" h="153">
                    <a:moveTo>
                      <a:pt x="110" y="153"/>
                    </a:moveTo>
                    <a:lnTo>
                      <a:pt x="106" y="0"/>
                    </a:lnTo>
                    <a:lnTo>
                      <a:pt x="0" y="43"/>
                    </a:lnTo>
                    <a:lnTo>
                      <a:pt x="0" y="114"/>
                    </a:lnTo>
                    <a:lnTo>
                      <a:pt x="110" y="153"/>
                    </a:lnTo>
                    <a:close/>
                  </a:path>
                </a:pathLst>
              </a:custGeom>
              <a:noFill/>
              <a:ln w="6350" cap="rnd">
                <a:solidFill>
                  <a:srgbClr val="000000"/>
                </a:solidFill>
                <a:round/>
                <a:headEnd/>
                <a:tailEnd/>
              </a:ln>
            </p:spPr>
            <p:txBody>
              <a:bodyPr/>
              <a:lstStyle/>
              <a:p>
                <a:endParaRPr lang="en-US" sz="1350" dirty="0"/>
              </a:p>
            </p:txBody>
          </p:sp>
          <p:sp>
            <p:nvSpPr>
              <p:cNvPr id="681" name="Freeform 2075">
                <a:extLst>
                  <a:ext uri="{FF2B5EF4-FFF2-40B4-BE49-F238E27FC236}">
                    <a16:creationId xmlns:a16="http://schemas.microsoft.com/office/drawing/2014/main" id="{C56ABBC8-1F3F-4510-AC3B-30AD423D0A6B}"/>
                  </a:ext>
                </a:extLst>
              </p:cNvPr>
              <p:cNvSpPr>
                <a:spLocks/>
              </p:cNvSpPr>
              <p:nvPr/>
            </p:nvSpPr>
            <p:spPr bwMode="auto">
              <a:xfrm>
                <a:off x="7779069" y="5662885"/>
                <a:ext cx="169863" cy="57152"/>
              </a:xfrm>
              <a:custGeom>
                <a:avLst/>
                <a:gdLst>
                  <a:gd name="T0" fmla="*/ 103 w 107"/>
                  <a:gd name="T1" fmla="*/ 0 h 36"/>
                  <a:gd name="T2" fmla="*/ 0 w 107"/>
                  <a:gd name="T3" fmla="*/ 0 h 36"/>
                  <a:gd name="T4" fmla="*/ 0 w 107"/>
                  <a:gd name="T5" fmla="*/ 16 h 36"/>
                  <a:gd name="T6" fmla="*/ 107 w 107"/>
                  <a:gd name="T7" fmla="*/ 36 h 36"/>
                  <a:gd name="T8" fmla="*/ 103 w 107"/>
                  <a:gd name="T9" fmla="*/ 0 h 36"/>
                  <a:gd name="T10" fmla="*/ 0 60000 65536"/>
                  <a:gd name="T11" fmla="*/ 0 60000 65536"/>
                  <a:gd name="T12" fmla="*/ 0 60000 65536"/>
                  <a:gd name="T13" fmla="*/ 0 60000 65536"/>
                  <a:gd name="T14" fmla="*/ 0 60000 65536"/>
                  <a:gd name="T15" fmla="*/ 0 w 107"/>
                  <a:gd name="T16" fmla="*/ 0 h 36"/>
                  <a:gd name="T17" fmla="*/ 107 w 107"/>
                  <a:gd name="T18" fmla="*/ 36 h 36"/>
                </a:gdLst>
                <a:ahLst/>
                <a:cxnLst>
                  <a:cxn ang="T10">
                    <a:pos x="T0" y="T1"/>
                  </a:cxn>
                  <a:cxn ang="T11">
                    <a:pos x="T2" y="T3"/>
                  </a:cxn>
                  <a:cxn ang="T12">
                    <a:pos x="T4" y="T5"/>
                  </a:cxn>
                  <a:cxn ang="T13">
                    <a:pos x="T6" y="T7"/>
                  </a:cxn>
                  <a:cxn ang="T14">
                    <a:pos x="T8" y="T9"/>
                  </a:cxn>
                </a:cxnLst>
                <a:rect l="T15" t="T16" r="T17" b="T18"/>
                <a:pathLst>
                  <a:path w="107" h="36">
                    <a:moveTo>
                      <a:pt x="103" y="0"/>
                    </a:moveTo>
                    <a:lnTo>
                      <a:pt x="0" y="0"/>
                    </a:lnTo>
                    <a:lnTo>
                      <a:pt x="0" y="16"/>
                    </a:lnTo>
                    <a:lnTo>
                      <a:pt x="107" y="36"/>
                    </a:lnTo>
                    <a:lnTo>
                      <a:pt x="103" y="0"/>
                    </a:lnTo>
                    <a:close/>
                  </a:path>
                </a:pathLst>
              </a:custGeom>
              <a:noFill/>
              <a:ln w="6350" cap="rnd">
                <a:solidFill>
                  <a:srgbClr val="000000"/>
                </a:solidFill>
                <a:round/>
                <a:headEnd/>
                <a:tailEnd/>
              </a:ln>
            </p:spPr>
            <p:txBody>
              <a:bodyPr/>
              <a:lstStyle/>
              <a:p>
                <a:endParaRPr lang="en-US" sz="1350" dirty="0"/>
              </a:p>
            </p:txBody>
          </p:sp>
          <p:sp>
            <p:nvSpPr>
              <p:cNvPr id="682" name="Freeform 2076">
                <a:extLst>
                  <a:ext uri="{FF2B5EF4-FFF2-40B4-BE49-F238E27FC236}">
                    <a16:creationId xmlns:a16="http://schemas.microsoft.com/office/drawing/2014/main" id="{5820E6DE-E885-40BD-8193-86F5A110EE89}"/>
                  </a:ext>
                </a:extLst>
              </p:cNvPr>
              <p:cNvSpPr>
                <a:spLocks/>
              </p:cNvSpPr>
              <p:nvPr/>
            </p:nvSpPr>
            <p:spPr bwMode="auto">
              <a:xfrm>
                <a:off x="7790182" y="5596208"/>
                <a:ext cx="1588" cy="130180"/>
              </a:xfrm>
              <a:custGeom>
                <a:avLst/>
                <a:gdLst>
                  <a:gd name="T0" fmla="*/ 0 w 1"/>
                  <a:gd name="T1" fmla="*/ 82 h 82"/>
                  <a:gd name="T2" fmla="*/ 0 w 1"/>
                  <a:gd name="T3" fmla="*/ 43 h 82"/>
                  <a:gd name="T4" fmla="*/ 0 w 1"/>
                  <a:gd name="T5" fmla="*/ 0 h 82"/>
                  <a:gd name="T6" fmla="*/ 0 w 1"/>
                  <a:gd name="T7" fmla="*/ 43 h 82"/>
                  <a:gd name="T8" fmla="*/ 0 w 1"/>
                  <a:gd name="T9" fmla="*/ 82 h 82"/>
                  <a:gd name="T10" fmla="*/ 0 60000 65536"/>
                  <a:gd name="T11" fmla="*/ 0 60000 65536"/>
                  <a:gd name="T12" fmla="*/ 0 60000 65536"/>
                  <a:gd name="T13" fmla="*/ 0 60000 65536"/>
                  <a:gd name="T14" fmla="*/ 0 60000 65536"/>
                  <a:gd name="T15" fmla="*/ 0 w 1"/>
                  <a:gd name="T16" fmla="*/ 0 h 82"/>
                  <a:gd name="T17" fmla="*/ 1 w 1"/>
                  <a:gd name="T18" fmla="*/ 82 h 82"/>
                </a:gdLst>
                <a:ahLst/>
                <a:cxnLst>
                  <a:cxn ang="T10">
                    <a:pos x="T0" y="T1"/>
                  </a:cxn>
                  <a:cxn ang="T11">
                    <a:pos x="T2" y="T3"/>
                  </a:cxn>
                  <a:cxn ang="T12">
                    <a:pos x="T4" y="T5"/>
                  </a:cxn>
                  <a:cxn ang="T13">
                    <a:pos x="T6" y="T7"/>
                  </a:cxn>
                  <a:cxn ang="T14">
                    <a:pos x="T8" y="T9"/>
                  </a:cxn>
                </a:cxnLst>
                <a:rect l="T15" t="T16" r="T17" b="T18"/>
                <a:pathLst>
                  <a:path w="1" h="82">
                    <a:moveTo>
                      <a:pt x="0" y="82"/>
                    </a:moveTo>
                    <a:lnTo>
                      <a:pt x="0" y="43"/>
                    </a:lnTo>
                    <a:lnTo>
                      <a:pt x="0" y="0"/>
                    </a:lnTo>
                    <a:lnTo>
                      <a:pt x="0" y="43"/>
                    </a:lnTo>
                    <a:lnTo>
                      <a:pt x="0" y="82"/>
                    </a:lnTo>
                    <a:close/>
                  </a:path>
                </a:pathLst>
              </a:custGeom>
              <a:noFill/>
              <a:ln w="6350" cap="rnd">
                <a:solidFill>
                  <a:srgbClr val="000000"/>
                </a:solidFill>
                <a:round/>
                <a:headEnd/>
                <a:tailEnd/>
              </a:ln>
            </p:spPr>
            <p:txBody>
              <a:bodyPr/>
              <a:lstStyle/>
              <a:p>
                <a:endParaRPr lang="en-US" sz="1350" dirty="0"/>
              </a:p>
            </p:txBody>
          </p:sp>
          <p:sp>
            <p:nvSpPr>
              <p:cNvPr id="683" name="Freeform 2077">
                <a:extLst>
                  <a:ext uri="{FF2B5EF4-FFF2-40B4-BE49-F238E27FC236}">
                    <a16:creationId xmlns:a16="http://schemas.microsoft.com/office/drawing/2014/main" id="{16EEF309-DB08-4719-A05D-DD27B76E366D}"/>
                  </a:ext>
                </a:extLst>
              </p:cNvPr>
              <p:cNvSpPr>
                <a:spLocks/>
              </p:cNvSpPr>
              <p:nvPr/>
            </p:nvSpPr>
            <p:spPr bwMode="auto">
              <a:xfrm>
                <a:off x="7802883" y="5589858"/>
                <a:ext cx="1588" cy="136530"/>
              </a:xfrm>
              <a:custGeom>
                <a:avLst/>
                <a:gdLst>
                  <a:gd name="T0" fmla="*/ 0 w 1"/>
                  <a:gd name="T1" fmla="*/ 86 h 86"/>
                  <a:gd name="T2" fmla="*/ 0 w 1"/>
                  <a:gd name="T3" fmla="*/ 0 h 86"/>
                  <a:gd name="T4" fmla="*/ 0 w 1"/>
                  <a:gd name="T5" fmla="*/ 4 h 86"/>
                  <a:gd name="T6" fmla="*/ 0 w 1"/>
                  <a:gd name="T7" fmla="*/ 86 h 86"/>
                  <a:gd name="T8" fmla="*/ 0 60000 65536"/>
                  <a:gd name="T9" fmla="*/ 0 60000 65536"/>
                  <a:gd name="T10" fmla="*/ 0 60000 65536"/>
                  <a:gd name="T11" fmla="*/ 0 60000 65536"/>
                  <a:gd name="T12" fmla="*/ 0 w 1"/>
                  <a:gd name="T13" fmla="*/ 0 h 86"/>
                  <a:gd name="T14" fmla="*/ 1 w 1"/>
                  <a:gd name="T15" fmla="*/ 86 h 86"/>
                </a:gdLst>
                <a:ahLst/>
                <a:cxnLst>
                  <a:cxn ang="T8">
                    <a:pos x="T0" y="T1"/>
                  </a:cxn>
                  <a:cxn ang="T9">
                    <a:pos x="T2" y="T3"/>
                  </a:cxn>
                  <a:cxn ang="T10">
                    <a:pos x="T4" y="T5"/>
                  </a:cxn>
                  <a:cxn ang="T11">
                    <a:pos x="T6" y="T7"/>
                  </a:cxn>
                </a:cxnLst>
                <a:rect l="T12" t="T13" r="T14" b="T15"/>
                <a:pathLst>
                  <a:path w="1" h="86">
                    <a:moveTo>
                      <a:pt x="0" y="86"/>
                    </a:moveTo>
                    <a:lnTo>
                      <a:pt x="0" y="0"/>
                    </a:lnTo>
                    <a:lnTo>
                      <a:pt x="0" y="4"/>
                    </a:lnTo>
                    <a:lnTo>
                      <a:pt x="0" y="86"/>
                    </a:lnTo>
                    <a:close/>
                  </a:path>
                </a:pathLst>
              </a:custGeom>
              <a:noFill/>
              <a:ln w="6350" cap="rnd">
                <a:solidFill>
                  <a:srgbClr val="000000"/>
                </a:solidFill>
                <a:round/>
                <a:headEnd/>
                <a:tailEnd/>
              </a:ln>
            </p:spPr>
            <p:txBody>
              <a:bodyPr/>
              <a:lstStyle/>
              <a:p>
                <a:endParaRPr lang="en-US" sz="1350" dirty="0"/>
              </a:p>
            </p:txBody>
          </p:sp>
          <p:sp>
            <p:nvSpPr>
              <p:cNvPr id="684" name="Rectangle 2078">
                <a:extLst>
                  <a:ext uri="{FF2B5EF4-FFF2-40B4-BE49-F238E27FC236}">
                    <a16:creationId xmlns:a16="http://schemas.microsoft.com/office/drawing/2014/main" id="{112B0177-6F61-48BD-8CED-300DC1409EBC}"/>
                  </a:ext>
                </a:extLst>
              </p:cNvPr>
              <p:cNvSpPr>
                <a:spLocks noChangeArrowheads="1"/>
              </p:cNvSpPr>
              <p:nvPr/>
            </p:nvSpPr>
            <p:spPr bwMode="auto">
              <a:xfrm>
                <a:off x="7812408" y="5589858"/>
                <a:ext cx="7938" cy="1428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85" name="Freeform 2079">
                <a:extLst>
                  <a:ext uri="{FF2B5EF4-FFF2-40B4-BE49-F238E27FC236}">
                    <a16:creationId xmlns:a16="http://schemas.microsoft.com/office/drawing/2014/main" id="{06AD94CA-5764-442C-B727-9166A9DB5AB2}"/>
                  </a:ext>
                </a:extLst>
              </p:cNvPr>
              <p:cNvSpPr>
                <a:spLocks/>
              </p:cNvSpPr>
              <p:nvPr/>
            </p:nvSpPr>
            <p:spPr bwMode="auto">
              <a:xfrm>
                <a:off x="7829869" y="5581920"/>
                <a:ext cx="6350" cy="155581"/>
              </a:xfrm>
              <a:custGeom>
                <a:avLst/>
                <a:gdLst>
                  <a:gd name="T0" fmla="*/ 4 w 4"/>
                  <a:gd name="T1" fmla="*/ 98 h 98"/>
                  <a:gd name="T2" fmla="*/ 4 w 4"/>
                  <a:gd name="T3" fmla="*/ 0 h 98"/>
                  <a:gd name="T4" fmla="*/ 0 w 4"/>
                  <a:gd name="T5" fmla="*/ 0 h 98"/>
                  <a:gd name="T6" fmla="*/ 0 w 4"/>
                  <a:gd name="T7" fmla="*/ 94 h 98"/>
                  <a:gd name="T8" fmla="*/ 4 w 4"/>
                  <a:gd name="T9" fmla="*/ 98 h 98"/>
                  <a:gd name="T10" fmla="*/ 0 60000 65536"/>
                  <a:gd name="T11" fmla="*/ 0 60000 65536"/>
                  <a:gd name="T12" fmla="*/ 0 60000 65536"/>
                  <a:gd name="T13" fmla="*/ 0 60000 65536"/>
                  <a:gd name="T14" fmla="*/ 0 60000 65536"/>
                  <a:gd name="T15" fmla="*/ 0 w 4"/>
                  <a:gd name="T16" fmla="*/ 0 h 98"/>
                  <a:gd name="T17" fmla="*/ 4 w 4"/>
                  <a:gd name="T18" fmla="*/ 98 h 98"/>
                </a:gdLst>
                <a:ahLst/>
                <a:cxnLst>
                  <a:cxn ang="T10">
                    <a:pos x="T0" y="T1"/>
                  </a:cxn>
                  <a:cxn ang="T11">
                    <a:pos x="T2" y="T3"/>
                  </a:cxn>
                  <a:cxn ang="T12">
                    <a:pos x="T4" y="T5"/>
                  </a:cxn>
                  <a:cxn ang="T13">
                    <a:pos x="T6" y="T7"/>
                  </a:cxn>
                  <a:cxn ang="T14">
                    <a:pos x="T8" y="T9"/>
                  </a:cxn>
                </a:cxnLst>
                <a:rect l="T15" t="T16" r="T17" b="T18"/>
                <a:pathLst>
                  <a:path w="4" h="98">
                    <a:moveTo>
                      <a:pt x="4" y="98"/>
                    </a:moveTo>
                    <a:lnTo>
                      <a:pt x="4" y="0"/>
                    </a:lnTo>
                    <a:lnTo>
                      <a:pt x="0" y="0"/>
                    </a:lnTo>
                    <a:lnTo>
                      <a:pt x="0" y="94"/>
                    </a:lnTo>
                    <a:lnTo>
                      <a:pt x="4" y="98"/>
                    </a:lnTo>
                    <a:close/>
                  </a:path>
                </a:pathLst>
              </a:custGeom>
              <a:noFill/>
              <a:ln w="6350" cap="rnd">
                <a:solidFill>
                  <a:srgbClr val="000000"/>
                </a:solidFill>
                <a:round/>
                <a:headEnd/>
                <a:tailEnd/>
              </a:ln>
            </p:spPr>
            <p:txBody>
              <a:bodyPr/>
              <a:lstStyle/>
              <a:p>
                <a:endParaRPr lang="en-US" sz="1350" dirty="0"/>
              </a:p>
            </p:txBody>
          </p:sp>
          <p:sp>
            <p:nvSpPr>
              <p:cNvPr id="686" name="Rectangle 2080">
                <a:extLst>
                  <a:ext uri="{FF2B5EF4-FFF2-40B4-BE49-F238E27FC236}">
                    <a16:creationId xmlns:a16="http://schemas.microsoft.com/office/drawing/2014/main" id="{29B5689B-9E2D-420A-894C-7558B4B62ABF}"/>
                  </a:ext>
                </a:extLst>
              </p:cNvPr>
              <p:cNvSpPr>
                <a:spLocks noChangeArrowheads="1"/>
              </p:cNvSpPr>
              <p:nvPr/>
            </p:nvSpPr>
            <p:spPr bwMode="auto">
              <a:xfrm>
                <a:off x="7853682" y="5570807"/>
                <a:ext cx="6350" cy="17463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87" name="Freeform 2081">
                <a:extLst>
                  <a:ext uri="{FF2B5EF4-FFF2-40B4-BE49-F238E27FC236}">
                    <a16:creationId xmlns:a16="http://schemas.microsoft.com/office/drawing/2014/main" id="{CFABC1E3-EF6C-477C-B64C-4383BD30BB8A}"/>
                  </a:ext>
                </a:extLst>
              </p:cNvPr>
              <p:cNvSpPr>
                <a:spLocks/>
              </p:cNvSpPr>
              <p:nvPr/>
            </p:nvSpPr>
            <p:spPr bwMode="auto">
              <a:xfrm>
                <a:off x="7880669" y="5558106"/>
                <a:ext cx="1588" cy="192095"/>
              </a:xfrm>
              <a:custGeom>
                <a:avLst/>
                <a:gdLst>
                  <a:gd name="T0" fmla="*/ 0 w 1"/>
                  <a:gd name="T1" fmla="*/ 121 h 121"/>
                  <a:gd name="T2" fmla="*/ 0 w 1"/>
                  <a:gd name="T3" fmla="*/ 0 h 121"/>
                  <a:gd name="T4" fmla="*/ 0 w 1"/>
                  <a:gd name="T5" fmla="*/ 4 h 121"/>
                  <a:gd name="T6" fmla="*/ 0 w 1"/>
                  <a:gd name="T7" fmla="*/ 121 h 121"/>
                  <a:gd name="T8" fmla="*/ 0 60000 65536"/>
                  <a:gd name="T9" fmla="*/ 0 60000 65536"/>
                  <a:gd name="T10" fmla="*/ 0 60000 65536"/>
                  <a:gd name="T11" fmla="*/ 0 60000 65536"/>
                  <a:gd name="T12" fmla="*/ 0 w 1"/>
                  <a:gd name="T13" fmla="*/ 0 h 121"/>
                  <a:gd name="T14" fmla="*/ 1 w 1"/>
                  <a:gd name="T15" fmla="*/ 121 h 121"/>
                </a:gdLst>
                <a:ahLst/>
                <a:cxnLst>
                  <a:cxn ang="T8">
                    <a:pos x="T0" y="T1"/>
                  </a:cxn>
                  <a:cxn ang="T9">
                    <a:pos x="T2" y="T3"/>
                  </a:cxn>
                  <a:cxn ang="T10">
                    <a:pos x="T4" y="T5"/>
                  </a:cxn>
                  <a:cxn ang="T11">
                    <a:pos x="T6" y="T7"/>
                  </a:cxn>
                </a:cxnLst>
                <a:rect l="T12" t="T13" r="T14" b="T15"/>
                <a:pathLst>
                  <a:path w="1" h="121">
                    <a:moveTo>
                      <a:pt x="0" y="121"/>
                    </a:moveTo>
                    <a:lnTo>
                      <a:pt x="0" y="0"/>
                    </a:lnTo>
                    <a:lnTo>
                      <a:pt x="0" y="4"/>
                    </a:lnTo>
                    <a:lnTo>
                      <a:pt x="0" y="121"/>
                    </a:lnTo>
                    <a:close/>
                  </a:path>
                </a:pathLst>
              </a:custGeom>
              <a:noFill/>
              <a:ln w="6350" cap="rnd">
                <a:solidFill>
                  <a:srgbClr val="000000"/>
                </a:solidFill>
                <a:round/>
                <a:headEnd/>
                <a:tailEnd/>
              </a:ln>
            </p:spPr>
            <p:txBody>
              <a:bodyPr/>
              <a:lstStyle/>
              <a:p>
                <a:endParaRPr lang="en-US" sz="1350" dirty="0"/>
              </a:p>
            </p:txBody>
          </p:sp>
          <p:sp>
            <p:nvSpPr>
              <p:cNvPr id="688" name="Rectangle 2082">
                <a:extLst>
                  <a:ext uri="{FF2B5EF4-FFF2-40B4-BE49-F238E27FC236}">
                    <a16:creationId xmlns:a16="http://schemas.microsoft.com/office/drawing/2014/main" id="{B8C869E0-290C-453D-9CE4-2B6DCC667C3F}"/>
                  </a:ext>
                </a:extLst>
              </p:cNvPr>
              <p:cNvSpPr>
                <a:spLocks noChangeArrowheads="1"/>
              </p:cNvSpPr>
              <p:nvPr/>
            </p:nvSpPr>
            <p:spPr bwMode="auto">
              <a:xfrm>
                <a:off x="7909244" y="5551756"/>
                <a:ext cx="1588"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89" name="Freeform 2083">
                <a:extLst>
                  <a:ext uri="{FF2B5EF4-FFF2-40B4-BE49-F238E27FC236}">
                    <a16:creationId xmlns:a16="http://schemas.microsoft.com/office/drawing/2014/main" id="{8A89CFB3-7682-4C5D-9DDA-72EDB0916793}"/>
                  </a:ext>
                </a:extLst>
              </p:cNvPr>
              <p:cNvSpPr>
                <a:spLocks/>
              </p:cNvSpPr>
              <p:nvPr/>
            </p:nvSpPr>
            <p:spPr bwMode="auto">
              <a:xfrm>
                <a:off x="7774307" y="5596208"/>
                <a:ext cx="15875" cy="130180"/>
              </a:xfrm>
              <a:custGeom>
                <a:avLst/>
                <a:gdLst>
                  <a:gd name="T0" fmla="*/ 10 w 10"/>
                  <a:gd name="T1" fmla="*/ 82 h 82"/>
                  <a:gd name="T2" fmla="*/ 0 w 10"/>
                  <a:gd name="T3" fmla="*/ 74 h 82"/>
                  <a:gd name="T4" fmla="*/ 0 w 10"/>
                  <a:gd name="T5" fmla="*/ 3 h 82"/>
                  <a:gd name="T6" fmla="*/ 10 w 10"/>
                  <a:gd name="T7" fmla="*/ 0 h 82"/>
                  <a:gd name="T8" fmla="*/ 10 w 10"/>
                  <a:gd name="T9" fmla="*/ 43 h 82"/>
                  <a:gd name="T10" fmla="*/ 10 w 10"/>
                  <a:gd name="T11" fmla="*/ 82 h 82"/>
                  <a:gd name="T12" fmla="*/ 0 60000 65536"/>
                  <a:gd name="T13" fmla="*/ 0 60000 65536"/>
                  <a:gd name="T14" fmla="*/ 0 60000 65536"/>
                  <a:gd name="T15" fmla="*/ 0 60000 65536"/>
                  <a:gd name="T16" fmla="*/ 0 60000 65536"/>
                  <a:gd name="T17" fmla="*/ 0 60000 65536"/>
                  <a:gd name="T18" fmla="*/ 0 w 10"/>
                  <a:gd name="T19" fmla="*/ 0 h 82"/>
                  <a:gd name="T20" fmla="*/ 10 w 10"/>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10" h="82">
                    <a:moveTo>
                      <a:pt x="10" y="82"/>
                    </a:moveTo>
                    <a:lnTo>
                      <a:pt x="0" y="74"/>
                    </a:lnTo>
                    <a:lnTo>
                      <a:pt x="0" y="3"/>
                    </a:lnTo>
                    <a:lnTo>
                      <a:pt x="10" y="0"/>
                    </a:lnTo>
                    <a:lnTo>
                      <a:pt x="10" y="43"/>
                    </a:lnTo>
                    <a:lnTo>
                      <a:pt x="10" y="82"/>
                    </a:lnTo>
                    <a:close/>
                  </a:path>
                </a:pathLst>
              </a:custGeom>
              <a:noFill/>
              <a:ln w="6350" cap="rnd">
                <a:solidFill>
                  <a:srgbClr val="000000"/>
                </a:solidFill>
                <a:round/>
                <a:headEnd/>
                <a:tailEnd/>
              </a:ln>
            </p:spPr>
            <p:txBody>
              <a:bodyPr/>
              <a:lstStyle/>
              <a:p>
                <a:endParaRPr lang="en-US" sz="1350" dirty="0"/>
              </a:p>
            </p:txBody>
          </p:sp>
          <p:sp>
            <p:nvSpPr>
              <p:cNvPr id="690" name="Rectangle 2084">
                <a:extLst>
                  <a:ext uri="{FF2B5EF4-FFF2-40B4-BE49-F238E27FC236}">
                    <a16:creationId xmlns:a16="http://schemas.microsoft.com/office/drawing/2014/main" id="{026E0F5A-1927-46AD-9BBE-FEDA811A902E}"/>
                  </a:ext>
                </a:extLst>
              </p:cNvPr>
              <p:cNvSpPr>
                <a:spLocks noChangeArrowheads="1"/>
              </p:cNvSpPr>
              <p:nvPr/>
            </p:nvSpPr>
            <p:spPr bwMode="auto">
              <a:xfrm>
                <a:off x="7796533" y="5596208"/>
                <a:ext cx="6350" cy="1301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91" name="Rectangle 2085">
                <a:extLst>
                  <a:ext uri="{FF2B5EF4-FFF2-40B4-BE49-F238E27FC236}">
                    <a16:creationId xmlns:a16="http://schemas.microsoft.com/office/drawing/2014/main" id="{C7C2A530-FEBD-499C-9DF8-DF3F7201BC51}"/>
                  </a:ext>
                </a:extLst>
              </p:cNvPr>
              <p:cNvSpPr>
                <a:spLocks noChangeArrowheads="1"/>
              </p:cNvSpPr>
              <p:nvPr/>
            </p:nvSpPr>
            <p:spPr bwMode="auto">
              <a:xfrm>
                <a:off x="7807645" y="5589858"/>
                <a:ext cx="6350" cy="1428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92" name="Freeform 2086">
                <a:extLst>
                  <a:ext uri="{FF2B5EF4-FFF2-40B4-BE49-F238E27FC236}">
                    <a16:creationId xmlns:a16="http://schemas.microsoft.com/office/drawing/2014/main" id="{B50B67AB-50EA-4795-976C-5FC5E4F255C8}"/>
                  </a:ext>
                </a:extLst>
              </p:cNvPr>
              <p:cNvSpPr>
                <a:spLocks/>
              </p:cNvSpPr>
              <p:nvPr/>
            </p:nvSpPr>
            <p:spPr bwMode="auto">
              <a:xfrm>
                <a:off x="7825107" y="5581920"/>
                <a:ext cx="4763" cy="155581"/>
              </a:xfrm>
              <a:custGeom>
                <a:avLst/>
                <a:gdLst>
                  <a:gd name="T0" fmla="*/ 3 w 3"/>
                  <a:gd name="T1" fmla="*/ 98 h 98"/>
                  <a:gd name="T2" fmla="*/ 0 w 3"/>
                  <a:gd name="T3" fmla="*/ 94 h 98"/>
                  <a:gd name="T4" fmla="*/ 0 w 3"/>
                  <a:gd name="T5" fmla="*/ 0 h 98"/>
                  <a:gd name="T6" fmla="*/ 3 w 3"/>
                  <a:gd name="T7" fmla="*/ 0 h 98"/>
                  <a:gd name="T8" fmla="*/ 3 w 3"/>
                  <a:gd name="T9" fmla="*/ 98 h 98"/>
                  <a:gd name="T10" fmla="*/ 0 60000 65536"/>
                  <a:gd name="T11" fmla="*/ 0 60000 65536"/>
                  <a:gd name="T12" fmla="*/ 0 60000 65536"/>
                  <a:gd name="T13" fmla="*/ 0 60000 65536"/>
                  <a:gd name="T14" fmla="*/ 0 60000 65536"/>
                  <a:gd name="T15" fmla="*/ 0 w 3"/>
                  <a:gd name="T16" fmla="*/ 0 h 98"/>
                  <a:gd name="T17" fmla="*/ 3 w 3"/>
                  <a:gd name="T18" fmla="*/ 98 h 98"/>
                </a:gdLst>
                <a:ahLst/>
                <a:cxnLst>
                  <a:cxn ang="T10">
                    <a:pos x="T0" y="T1"/>
                  </a:cxn>
                  <a:cxn ang="T11">
                    <a:pos x="T2" y="T3"/>
                  </a:cxn>
                  <a:cxn ang="T12">
                    <a:pos x="T4" y="T5"/>
                  </a:cxn>
                  <a:cxn ang="T13">
                    <a:pos x="T6" y="T7"/>
                  </a:cxn>
                  <a:cxn ang="T14">
                    <a:pos x="T8" y="T9"/>
                  </a:cxn>
                </a:cxnLst>
                <a:rect l="T15" t="T16" r="T17" b="T18"/>
                <a:pathLst>
                  <a:path w="3" h="98">
                    <a:moveTo>
                      <a:pt x="3" y="98"/>
                    </a:moveTo>
                    <a:lnTo>
                      <a:pt x="0" y="94"/>
                    </a:lnTo>
                    <a:lnTo>
                      <a:pt x="0" y="0"/>
                    </a:lnTo>
                    <a:lnTo>
                      <a:pt x="3" y="0"/>
                    </a:lnTo>
                    <a:lnTo>
                      <a:pt x="3" y="98"/>
                    </a:lnTo>
                    <a:close/>
                  </a:path>
                </a:pathLst>
              </a:custGeom>
              <a:noFill/>
              <a:ln w="6350" cap="rnd">
                <a:solidFill>
                  <a:srgbClr val="000000"/>
                </a:solidFill>
                <a:round/>
                <a:headEnd/>
                <a:tailEnd/>
              </a:ln>
            </p:spPr>
            <p:txBody>
              <a:bodyPr/>
              <a:lstStyle/>
              <a:p>
                <a:endParaRPr lang="en-US" sz="1350" dirty="0"/>
              </a:p>
            </p:txBody>
          </p:sp>
          <p:sp>
            <p:nvSpPr>
              <p:cNvPr id="693" name="Freeform 2087">
                <a:extLst>
                  <a:ext uri="{FF2B5EF4-FFF2-40B4-BE49-F238E27FC236}">
                    <a16:creationId xmlns:a16="http://schemas.microsoft.com/office/drawing/2014/main" id="{35B9E71F-A795-4604-8F5F-47C66C9F5470}"/>
                  </a:ext>
                </a:extLst>
              </p:cNvPr>
              <p:cNvSpPr>
                <a:spLocks/>
              </p:cNvSpPr>
              <p:nvPr/>
            </p:nvSpPr>
            <p:spPr bwMode="auto">
              <a:xfrm>
                <a:off x="7847332" y="5570807"/>
                <a:ext cx="6350" cy="173044"/>
              </a:xfrm>
              <a:custGeom>
                <a:avLst/>
                <a:gdLst>
                  <a:gd name="T0" fmla="*/ 4 w 4"/>
                  <a:gd name="T1" fmla="*/ 109 h 109"/>
                  <a:gd name="T2" fmla="*/ 0 w 4"/>
                  <a:gd name="T3" fmla="*/ 105 h 109"/>
                  <a:gd name="T4" fmla="*/ 0 w 4"/>
                  <a:gd name="T5" fmla="*/ 0 h 109"/>
                  <a:gd name="T6" fmla="*/ 4 w 4"/>
                  <a:gd name="T7" fmla="*/ 4 h 109"/>
                  <a:gd name="T8" fmla="*/ 4 w 4"/>
                  <a:gd name="T9" fmla="*/ 109 h 109"/>
                  <a:gd name="T10" fmla="*/ 0 60000 65536"/>
                  <a:gd name="T11" fmla="*/ 0 60000 65536"/>
                  <a:gd name="T12" fmla="*/ 0 60000 65536"/>
                  <a:gd name="T13" fmla="*/ 0 60000 65536"/>
                  <a:gd name="T14" fmla="*/ 0 60000 65536"/>
                  <a:gd name="T15" fmla="*/ 0 w 4"/>
                  <a:gd name="T16" fmla="*/ 0 h 109"/>
                  <a:gd name="T17" fmla="*/ 4 w 4"/>
                  <a:gd name="T18" fmla="*/ 109 h 109"/>
                </a:gdLst>
                <a:ahLst/>
                <a:cxnLst>
                  <a:cxn ang="T10">
                    <a:pos x="T0" y="T1"/>
                  </a:cxn>
                  <a:cxn ang="T11">
                    <a:pos x="T2" y="T3"/>
                  </a:cxn>
                  <a:cxn ang="T12">
                    <a:pos x="T4" y="T5"/>
                  </a:cxn>
                  <a:cxn ang="T13">
                    <a:pos x="T6" y="T7"/>
                  </a:cxn>
                  <a:cxn ang="T14">
                    <a:pos x="T8" y="T9"/>
                  </a:cxn>
                </a:cxnLst>
                <a:rect l="T15" t="T16" r="T17" b="T18"/>
                <a:pathLst>
                  <a:path w="4" h="109">
                    <a:moveTo>
                      <a:pt x="4" y="109"/>
                    </a:moveTo>
                    <a:lnTo>
                      <a:pt x="0" y="105"/>
                    </a:lnTo>
                    <a:lnTo>
                      <a:pt x="0" y="0"/>
                    </a:lnTo>
                    <a:lnTo>
                      <a:pt x="4" y="4"/>
                    </a:lnTo>
                    <a:lnTo>
                      <a:pt x="4" y="109"/>
                    </a:lnTo>
                    <a:close/>
                  </a:path>
                </a:pathLst>
              </a:custGeom>
              <a:noFill/>
              <a:ln w="6350" cap="rnd">
                <a:solidFill>
                  <a:srgbClr val="000000"/>
                </a:solidFill>
                <a:round/>
                <a:headEnd/>
                <a:tailEnd/>
              </a:ln>
            </p:spPr>
            <p:txBody>
              <a:bodyPr/>
              <a:lstStyle/>
              <a:p>
                <a:endParaRPr lang="en-US" sz="1350" dirty="0"/>
              </a:p>
            </p:txBody>
          </p:sp>
          <p:sp>
            <p:nvSpPr>
              <p:cNvPr id="694" name="Rectangle 2088">
                <a:extLst>
                  <a:ext uri="{FF2B5EF4-FFF2-40B4-BE49-F238E27FC236}">
                    <a16:creationId xmlns:a16="http://schemas.microsoft.com/office/drawing/2014/main" id="{8124BCBD-DD2A-4237-9D15-53BD1850A3BC}"/>
                  </a:ext>
                </a:extLst>
              </p:cNvPr>
              <p:cNvSpPr>
                <a:spLocks noChangeArrowheads="1"/>
              </p:cNvSpPr>
              <p:nvPr/>
            </p:nvSpPr>
            <p:spPr bwMode="auto">
              <a:xfrm>
                <a:off x="7869558" y="5564457"/>
                <a:ext cx="12700" cy="18733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95" name="Rectangle 2089">
                <a:extLst>
                  <a:ext uri="{FF2B5EF4-FFF2-40B4-BE49-F238E27FC236}">
                    <a16:creationId xmlns:a16="http://schemas.microsoft.com/office/drawing/2014/main" id="{8DDD871B-65AB-4F33-8A6C-3AFCFD3B9AEE}"/>
                  </a:ext>
                </a:extLst>
              </p:cNvPr>
              <p:cNvSpPr>
                <a:spLocks noChangeArrowheads="1"/>
              </p:cNvSpPr>
              <p:nvPr/>
            </p:nvSpPr>
            <p:spPr bwMode="auto">
              <a:xfrm>
                <a:off x="7898132" y="5551756"/>
                <a:ext cx="12700"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696" name="Line 2090">
                <a:extLst>
                  <a:ext uri="{FF2B5EF4-FFF2-40B4-BE49-F238E27FC236}">
                    <a16:creationId xmlns:a16="http://schemas.microsoft.com/office/drawing/2014/main" id="{5D75CE8B-D220-4C77-8E92-B2F46FE74054}"/>
                  </a:ext>
                </a:extLst>
              </p:cNvPr>
              <p:cNvSpPr>
                <a:spLocks noChangeShapeType="1"/>
              </p:cNvSpPr>
              <p:nvPr/>
            </p:nvSpPr>
            <p:spPr bwMode="auto">
              <a:xfrm>
                <a:off x="7767957" y="5712100"/>
                <a:ext cx="1588" cy="38101"/>
              </a:xfrm>
              <a:prstGeom prst="line">
                <a:avLst/>
              </a:prstGeom>
              <a:noFill/>
              <a:ln w="6350" cap="rnd">
                <a:solidFill>
                  <a:srgbClr val="000000"/>
                </a:solidFill>
                <a:round/>
                <a:headEnd/>
                <a:tailEnd/>
              </a:ln>
            </p:spPr>
            <p:txBody>
              <a:bodyPr/>
              <a:lstStyle/>
              <a:p>
                <a:endParaRPr lang="en-US" sz="1350" dirty="0"/>
              </a:p>
            </p:txBody>
          </p:sp>
          <p:sp>
            <p:nvSpPr>
              <p:cNvPr id="697" name="Freeform 2091">
                <a:extLst>
                  <a:ext uri="{FF2B5EF4-FFF2-40B4-BE49-F238E27FC236}">
                    <a16:creationId xmlns:a16="http://schemas.microsoft.com/office/drawing/2014/main" id="{F4741792-5D2B-4384-ACDD-12947F26E8D7}"/>
                  </a:ext>
                </a:extLst>
              </p:cNvPr>
              <p:cNvSpPr>
                <a:spLocks/>
              </p:cNvSpPr>
              <p:nvPr/>
            </p:nvSpPr>
            <p:spPr bwMode="auto">
              <a:xfrm>
                <a:off x="7988619" y="5521593"/>
                <a:ext cx="39688" cy="258772"/>
              </a:xfrm>
              <a:custGeom>
                <a:avLst/>
                <a:gdLst>
                  <a:gd name="T0" fmla="*/ 0 w 25"/>
                  <a:gd name="T1" fmla="*/ 163 h 163"/>
                  <a:gd name="T2" fmla="*/ 25 w 25"/>
                  <a:gd name="T3" fmla="*/ 163 h 163"/>
                  <a:gd name="T4" fmla="*/ 25 w 25"/>
                  <a:gd name="T5" fmla="*/ 0 h 163"/>
                  <a:gd name="T6" fmla="*/ 0 w 25"/>
                  <a:gd name="T7" fmla="*/ 4 h 163"/>
                  <a:gd name="T8" fmla="*/ 0 w 25"/>
                  <a:gd name="T9" fmla="*/ 163 h 163"/>
                  <a:gd name="T10" fmla="*/ 0 60000 65536"/>
                  <a:gd name="T11" fmla="*/ 0 60000 65536"/>
                  <a:gd name="T12" fmla="*/ 0 60000 65536"/>
                  <a:gd name="T13" fmla="*/ 0 60000 65536"/>
                  <a:gd name="T14" fmla="*/ 0 60000 65536"/>
                  <a:gd name="T15" fmla="*/ 0 w 25"/>
                  <a:gd name="T16" fmla="*/ 0 h 163"/>
                  <a:gd name="T17" fmla="*/ 25 w 25"/>
                  <a:gd name="T18" fmla="*/ 163 h 163"/>
                </a:gdLst>
                <a:ahLst/>
                <a:cxnLst>
                  <a:cxn ang="T10">
                    <a:pos x="T0" y="T1"/>
                  </a:cxn>
                  <a:cxn ang="T11">
                    <a:pos x="T2" y="T3"/>
                  </a:cxn>
                  <a:cxn ang="T12">
                    <a:pos x="T4" y="T5"/>
                  </a:cxn>
                  <a:cxn ang="T13">
                    <a:pos x="T6" y="T7"/>
                  </a:cxn>
                  <a:cxn ang="T14">
                    <a:pos x="T8" y="T9"/>
                  </a:cxn>
                </a:cxnLst>
                <a:rect l="T15" t="T16" r="T17" b="T18"/>
                <a:pathLst>
                  <a:path w="25" h="163">
                    <a:moveTo>
                      <a:pt x="0" y="163"/>
                    </a:moveTo>
                    <a:lnTo>
                      <a:pt x="25" y="163"/>
                    </a:lnTo>
                    <a:lnTo>
                      <a:pt x="25" y="0"/>
                    </a:lnTo>
                    <a:lnTo>
                      <a:pt x="0" y="4"/>
                    </a:lnTo>
                    <a:lnTo>
                      <a:pt x="0" y="163"/>
                    </a:lnTo>
                    <a:close/>
                  </a:path>
                </a:pathLst>
              </a:custGeom>
              <a:noFill/>
              <a:ln w="6350" cap="rnd">
                <a:solidFill>
                  <a:srgbClr val="000000"/>
                </a:solidFill>
                <a:round/>
                <a:headEnd/>
                <a:tailEnd/>
              </a:ln>
            </p:spPr>
            <p:txBody>
              <a:bodyPr/>
              <a:lstStyle/>
              <a:p>
                <a:endParaRPr lang="en-US" sz="1350" dirty="0"/>
              </a:p>
            </p:txBody>
          </p:sp>
          <p:sp>
            <p:nvSpPr>
              <p:cNvPr id="698" name="Freeform 2092">
                <a:extLst>
                  <a:ext uri="{FF2B5EF4-FFF2-40B4-BE49-F238E27FC236}">
                    <a16:creationId xmlns:a16="http://schemas.microsoft.com/office/drawing/2014/main" id="{EB01BC7C-BA6B-4935-818F-71FCBB605A32}"/>
                  </a:ext>
                </a:extLst>
              </p:cNvPr>
              <p:cNvSpPr>
                <a:spLocks/>
              </p:cNvSpPr>
              <p:nvPr/>
            </p:nvSpPr>
            <p:spPr bwMode="auto">
              <a:xfrm>
                <a:off x="8348982" y="5532705"/>
                <a:ext cx="6350" cy="217496"/>
              </a:xfrm>
              <a:custGeom>
                <a:avLst/>
                <a:gdLst>
                  <a:gd name="T0" fmla="*/ 0 w 4"/>
                  <a:gd name="T1" fmla="*/ 137 h 137"/>
                  <a:gd name="T2" fmla="*/ 4 w 4"/>
                  <a:gd name="T3" fmla="*/ 137 h 137"/>
                  <a:gd name="T4" fmla="*/ 4 w 4"/>
                  <a:gd name="T5" fmla="*/ 0 h 137"/>
                  <a:gd name="T6" fmla="*/ 0 w 4"/>
                  <a:gd name="T7" fmla="*/ 8 h 137"/>
                  <a:gd name="T8" fmla="*/ 0 w 4"/>
                  <a:gd name="T9" fmla="*/ 137 h 137"/>
                  <a:gd name="T10" fmla="*/ 0 60000 65536"/>
                  <a:gd name="T11" fmla="*/ 0 60000 65536"/>
                  <a:gd name="T12" fmla="*/ 0 60000 65536"/>
                  <a:gd name="T13" fmla="*/ 0 60000 65536"/>
                  <a:gd name="T14" fmla="*/ 0 60000 65536"/>
                  <a:gd name="T15" fmla="*/ 0 w 4"/>
                  <a:gd name="T16" fmla="*/ 0 h 137"/>
                  <a:gd name="T17" fmla="*/ 4 w 4"/>
                  <a:gd name="T18" fmla="*/ 137 h 137"/>
                </a:gdLst>
                <a:ahLst/>
                <a:cxnLst>
                  <a:cxn ang="T10">
                    <a:pos x="T0" y="T1"/>
                  </a:cxn>
                  <a:cxn ang="T11">
                    <a:pos x="T2" y="T3"/>
                  </a:cxn>
                  <a:cxn ang="T12">
                    <a:pos x="T4" y="T5"/>
                  </a:cxn>
                  <a:cxn ang="T13">
                    <a:pos x="T6" y="T7"/>
                  </a:cxn>
                  <a:cxn ang="T14">
                    <a:pos x="T8" y="T9"/>
                  </a:cxn>
                </a:cxnLst>
                <a:rect l="T15" t="T16" r="T17" b="T18"/>
                <a:pathLst>
                  <a:path w="4" h="137">
                    <a:moveTo>
                      <a:pt x="0" y="137"/>
                    </a:moveTo>
                    <a:lnTo>
                      <a:pt x="4" y="137"/>
                    </a:lnTo>
                    <a:lnTo>
                      <a:pt x="4" y="0"/>
                    </a:lnTo>
                    <a:lnTo>
                      <a:pt x="0" y="8"/>
                    </a:lnTo>
                    <a:lnTo>
                      <a:pt x="0" y="137"/>
                    </a:lnTo>
                    <a:close/>
                  </a:path>
                </a:pathLst>
              </a:custGeom>
              <a:noFill/>
              <a:ln w="6350" cap="rnd">
                <a:solidFill>
                  <a:srgbClr val="000000"/>
                </a:solidFill>
                <a:round/>
                <a:headEnd/>
                <a:tailEnd/>
              </a:ln>
            </p:spPr>
            <p:txBody>
              <a:bodyPr/>
              <a:lstStyle/>
              <a:p>
                <a:endParaRPr lang="en-US" sz="1350" dirty="0"/>
              </a:p>
            </p:txBody>
          </p:sp>
          <p:sp>
            <p:nvSpPr>
              <p:cNvPr id="699" name="Freeform 2093">
                <a:extLst>
                  <a:ext uri="{FF2B5EF4-FFF2-40B4-BE49-F238E27FC236}">
                    <a16:creationId xmlns:a16="http://schemas.microsoft.com/office/drawing/2014/main" id="{24F4D7F5-FA33-42D4-A5F4-D18642277CC4}"/>
                  </a:ext>
                </a:extLst>
              </p:cNvPr>
              <p:cNvSpPr>
                <a:spLocks/>
              </p:cNvSpPr>
              <p:nvPr/>
            </p:nvSpPr>
            <p:spPr bwMode="auto">
              <a:xfrm>
                <a:off x="8291832" y="5540643"/>
                <a:ext cx="28574" cy="215908"/>
              </a:xfrm>
              <a:custGeom>
                <a:avLst/>
                <a:gdLst>
                  <a:gd name="T0" fmla="*/ 0 w 18"/>
                  <a:gd name="T1" fmla="*/ 136 h 136"/>
                  <a:gd name="T2" fmla="*/ 18 w 18"/>
                  <a:gd name="T3" fmla="*/ 132 h 136"/>
                  <a:gd name="T4" fmla="*/ 18 w 18"/>
                  <a:gd name="T5" fmla="*/ 0 h 136"/>
                  <a:gd name="T6" fmla="*/ 0 w 18"/>
                  <a:gd name="T7" fmla="*/ 4 h 136"/>
                  <a:gd name="T8" fmla="*/ 0 w 18"/>
                  <a:gd name="T9" fmla="*/ 136 h 136"/>
                  <a:gd name="T10" fmla="*/ 0 60000 65536"/>
                  <a:gd name="T11" fmla="*/ 0 60000 65536"/>
                  <a:gd name="T12" fmla="*/ 0 60000 65536"/>
                  <a:gd name="T13" fmla="*/ 0 60000 65536"/>
                  <a:gd name="T14" fmla="*/ 0 60000 65536"/>
                  <a:gd name="T15" fmla="*/ 0 w 18"/>
                  <a:gd name="T16" fmla="*/ 0 h 136"/>
                  <a:gd name="T17" fmla="*/ 18 w 18"/>
                  <a:gd name="T18" fmla="*/ 136 h 136"/>
                </a:gdLst>
                <a:ahLst/>
                <a:cxnLst>
                  <a:cxn ang="T10">
                    <a:pos x="T0" y="T1"/>
                  </a:cxn>
                  <a:cxn ang="T11">
                    <a:pos x="T2" y="T3"/>
                  </a:cxn>
                  <a:cxn ang="T12">
                    <a:pos x="T4" y="T5"/>
                  </a:cxn>
                  <a:cxn ang="T13">
                    <a:pos x="T6" y="T7"/>
                  </a:cxn>
                  <a:cxn ang="T14">
                    <a:pos x="T8" y="T9"/>
                  </a:cxn>
                </a:cxnLst>
                <a:rect l="T15" t="T16" r="T17" b="T18"/>
                <a:pathLst>
                  <a:path w="18" h="136">
                    <a:moveTo>
                      <a:pt x="0" y="136"/>
                    </a:moveTo>
                    <a:lnTo>
                      <a:pt x="18" y="132"/>
                    </a:lnTo>
                    <a:lnTo>
                      <a:pt x="18" y="0"/>
                    </a:lnTo>
                    <a:lnTo>
                      <a:pt x="0" y="4"/>
                    </a:lnTo>
                    <a:lnTo>
                      <a:pt x="0" y="136"/>
                    </a:lnTo>
                    <a:close/>
                  </a:path>
                </a:pathLst>
              </a:custGeom>
              <a:noFill/>
              <a:ln w="6350" cap="rnd">
                <a:solidFill>
                  <a:srgbClr val="000000"/>
                </a:solidFill>
                <a:round/>
                <a:headEnd/>
                <a:tailEnd/>
              </a:ln>
            </p:spPr>
            <p:txBody>
              <a:bodyPr/>
              <a:lstStyle/>
              <a:p>
                <a:endParaRPr lang="en-US" sz="1350" dirty="0"/>
              </a:p>
            </p:txBody>
          </p:sp>
          <p:sp>
            <p:nvSpPr>
              <p:cNvPr id="700" name="Rectangle 2094">
                <a:extLst>
                  <a:ext uri="{FF2B5EF4-FFF2-40B4-BE49-F238E27FC236}">
                    <a16:creationId xmlns:a16="http://schemas.microsoft.com/office/drawing/2014/main" id="{91A1FAFB-263F-4571-A2E3-FC0B4C9BEFAE}"/>
                  </a:ext>
                </a:extLst>
              </p:cNvPr>
              <p:cNvSpPr>
                <a:spLocks noChangeArrowheads="1"/>
              </p:cNvSpPr>
              <p:nvPr/>
            </p:nvSpPr>
            <p:spPr bwMode="auto">
              <a:xfrm>
                <a:off x="8229919" y="5540643"/>
                <a:ext cx="30162" cy="21590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1" name="Rectangle 2095">
                <a:extLst>
                  <a:ext uri="{FF2B5EF4-FFF2-40B4-BE49-F238E27FC236}">
                    <a16:creationId xmlns:a16="http://schemas.microsoft.com/office/drawing/2014/main" id="{FFA7E9FB-CA6B-4C8E-B965-E2E14293D5E9}"/>
                  </a:ext>
                </a:extLst>
              </p:cNvPr>
              <p:cNvSpPr>
                <a:spLocks noChangeArrowheads="1"/>
              </p:cNvSpPr>
              <p:nvPr/>
            </p:nvSpPr>
            <p:spPr bwMode="auto">
              <a:xfrm>
                <a:off x="8174357" y="5532705"/>
                <a:ext cx="28574" cy="23019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2" name="Rectangle 2096">
                <a:extLst>
                  <a:ext uri="{FF2B5EF4-FFF2-40B4-BE49-F238E27FC236}">
                    <a16:creationId xmlns:a16="http://schemas.microsoft.com/office/drawing/2014/main" id="{83C310A8-AE4D-4454-91C1-16CE347D5000}"/>
                  </a:ext>
                </a:extLst>
              </p:cNvPr>
              <p:cNvSpPr>
                <a:spLocks noChangeArrowheads="1"/>
              </p:cNvSpPr>
              <p:nvPr/>
            </p:nvSpPr>
            <p:spPr bwMode="auto">
              <a:xfrm>
                <a:off x="8117207" y="5532705"/>
                <a:ext cx="30162" cy="238133"/>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3" name="Freeform 2097">
                <a:extLst>
                  <a:ext uri="{FF2B5EF4-FFF2-40B4-BE49-F238E27FC236}">
                    <a16:creationId xmlns:a16="http://schemas.microsoft.com/office/drawing/2014/main" id="{E5CACE82-3164-420C-BF6B-5839F59C851D}"/>
                  </a:ext>
                </a:extLst>
              </p:cNvPr>
              <p:cNvSpPr>
                <a:spLocks/>
              </p:cNvSpPr>
              <p:nvPr/>
            </p:nvSpPr>
            <p:spPr bwMode="auto">
              <a:xfrm>
                <a:off x="8061644" y="5521593"/>
                <a:ext cx="28574" cy="254009"/>
              </a:xfrm>
              <a:custGeom>
                <a:avLst/>
                <a:gdLst>
                  <a:gd name="T0" fmla="*/ 0 w 18"/>
                  <a:gd name="T1" fmla="*/ 160 h 160"/>
                  <a:gd name="T2" fmla="*/ 18 w 18"/>
                  <a:gd name="T3" fmla="*/ 156 h 160"/>
                  <a:gd name="T4" fmla="*/ 18 w 18"/>
                  <a:gd name="T5" fmla="*/ 4 h 160"/>
                  <a:gd name="T6" fmla="*/ 0 w 18"/>
                  <a:gd name="T7" fmla="*/ 0 h 160"/>
                  <a:gd name="T8" fmla="*/ 0 w 18"/>
                  <a:gd name="T9" fmla="*/ 160 h 160"/>
                  <a:gd name="T10" fmla="*/ 0 60000 65536"/>
                  <a:gd name="T11" fmla="*/ 0 60000 65536"/>
                  <a:gd name="T12" fmla="*/ 0 60000 65536"/>
                  <a:gd name="T13" fmla="*/ 0 60000 65536"/>
                  <a:gd name="T14" fmla="*/ 0 60000 65536"/>
                  <a:gd name="T15" fmla="*/ 0 w 18"/>
                  <a:gd name="T16" fmla="*/ 0 h 160"/>
                  <a:gd name="T17" fmla="*/ 18 w 18"/>
                  <a:gd name="T18" fmla="*/ 160 h 160"/>
                </a:gdLst>
                <a:ahLst/>
                <a:cxnLst>
                  <a:cxn ang="T10">
                    <a:pos x="T0" y="T1"/>
                  </a:cxn>
                  <a:cxn ang="T11">
                    <a:pos x="T2" y="T3"/>
                  </a:cxn>
                  <a:cxn ang="T12">
                    <a:pos x="T4" y="T5"/>
                  </a:cxn>
                  <a:cxn ang="T13">
                    <a:pos x="T6" y="T7"/>
                  </a:cxn>
                  <a:cxn ang="T14">
                    <a:pos x="T8" y="T9"/>
                  </a:cxn>
                </a:cxnLst>
                <a:rect l="T15" t="T16" r="T17" b="T18"/>
                <a:pathLst>
                  <a:path w="18" h="160">
                    <a:moveTo>
                      <a:pt x="0" y="160"/>
                    </a:moveTo>
                    <a:lnTo>
                      <a:pt x="18" y="156"/>
                    </a:lnTo>
                    <a:lnTo>
                      <a:pt x="18" y="4"/>
                    </a:lnTo>
                    <a:lnTo>
                      <a:pt x="0" y="0"/>
                    </a:lnTo>
                    <a:lnTo>
                      <a:pt x="0" y="160"/>
                    </a:lnTo>
                    <a:close/>
                  </a:path>
                </a:pathLst>
              </a:custGeom>
              <a:noFill/>
              <a:ln w="6350" cap="rnd">
                <a:solidFill>
                  <a:srgbClr val="000000"/>
                </a:solidFill>
                <a:round/>
                <a:headEnd/>
                <a:tailEnd/>
              </a:ln>
            </p:spPr>
            <p:txBody>
              <a:bodyPr/>
              <a:lstStyle/>
              <a:p>
                <a:endParaRPr lang="en-US" sz="1350" dirty="0"/>
              </a:p>
            </p:txBody>
          </p:sp>
          <p:sp>
            <p:nvSpPr>
              <p:cNvPr id="704" name="Freeform 2098">
                <a:extLst>
                  <a:ext uri="{FF2B5EF4-FFF2-40B4-BE49-F238E27FC236}">
                    <a16:creationId xmlns:a16="http://schemas.microsoft.com/office/drawing/2014/main" id="{966ADE79-50BB-497D-8DA2-95E3EF22D253}"/>
                  </a:ext>
                </a:extLst>
              </p:cNvPr>
              <p:cNvSpPr>
                <a:spLocks/>
              </p:cNvSpPr>
              <p:nvPr/>
            </p:nvSpPr>
            <p:spPr bwMode="auto">
              <a:xfrm>
                <a:off x="8558531" y="5570807"/>
                <a:ext cx="22225" cy="155581"/>
              </a:xfrm>
              <a:custGeom>
                <a:avLst/>
                <a:gdLst>
                  <a:gd name="T0" fmla="*/ 0 w 14"/>
                  <a:gd name="T1" fmla="*/ 0 h 98"/>
                  <a:gd name="T2" fmla="*/ 0 w 14"/>
                  <a:gd name="T3" fmla="*/ 98 h 98"/>
                  <a:gd name="T4" fmla="*/ 14 w 14"/>
                  <a:gd name="T5" fmla="*/ 98 h 98"/>
                  <a:gd name="T6" fmla="*/ 14 w 14"/>
                  <a:gd name="T7" fmla="*/ 4 h 98"/>
                  <a:gd name="T8" fmla="*/ 0 w 14"/>
                  <a:gd name="T9" fmla="*/ 0 h 98"/>
                  <a:gd name="T10" fmla="*/ 0 60000 65536"/>
                  <a:gd name="T11" fmla="*/ 0 60000 65536"/>
                  <a:gd name="T12" fmla="*/ 0 60000 65536"/>
                  <a:gd name="T13" fmla="*/ 0 60000 65536"/>
                  <a:gd name="T14" fmla="*/ 0 60000 65536"/>
                  <a:gd name="T15" fmla="*/ 0 w 14"/>
                  <a:gd name="T16" fmla="*/ 0 h 98"/>
                  <a:gd name="T17" fmla="*/ 14 w 14"/>
                  <a:gd name="T18" fmla="*/ 98 h 98"/>
                </a:gdLst>
                <a:ahLst/>
                <a:cxnLst>
                  <a:cxn ang="T10">
                    <a:pos x="T0" y="T1"/>
                  </a:cxn>
                  <a:cxn ang="T11">
                    <a:pos x="T2" y="T3"/>
                  </a:cxn>
                  <a:cxn ang="T12">
                    <a:pos x="T4" y="T5"/>
                  </a:cxn>
                  <a:cxn ang="T13">
                    <a:pos x="T6" y="T7"/>
                  </a:cxn>
                  <a:cxn ang="T14">
                    <a:pos x="T8" y="T9"/>
                  </a:cxn>
                </a:cxnLst>
                <a:rect l="T15" t="T16" r="T17" b="T18"/>
                <a:pathLst>
                  <a:path w="14" h="98">
                    <a:moveTo>
                      <a:pt x="0" y="0"/>
                    </a:moveTo>
                    <a:lnTo>
                      <a:pt x="0" y="98"/>
                    </a:lnTo>
                    <a:lnTo>
                      <a:pt x="14" y="98"/>
                    </a:lnTo>
                    <a:lnTo>
                      <a:pt x="14" y="4"/>
                    </a:lnTo>
                    <a:lnTo>
                      <a:pt x="0" y="0"/>
                    </a:lnTo>
                    <a:close/>
                  </a:path>
                </a:pathLst>
              </a:custGeom>
              <a:noFill/>
              <a:ln w="6350" cap="rnd">
                <a:solidFill>
                  <a:srgbClr val="000000"/>
                </a:solidFill>
                <a:round/>
                <a:headEnd/>
                <a:tailEnd/>
              </a:ln>
            </p:spPr>
            <p:txBody>
              <a:bodyPr/>
              <a:lstStyle/>
              <a:p>
                <a:endParaRPr lang="en-US" sz="1350" dirty="0"/>
              </a:p>
            </p:txBody>
          </p:sp>
          <p:sp>
            <p:nvSpPr>
              <p:cNvPr id="705" name="Freeform 2099">
                <a:extLst>
                  <a:ext uri="{FF2B5EF4-FFF2-40B4-BE49-F238E27FC236}">
                    <a16:creationId xmlns:a16="http://schemas.microsoft.com/office/drawing/2014/main" id="{544E7BBB-FF53-49B0-A7C3-7A5481701BF6}"/>
                  </a:ext>
                </a:extLst>
              </p:cNvPr>
              <p:cNvSpPr>
                <a:spLocks/>
              </p:cNvSpPr>
              <p:nvPr/>
            </p:nvSpPr>
            <p:spPr bwMode="auto">
              <a:xfrm>
                <a:off x="8602982" y="5577157"/>
                <a:ext cx="15875" cy="149231"/>
              </a:xfrm>
              <a:custGeom>
                <a:avLst/>
                <a:gdLst>
                  <a:gd name="T0" fmla="*/ 0 w 10"/>
                  <a:gd name="T1" fmla="*/ 0 h 94"/>
                  <a:gd name="T2" fmla="*/ 0 w 10"/>
                  <a:gd name="T3" fmla="*/ 94 h 94"/>
                  <a:gd name="T4" fmla="*/ 10 w 10"/>
                  <a:gd name="T5" fmla="*/ 90 h 94"/>
                  <a:gd name="T6" fmla="*/ 10 w 10"/>
                  <a:gd name="T7" fmla="*/ 4 h 94"/>
                  <a:gd name="T8" fmla="*/ 0 w 10"/>
                  <a:gd name="T9" fmla="*/ 0 h 94"/>
                  <a:gd name="T10" fmla="*/ 0 60000 65536"/>
                  <a:gd name="T11" fmla="*/ 0 60000 65536"/>
                  <a:gd name="T12" fmla="*/ 0 60000 65536"/>
                  <a:gd name="T13" fmla="*/ 0 60000 65536"/>
                  <a:gd name="T14" fmla="*/ 0 60000 65536"/>
                  <a:gd name="T15" fmla="*/ 0 w 10"/>
                  <a:gd name="T16" fmla="*/ 0 h 94"/>
                  <a:gd name="T17" fmla="*/ 10 w 10"/>
                  <a:gd name="T18" fmla="*/ 94 h 94"/>
                </a:gdLst>
                <a:ahLst/>
                <a:cxnLst>
                  <a:cxn ang="T10">
                    <a:pos x="T0" y="T1"/>
                  </a:cxn>
                  <a:cxn ang="T11">
                    <a:pos x="T2" y="T3"/>
                  </a:cxn>
                  <a:cxn ang="T12">
                    <a:pos x="T4" y="T5"/>
                  </a:cxn>
                  <a:cxn ang="T13">
                    <a:pos x="T6" y="T7"/>
                  </a:cxn>
                  <a:cxn ang="T14">
                    <a:pos x="T8" y="T9"/>
                  </a:cxn>
                </a:cxnLst>
                <a:rect l="T15" t="T16" r="T17" b="T18"/>
                <a:pathLst>
                  <a:path w="10" h="94">
                    <a:moveTo>
                      <a:pt x="0" y="0"/>
                    </a:moveTo>
                    <a:lnTo>
                      <a:pt x="0" y="94"/>
                    </a:lnTo>
                    <a:lnTo>
                      <a:pt x="10" y="90"/>
                    </a:lnTo>
                    <a:lnTo>
                      <a:pt x="10" y="4"/>
                    </a:lnTo>
                    <a:lnTo>
                      <a:pt x="0" y="0"/>
                    </a:lnTo>
                    <a:close/>
                  </a:path>
                </a:pathLst>
              </a:custGeom>
              <a:noFill/>
              <a:ln w="6350" cap="rnd">
                <a:solidFill>
                  <a:srgbClr val="000000"/>
                </a:solidFill>
                <a:round/>
                <a:headEnd/>
                <a:tailEnd/>
              </a:ln>
            </p:spPr>
            <p:txBody>
              <a:bodyPr/>
              <a:lstStyle/>
              <a:p>
                <a:endParaRPr lang="en-US" sz="1350" dirty="0"/>
              </a:p>
            </p:txBody>
          </p:sp>
          <p:sp>
            <p:nvSpPr>
              <p:cNvPr id="706" name="Rectangle 2100">
                <a:extLst>
                  <a:ext uri="{FF2B5EF4-FFF2-40B4-BE49-F238E27FC236}">
                    <a16:creationId xmlns:a16="http://schemas.microsoft.com/office/drawing/2014/main" id="{BE970C2B-92C1-4923-A551-29D3634EC48B}"/>
                  </a:ext>
                </a:extLst>
              </p:cNvPr>
              <p:cNvSpPr>
                <a:spLocks noChangeArrowheads="1"/>
              </p:cNvSpPr>
              <p:nvPr/>
            </p:nvSpPr>
            <p:spPr bwMode="auto">
              <a:xfrm>
                <a:off x="8636318" y="5581920"/>
                <a:ext cx="34925" cy="13970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7" name="Freeform 2101">
                <a:extLst>
                  <a:ext uri="{FF2B5EF4-FFF2-40B4-BE49-F238E27FC236}">
                    <a16:creationId xmlns:a16="http://schemas.microsoft.com/office/drawing/2014/main" id="{1A86A7F7-0D6A-4A4B-B517-6EDFD54E6317}"/>
                  </a:ext>
                </a:extLst>
              </p:cNvPr>
              <p:cNvSpPr>
                <a:spLocks/>
              </p:cNvSpPr>
              <p:nvPr/>
            </p:nvSpPr>
            <p:spPr bwMode="auto">
              <a:xfrm>
                <a:off x="8355332" y="5515242"/>
                <a:ext cx="185738" cy="254009"/>
              </a:xfrm>
              <a:custGeom>
                <a:avLst/>
                <a:gdLst>
                  <a:gd name="T0" fmla="*/ 0 w 117"/>
                  <a:gd name="T1" fmla="*/ 148 h 160"/>
                  <a:gd name="T2" fmla="*/ 0 w 117"/>
                  <a:gd name="T3" fmla="*/ 11 h 160"/>
                  <a:gd name="T4" fmla="*/ 39 w 117"/>
                  <a:gd name="T5" fmla="*/ 0 h 160"/>
                  <a:gd name="T6" fmla="*/ 117 w 117"/>
                  <a:gd name="T7" fmla="*/ 11 h 160"/>
                  <a:gd name="T8" fmla="*/ 117 w 117"/>
                  <a:gd name="T9" fmla="*/ 148 h 160"/>
                  <a:gd name="T10" fmla="*/ 39 w 117"/>
                  <a:gd name="T11" fmla="*/ 160 h 160"/>
                  <a:gd name="T12" fmla="*/ 0 w 117"/>
                  <a:gd name="T13" fmla="*/ 148 h 160"/>
                  <a:gd name="T14" fmla="*/ 0 60000 65536"/>
                  <a:gd name="T15" fmla="*/ 0 60000 65536"/>
                  <a:gd name="T16" fmla="*/ 0 60000 65536"/>
                  <a:gd name="T17" fmla="*/ 0 60000 65536"/>
                  <a:gd name="T18" fmla="*/ 0 60000 65536"/>
                  <a:gd name="T19" fmla="*/ 0 60000 65536"/>
                  <a:gd name="T20" fmla="*/ 0 60000 65536"/>
                  <a:gd name="T21" fmla="*/ 0 w 117"/>
                  <a:gd name="T22" fmla="*/ 0 h 160"/>
                  <a:gd name="T23" fmla="*/ 117 w 117"/>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7" h="160">
                    <a:moveTo>
                      <a:pt x="0" y="148"/>
                    </a:moveTo>
                    <a:lnTo>
                      <a:pt x="0" y="11"/>
                    </a:lnTo>
                    <a:lnTo>
                      <a:pt x="39" y="0"/>
                    </a:lnTo>
                    <a:lnTo>
                      <a:pt x="117" y="11"/>
                    </a:lnTo>
                    <a:lnTo>
                      <a:pt x="117" y="148"/>
                    </a:lnTo>
                    <a:lnTo>
                      <a:pt x="39" y="160"/>
                    </a:lnTo>
                    <a:lnTo>
                      <a:pt x="0" y="148"/>
                    </a:lnTo>
                    <a:close/>
                  </a:path>
                </a:pathLst>
              </a:custGeom>
              <a:noFill/>
              <a:ln w="6350" cap="rnd">
                <a:solidFill>
                  <a:srgbClr val="000000"/>
                </a:solidFill>
                <a:round/>
                <a:headEnd/>
                <a:tailEnd/>
              </a:ln>
            </p:spPr>
            <p:txBody>
              <a:bodyPr/>
              <a:lstStyle/>
              <a:p>
                <a:endParaRPr lang="en-US" sz="1350" dirty="0"/>
              </a:p>
            </p:txBody>
          </p:sp>
          <p:sp>
            <p:nvSpPr>
              <p:cNvPr id="708" name="Rectangle 2102">
                <a:extLst>
                  <a:ext uri="{FF2B5EF4-FFF2-40B4-BE49-F238E27FC236}">
                    <a16:creationId xmlns:a16="http://schemas.microsoft.com/office/drawing/2014/main" id="{0981E097-CA01-4B9F-ABC8-719E70DE7065}"/>
                  </a:ext>
                </a:extLst>
              </p:cNvPr>
              <p:cNvSpPr>
                <a:spLocks noChangeArrowheads="1"/>
              </p:cNvSpPr>
              <p:nvPr/>
            </p:nvSpPr>
            <p:spPr bwMode="auto">
              <a:xfrm>
                <a:off x="8388668" y="5546994"/>
                <a:ext cx="793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09" name="Rectangle 2103">
                <a:extLst>
                  <a:ext uri="{FF2B5EF4-FFF2-40B4-BE49-F238E27FC236}">
                    <a16:creationId xmlns:a16="http://schemas.microsoft.com/office/drawing/2014/main" id="{2736AA69-3BAD-4567-8431-9596F3AB4B41}"/>
                  </a:ext>
                </a:extLst>
              </p:cNvPr>
              <p:cNvSpPr>
                <a:spLocks noChangeArrowheads="1"/>
              </p:cNvSpPr>
              <p:nvPr/>
            </p:nvSpPr>
            <p:spPr bwMode="auto">
              <a:xfrm>
                <a:off x="8355332" y="5558106"/>
                <a:ext cx="6350" cy="1936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0" name="Rectangle 2104">
                <a:extLst>
                  <a:ext uri="{FF2B5EF4-FFF2-40B4-BE49-F238E27FC236}">
                    <a16:creationId xmlns:a16="http://schemas.microsoft.com/office/drawing/2014/main" id="{7C83FB39-4705-431F-8A98-D01C3AECF4BF}"/>
                  </a:ext>
                </a:extLst>
              </p:cNvPr>
              <p:cNvSpPr>
                <a:spLocks noChangeArrowheads="1"/>
              </p:cNvSpPr>
              <p:nvPr/>
            </p:nvSpPr>
            <p:spPr bwMode="auto">
              <a:xfrm>
                <a:off x="8371207" y="5546994"/>
                <a:ext cx="793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1" name="Freeform 2105">
                <a:extLst>
                  <a:ext uri="{FF2B5EF4-FFF2-40B4-BE49-F238E27FC236}">
                    <a16:creationId xmlns:a16="http://schemas.microsoft.com/office/drawing/2014/main" id="{0ABDE8CA-147D-4A5C-81B4-238684976BE5}"/>
                  </a:ext>
                </a:extLst>
              </p:cNvPr>
              <p:cNvSpPr>
                <a:spLocks/>
              </p:cNvSpPr>
              <p:nvPr/>
            </p:nvSpPr>
            <p:spPr bwMode="auto">
              <a:xfrm>
                <a:off x="8410894" y="5551756"/>
                <a:ext cx="11113" cy="217496"/>
              </a:xfrm>
              <a:custGeom>
                <a:avLst/>
                <a:gdLst>
                  <a:gd name="T0" fmla="*/ 0 w 7"/>
                  <a:gd name="T1" fmla="*/ 0 h 137"/>
                  <a:gd name="T2" fmla="*/ 3 w 7"/>
                  <a:gd name="T3" fmla="*/ 0 h 137"/>
                  <a:gd name="T4" fmla="*/ 7 w 7"/>
                  <a:gd name="T5" fmla="*/ 0 h 137"/>
                  <a:gd name="T6" fmla="*/ 7 w 7"/>
                  <a:gd name="T7" fmla="*/ 133 h 137"/>
                  <a:gd name="T8" fmla="*/ 3 w 7"/>
                  <a:gd name="T9" fmla="*/ 137 h 137"/>
                  <a:gd name="T10" fmla="*/ 0 w 7"/>
                  <a:gd name="T11" fmla="*/ 133 h 137"/>
                  <a:gd name="T12" fmla="*/ 0 w 7"/>
                  <a:gd name="T13" fmla="*/ 0 h 137"/>
                  <a:gd name="T14" fmla="*/ 0 60000 65536"/>
                  <a:gd name="T15" fmla="*/ 0 60000 65536"/>
                  <a:gd name="T16" fmla="*/ 0 60000 65536"/>
                  <a:gd name="T17" fmla="*/ 0 60000 65536"/>
                  <a:gd name="T18" fmla="*/ 0 60000 65536"/>
                  <a:gd name="T19" fmla="*/ 0 60000 65536"/>
                  <a:gd name="T20" fmla="*/ 0 60000 65536"/>
                  <a:gd name="T21" fmla="*/ 0 w 7"/>
                  <a:gd name="T22" fmla="*/ 0 h 137"/>
                  <a:gd name="T23" fmla="*/ 7 w 7"/>
                  <a:gd name="T24" fmla="*/ 137 h 1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37">
                    <a:moveTo>
                      <a:pt x="0" y="0"/>
                    </a:moveTo>
                    <a:lnTo>
                      <a:pt x="3" y="0"/>
                    </a:lnTo>
                    <a:lnTo>
                      <a:pt x="7" y="0"/>
                    </a:lnTo>
                    <a:lnTo>
                      <a:pt x="7" y="133"/>
                    </a:lnTo>
                    <a:lnTo>
                      <a:pt x="3" y="137"/>
                    </a:lnTo>
                    <a:lnTo>
                      <a:pt x="0" y="133"/>
                    </a:lnTo>
                    <a:lnTo>
                      <a:pt x="0" y="0"/>
                    </a:lnTo>
                    <a:close/>
                  </a:path>
                </a:pathLst>
              </a:custGeom>
              <a:noFill/>
              <a:ln w="6350" cap="rnd">
                <a:solidFill>
                  <a:srgbClr val="000000"/>
                </a:solidFill>
                <a:round/>
                <a:headEnd/>
                <a:tailEnd/>
              </a:ln>
            </p:spPr>
            <p:txBody>
              <a:bodyPr/>
              <a:lstStyle/>
              <a:p>
                <a:endParaRPr lang="en-US" sz="1350" dirty="0"/>
              </a:p>
            </p:txBody>
          </p:sp>
          <p:sp>
            <p:nvSpPr>
              <p:cNvPr id="712" name="Rectangle 2106">
                <a:extLst>
                  <a:ext uri="{FF2B5EF4-FFF2-40B4-BE49-F238E27FC236}">
                    <a16:creationId xmlns:a16="http://schemas.microsoft.com/office/drawing/2014/main" id="{F180AD9B-BEC5-4F5F-AEF8-F993F3221B3C}"/>
                  </a:ext>
                </a:extLst>
              </p:cNvPr>
              <p:cNvSpPr>
                <a:spLocks noChangeArrowheads="1"/>
              </p:cNvSpPr>
              <p:nvPr/>
            </p:nvSpPr>
            <p:spPr bwMode="auto">
              <a:xfrm>
                <a:off x="8456931" y="5551756"/>
                <a:ext cx="6350"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3" name="Rectangle 2107">
                <a:extLst>
                  <a:ext uri="{FF2B5EF4-FFF2-40B4-BE49-F238E27FC236}">
                    <a16:creationId xmlns:a16="http://schemas.microsoft.com/office/drawing/2014/main" id="{22321B71-CDCE-48AD-A63F-7779218B848B}"/>
                  </a:ext>
                </a:extLst>
              </p:cNvPr>
              <p:cNvSpPr>
                <a:spLocks noChangeArrowheads="1"/>
              </p:cNvSpPr>
              <p:nvPr/>
            </p:nvSpPr>
            <p:spPr bwMode="auto">
              <a:xfrm>
                <a:off x="8495031" y="5558106"/>
                <a:ext cx="7938" cy="1936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4" name="Freeform 2108">
                <a:extLst>
                  <a:ext uri="{FF2B5EF4-FFF2-40B4-BE49-F238E27FC236}">
                    <a16:creationId xmlns:a16="http://schemas.microsoft.com/office/drawing/2014/main" id="{4B24E498-8FCB-4C9A-BF64-CE98F0FD7E3E}"/>
                  </a:ext>
                </a:extLst>
              </p:cNvPr>
              <p:cNvSpPr>
                <a:spLocks/>
              </p:cNvSpPr>
              <p:nvPr/>
            </p:nvSpPr>
            <p:spPr bwMode="auto">
              <a:xfrm>
                <a:off x="8541069" y="5558106"/>
                <a:ext cx="1588" cy="192095"/>
              </a:xfrm>
              <a:custGeom>
                <a:avLst/>
                <a:gdLst>
                  <a:gd name="T0" fmla="*/ 0 w 1"/>
                  <a:gd name="T1" fmla="*/ 4 h 121"/>
                  <a:gd name="T2" fmla="*/ 0 w 1"/>
                  <a:gd name="T3" fmla="*/ 121 h 121"/>
                  <a:gd name="T4" fmla="*/ 0 w 1"/>
                  <a:gd name="T5" fmla="*/ 0 h 121"/>
                  <a:gd name="T6" fmla="*/ 0 w 1"/>
                  <a:gd name="T7" fmla="*/ 4 h 121"/>
                  <a:gd name="T8" fmla="*/ 0 60000 65536"/>
                  <a:gd name="T9" fmla="*/ 0 60000 65536"/>
                  <a:gd name="T10" fmla="*/ 0 60000 65536"/>
                  <a:gd name="T11" fmla="*/ 0 60000 65536"/>
                  <a:gd name="T12" fmla="*/ 0 w 1"/>
                  <a:gd name="T13" fmla="*/ 0 h 121"/>
                  <a:gd name="T14" fmla="*/ 1 w 1"/>
                  <a:gd name="T15" fmla="*/ 121 h 121"/>
                </a:gdLst>
                <a:ahLst/>
                <a:cxnLst>
                  <a:cxn ang="T8">
                    <a:pos x="T0" y="T1"/>
                  </a:cxn>
                  <a:cxn ang="T9">
                    <a:pos x="T2" y="T3"/>
                  </a:cxn>
                  <a:cxn ang="T10">
                    <a:pos x="T4" y="T5"/>
                  </a:cxn>
                  <a:cxn ang="T11">
                    <a:pos x="T6" y="T7"/>
                  </a:cxn>
                </a:cxnLst>
                <a:rect l="T12" t="T13" r="T14" b="T15"/>
                <a:pathLst>
                  <a:path w="1" h="121">
                    <a:moveTo>
                      <a:pt x="0" y="4"/>
                    </a:moveTo>
                    <a:lnTo>
                      <a:pt x="0" y="121"/>
                    </a:lnTo>
                    <a:lnTo>
                      <a:pt x="0" y="0"/>
                    </a:lnTo>
                    <a:lnTo>
                      <a:pt x="0" y="4"/>
                    </a:lnTo>
                    <a:close/>
                  </a:path>
                </a:pathLst>
              </a:custGeom>
              <a:noFill/>
              <a:ln w="6350" cap="rnd">
                <a:solidFill>
                  <a:srgbClr val="000000"/>
                </a:solidFill>
                <a:round/>
                <a:headEnd/>
                <a:tailEnd/>
              </a:ln>
            </p:spPr>
            <p:txBody>
              <a:bodyPr/>
              <a:lstStyle/>
              <a:p>
                <a:endParaRPr lang="en-US" sz="1350" dirty="0"/>
              </a:p>
            </p:txBody>
          </p:sp>
          <p:sp>
            <p:nvSpPr>
              <p:cNvPr id="715" name="Rectangle 2109">
                <a:extLst>
                  <a:ext uri="{FF2B5EF4-FFF2-40B4-BE49-F238E27FC236}">
                    <a16:creationId xmlns:a16="http://schemas.microsoft.com/office/drawing/2014/main" id="{B0163D3B-11C5-4715-9434-5AC80CA073B7}"/>
                  </a:ext>
                </a:extLst>
              </p:cNvPr>
              <p:cNvSpPr>
                <a:spLocks noChangeArrowheads="1"/>
              </p:cNvSpPr>
              <p:nvPr/>
            </p:nvSpPr>
            <p:spPr bwMode="auto">
              <a:xfrm>
                <a:off x="8518843" y="5540643"/>
                <a:ext cx="6350" cy="21114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6" name="Freeform 2110">
                <a:extLst>
                  <a:ext uri="{FF2B5EF4-FFF2-40B4-BE49-F238E27FC236}">
                    <a16:creationId xmlns:a16="http://schemas.microsoft.com/office/drawing/2014/main" id="{4BB20043-D8CD-43A9-9F88-AF01DECC0066}"/>
                  </a:ext>
                </a:extLst>
              </p:cNvPr>
              <p:cNvSpPr>
                <a:spLocks/>
              </p:cNvSpPr>
              <p:nvPr/>
            </p:nvSpPr>
            <p:spPr bwMode="auto">
              <a:xfrm>
                <a:off x="8479157" y="5540643"/>
                <a:ext cx="1588" cy="215908"/>
              </a:xfrm>
              <a:custGeom>
                <a:avLst/>
                <a:gdLst>
                  <a:gd name="T0" fmla="*/ 0 w 1"/>
                  <a:gd name="T1" fmla="*/ 4 h 136"/>
                  <a:gd name="T2" fmla="*/ 0 w 1"/>
                  <a:gd name="T3" fmla="*/ 136 h 136"/>
                  <a:gd name="T4" fmla="*/ 0 w 1"/>
                  <a:gd name="T5" fmla="*/ 0 h 136"/>
                  <a:gd name="T6" fmla="*/ 0 w 1"/>
                  <a:gd name="T7" fmla="*/ 4 h 136"/>
                  <a:gd name="T8" fmla="*/ 0 60000 65536"/>
                  <a:gd name="T9" fmla="*/ 0 60000 65536"/>
                  <a:gd name="T10" fmla="*/ 0 60000 65536"/>
                  <a:gd name="T11" fmla="*/ 0 60000 65536"/>
                  <a:gd name="T12" fmla="*/ 0 w 1"/>
                  <a:gd name="T13" fmla="*/ 0 h 136"/>
                  <a:gd name="T14" fmla="*/ 1 w 1"/>
                  <a:gd name="T15" fmla="*/ 136 h 136"/>
                </a:gdLst>
                <a:ahLst/>
                <a:cxnLst>
                  <a:cxn ang="T8">
                    <a:pos x="T0" y="T1"/>
                  </a:cxn>
                  <a:cxn ang="T9">
                    <a:pos x="T2" y="T3"/>
                  </a:cxn>
                  <a:cxn ang="T10">
                    <a:pos x="T4" y="T5"/>
                  </a:cxn>
                  <a:cxn ang="T11">
                    <a:pos x="T6" y="T7"/>
                  </a:cxn>
                </a:cxnLst>
                <a:rect l="T12" t="T13" r="T14" b="T15"/>
                <a:pathLst>
                  <a:path w="1" h="136">
                    <a:moveTo>
                      <a:pt x="0" y="4"/>
                    </a:moveTo>
                    <a:lnTo>
                      <a:pt x="0" y="136"/>
                    </a:lnTo>
                    <a:lnTo>
                      <a:pt x="0" y="0"/>
                    </a:lnTo>
                    <a:lnTo>
                      <a:pt x="0" y="4"/>
                    </a:lnTo>
                    <a:close/>
                  </a:path>
                </a:pathLst>
              </a:custGeom>
              <a:noFill/>
              <a:ln w="6350" cap="rnd">
                <a:solidFill>
                  <a:srgbClr val="000000"/>
                </a:solidFill>
                <a:round/>
                <a:headEnd/>
                <a:tailEnd/>
              </a:ln>
            </p:spPr>
            <p:txBody>
              <a:bodyPr/>
              <a:lstStyle/>
              <a:p>
                <a:endParaRPr lang="en-US" sz="1350" dirty="0"/>
              </a:p>
            </p:txBody>
          </p:sp>
          <p:sp>
            <p:nvSpPr>
              <p:cNvPr id="717" name="Rectangle 2111">
                <a:extLst>
                  <a:ext uri="{FF2B5EF4-FFF2-40B4-BE49-F238E27FC236}">
                    <a16:creationId xmlns:a16="http://schemas.microsoft.com/office/drawing/2014/main" id="{A0E2CA73-401E-45D4-987F-4CDD51C5AE58}"/>
                  </a:ext>
                </a:extLst>
              </p:cNvPr>
              <p:cNvSpPr>
                <a:spLocks noChangeArrowheads="1"/>
              </p:cNvSpPr>
              <p:nvPr/>
            </p:nvSpPr>
            <p:spPr bwMode="auto">
              <a:xfrm>
                <a:off x="8439468" y="5546994"/>
                <a:ext cx="158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18" name="Freeform 2112">
                <a:extLst>
                  <a:ext uri="{FF2B5EF4-FFF2-40B4-BE49-F238E27FC236}">
                    <a16:creationId xmlns:a16="http://schemas.microsoft.com/office/drawing/2014/main" id="{BF9CD93F-2891-4EB5-8A5B-C8F809E955B8}"/>
                  </a:ext>
                </a:extLst>
              </p:cNvPr>
              <p:cNvSpPr>
                <a:spLocks/>
              </p:cNvSpPr>
              <p:nvPr/>
            </p:nvSpPr>
            <p:spPr bwMode="auto">
              <a:xfrm>
                <a:off x="8415657" y="5515242"/>
                <a:ext cx="125413" cy="49215"/>
              </a:xfrm>
              <a:custGeom>
                <a:avLst/>
                <a:gdLst>
                  <a:gd name="T0" fmla="*/ 79 w 79"/>
                  <a:gd name="T1" fmla="*/ 12 h 31"/>
                  <a:gd name="T2" fmla="*/ 0 w 79"/>
                  <a:gd name="T3" fmla="*/ 0 h 31"/>
                  <a:gd name="T4" fmla="*/ 0 w 79"/>
                  <a:gd name="T5" fmla="*/ 23 h 31"/>
                  <a:gd name="T6" fmla="*/ 79 w 79"/>
                  <a:gd name="T7" fmla="*/ 31 h 31"/>
                  <a:gd name="T8" fmla="*/ 79 w 79"/>
                  <a:gd name="T9" fmla="*/ 12 h 31"/>
                  <a:gd name="T10" fmla="*/ 0 60000 65536"/>
                  <a:gd name="T11" fmla="*/ 0 60000 65536"/>
                  <a:gd name="T12" fmla="*/ 0 60000 65536"/>
                  <a:gd name="T13" fmla="*/ 0 60000 65536"/>
                  <a:gd name="T14" fmla="*/ 0 60000 65536"/>
                  <a:gd name="T15" fmla="*/ 0 w 79"/>
                  <a:gd name="T16" fmla="*/ 0 h 31"/>
                  <a:gd name="T17" fmla="*/ 79 w 79"/>
                  <a:gd name="T18" fmla="*/ 31 h 31"/>
                </a:gdLst>
                <a:ahLst/>
                <a:cxnLst>
                  <a:cxn ang="T10">
                    <a:pos x="T0" y="T1"/>
                  </a:cxn>
                  <a:cxn ang="T11">
                    <a:pos x="T2" y="T3"/>
                  </a:cxn>
                  <a:cxn ang="T12">
                    <a:pos x="T4" y="T5"/>
                  </a:cxn>
                  <a:cxn ang="T13">
                    <a:pos x="T6" y="T7"/>
                  </a:cxn>
                  <a:cxn ang="T14">
                    <a:pos x="T8" y="T9"/>
                  </a:cxn>
                </a:cxnLst>
                <a:rect l="T15" t="T16" r="T17" b="T18"/>
                <a:pathLst>
                  <a:path w="79" h="31">
                    <a:moveTo>
                      <a:pt x="79" y="12"/>
                    </a:moveTo>
                    <a:lnTo>
                      <a:pt x="0" y="0"/>
                    </a:lnTo>
                    <a:lnTo>
                      <a:pt x="0" y="23"/>
                    </a:lnTo>
                    <a:lnTo>
                      <a:pt x="79" y="31"/>
                    </a:lnTo>
                    <a:lnTo>
                      <a:pt x="79" y="12"/>
                    </a:lnTo>
                    <a:close/>
                  </a:path>
                </a:pathLst>
              </a:custGeom>
              <a:noFill/>
              <a:ln w="6350" cap="rnd">
                <a:solidFill>
                  <a:srgbClr val="000000"/>
                </a:solidFill>
                <a:round/>
                <a:headEnd/>
                <a:tailEnd/>
              </a:ln>
            </p:spPr>
            <p:txBody>
              <a:bodyPr/>
              <a:lstStyle/>
              <a:p>
                <a:endParaRPr lang="en-US" sz="1350" dirty="0"/>
              </a:p>
            </p:txBody>
          </p:sp>
          <p:sp>
            <p:nvSpPr>
              <p:cNvPr id="719" name="Freeform 2113">
                <a:extLst>
                  <a:ext uri="{FF2B5EF4-FFF2-40B4-BE49-F238E27FC236}">
                    <a16:creationId xmlns:a16="http://schemas.microsoft.com/office/drawing/2014/main" id="{9C56BEC5-5574-4545-A33C-11648086D0B9}"/>
                  </a:ext>
                </a:extLst>
              </p:cNvPr>
              <p:cNvSpPr>
                <a:spLocks/>
              </p:cNvSpPr>
              <p:nvPr/>
            </p:nvSpPr>
            <p:spPr bwMode="auto">
              <a:xfrm>
                <a:off x="8355332" y="5515242"/>
                <a:ext cx="60325" cy="42864"/>
              </a:xfrm>
              <a:custGeom>
                <a:avLst/>
                <a:gdLst>
                  <a:gd name="T0" fmla="*/ 0 w 38"/>
                  <a:gd name="T1" fmla="*/ 11 h 27"/>
                  <a:gd name="T2" fmla="*/ 38 w 38"/>
                  <a:gd name="T3" fmla="*/ 0 h 27"/>
                  <a:gd name="T4" fmla="*/ 38 w 38"/>
                  <a:gd name="T5" fmla="*/ 23 h 27"/>
                  <a:gd name="T6" fmla="*/ 0 w 38"/>
                  <a:gd name="T7" fmla="*/ 27 h 27"/>
                  <a:gd name="T8" fmla="*/ 0 w 38"/>
                  <a:gd name="T9" fmla="*/ 11 h 27"/>
                  <a:gd name="T10" fmla="*/ 0 60000 65536"/>
                  <a:gd name="T11" fmla="*/ 0 60000 65536"/>
                  <a:gd name="T12" fmla="*/ 0 60000 65536"/>
                  <a:gd name="T13" fmla="*/ 0 60000 65536"/>
                  <a:gd name="T14" fmla="*/ 0 60000 65536"/>
                  <a:gd name="T15" fmla="*/ 0 w 38"/>
                  <a:gd name="T16" fmla="*/ 0 h 27"/>
                  <a:gd name="T17" fmla="*/ 38 w 38"/>
                  <a:gd name="T18" fmla="*/ 27 h 27"/>
                </a:gdLst>
                <a:ahLst/>
                <a:cxnLst>
                  <a:cxn ang="T10">
                    <a:pos x="T0" y="T1"/>
                  </a:cxn>
                  <a:cxn ang="T11">
                    <a:pos x="T2" y="T3"/>
                  </a:cxn>
                  <a:cxn ang="T12">
                    <a:pos x="T4" y="T5"/>
                  </a:cxn>
                  <a:cxn ang="T13">
                    <a:pos x="T6" y="T7"/>
                  </a:cxn>
                  <a:cxn ang="T14">
                    <a:pos x="T8" y="T9"/>
                  </a:cxn>
                </a:cxnLst>
                <a:rect l="T15" t="T16" r="T17" b="T18"/>
                <a:pathLst>
                  <a:path w="38" h="27">
                    <a:moveTo>
                      <a:pt x="0" y="11"/>
                    </a:moveTo>
                    <a:lnTo>
                      <a:pt x="38" y="0"/>
                    </a:lnTo>
                    <a:lnTo>
                      <a:pt x="38" y="23"/>
                    </a:lnTo>
                    <a:lnTo>
                      <a:pt x="0" y="27"/>
                    </a:lnTo>
                    <a:lnTo>
                      <a:pt x="0" y="11"/>
                    </a:lnTo>
                    <a:close/>
                  </a:path>
                </a:pathLst>
              </a:custGeom>
              <a:noFill/>
              <a:ln w="6350" cap="rnd">
                <a:solidFill>
                  <a:srgbClr val="000000"/>
                </a:solidFill>
                <a:round/>
                <a:headEnd/>
                <a:tailEnd/>
              </a:ln>
            </p:spPr>
            <p:txBody>
              <a:bodyPr/>
              <a:lstStyle/>
              <a:p>
                <a:endParaRPr lang="en-US" sz="1350" dirty="0"/>
              </a:p>
            </p:txBody>
          </p:sp>
          <p:sp>
            <p:nvSpPr>
              <p:cNvPr id="720" name="Rectangle 2114">
                <a:extLst>
                  <a:ext uri="{FF2B5EF4-FFF2-40B4-BE49-F238E27FC236}">
                    <a16:creationId xmlns:a16="http://schemas.microsoft.com/office/drawing/2014/main" id="{E67228DF-FA5C-4ECA-80E6-DE6689F1DE7F}"/>
                  </a:ext>
                </a:extLst>
              </p:cNvPr>
              <p:cNvSpPr>
                <a:spLocks noChangeArrowheads="1"/>
              </p:cNvSpPr>
              <p:nvPr/>
            </p:nvSpPr>
            <p:spPr bwMode="auto">
              <a:xfrm>
                <a:off x="8360094" y="5632722"/>
                <a:ext cx="180975"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21" name="Freeform 2115">
                <a:extLst>
                  <a:ext uri="{FF2B5EF4-FFF2-40B4-BE49-F238E27FC236}">
                    <a16:creationId xmlns:a16="http://schemas.microsoft.com/office/drawing/2014/main" id="{1D5E0EE8-CE18-4677-99CD-C467DA7E44B5}"/>
                  </a:ext>
                </a:extLst>
              </p:cNvPr>
              <p:cNvSpPr>
                <a:spLocks/>
              </p:cNvSpPr>
              <p:nvPr/>
            </p:nvSpPr>
            <p:spPr bwMode="auto">
              <a:xfrm>
                <a:off x="8101332" y="5416814"/>
                <a:ext cx="134938" cy="290523"/>
              </a:xfrm>
              <a:custGeom>
                <a:avLst/>
                <a:gdLst>
                  <a:gd name="T0" fmla="*/ 3 w 85"/>
                  <a:gd name="T1" fmla="*/ 11 h 183"/>
                  <a:gd name="T2" fmla="*/ 7 w 85"/>
                  <a:gd name="T3" fmla="*/ 7 h 183"/>
                  <a:gd name="T4" fmla="*/ 14 w 85"/>
                  <a:gd name="T5" fmla="*/ 0 h 183"/>
                  <a:gd name="T6" fmla="*/ 18 w 85"/>
                  <a:gd name="T7" fmla="*/ 11 h 183"/>
                  <a:gd name="T8" fmla="*/ 21 w 85"/>
                  <a:gd name="T9" fmla="*/ 4 h 183"/>
                  <a:gd name="T10" fmla="*/ 28 w 85"/>
                  <a:gd name="T11" fmla="*/ 4 h 183"/>
                  <a:gd name="T12" fmla="*/ 32 w 85"/>
                  <a:gd name="T13" fmla="*/ 11 h 183"/>
                  <a:gd name="T14" fmla="*/ 35 w 85"/>
                  <a:gd name="T15" fmla="*/ 4 h 183"/>
                  <a:gd name="T16" fmla="*/ 43 w 85"/>
                  <a:gd name="T17" fmla="*/ 11 h 183"/>
                  <a:gd name="T18" fmla="*/ 43 w 85"/>
                  <a:gd name="T19" fmla="*/ 19 h 183"/>
                  <a:gd name="T20" fmla="*/ 50 w 85"/>
                  <a:gd name="T21" fmla="*/ 15 h 183"/>
                  <a:gd name="T22" fmla="*/ 53 w 85"/>
                  <a:gd name="T23" fmla="*/ 27 h 183"/>
                  <a:gd name="T24" fmla="*/ 60 w 85"/>
                  <a:gd name="T25" fmla="*/ 23 h 183"/>
                  <a:gd name="T26" fmla="*/ 64 w 85"/>
                  <a:gd name="T27" fmla="*/ 35 h 183"/>
                  <a:gd name="T28" fmla="*/ 64 w 85"/>
                  <a:gd name="T29" fmla="*/ 46 h 183"/>
                  <a:gd name="T30" fmla="*/ 71 w 85"/>
                  <a:gd name="T31" fmla="*/ 46 h 183"/>
                  <a:gd name="T32" fmla="*/ 75 w 85"/>
                  <a:gd name="T33" fmla="*/ 43 h 183"/>
                  <a:gd name="T34" fmla="*/ 75 w 85"/>
                  <a:gd name="T35" fmla="*/ 54 h 183"/>
                  <a:gd name="T36" fmla="*/ 78 w 85"/>
                  <a:gd name="T37" fmla="*/ 66 h 183"/>
                  <a:gd name="T38" fmla="*/ 78 w 85"/>
                  <a:gd name="T39" fmla="*/ 70 h 183"/>
                  <a:gd name="T40" fmla="*/ 82 w 85"/>
                  <a:gd name="T41" fmla="*/ 82 h 183"/>
                  <a:gd name="T42" fmla="*/ 82 w 85"/>
                  <a:gd name="T43" fmla="*/ 97 h 183"/>
                  <a:gd name="T44" fmla="*/ 85 w 85"/>
                  <a:gd name="T45" fmla="*/ 113 h 183"/>
                  <a:gd name="T46" fmla="*/ 78 w 85"/>
                  <a:gd name="T47" fmla="*/ 140 h 183"/>
                  <a:gd name="T48" fmla="*/ 71 w 85"/>
                  <a:gd name="T49" fmla="*/ 152 h 183"/>
                  <a:gd name="T50" fmla="*/ 68 w 85"/>
                  <a:gd name="T51" fmla="*/ 163 h 183"/>
                  <a:gd name="T52" fmla="*/ 57 w 85"/>
                  <a:gd name="T53" fmla="*/ 163 h 183"/>
                  <a:gd name="T54" fmla="*/ 53 w 85"/>
                  <a:gd name="T55" fmla="*/ 159 h 183"/>
                  <a:gd name="T56" fmla="*/ 39 w 85"/>
                  <a:gd name="T57" fmla="*/ 171 h 183"/>
                  <a:gd name="T58" fmla="*/ 32 w 85"/>
                  <a:gd name="T59" fmla="*/ 183 h 183"/>
                  <a:gd name="T60" fmla="*/ 28 w 85"/>
                  <a:gd name="T61" fmla="*/ 179 h 183"/>
                  <a:gd name="T62" fmla="*/ 25 w 85"/>
                  <a:gd name="T63" fmla="*/ 179 h 183"/>
                  <a:gd name="T64" fmla="*/ 21 w 85"/>
                  <a:gd name="T65" fmla="*/ 167 h 183"/>
                  <a:gd name="T66" fmla="*/ 10 w 85"/>
                  <a:gd name="T67" fmla="*/ 155 h 183"/>
                  <a:gd name="T68" fmla="*/ 3 w 85"/>
                  <a:gd name="T69" fmla="*/ 124 h 183"/>
                  <a:gd name="T70" fmla="*/ 0 w 85"/>
                  <a:gd name="T71" fmla="*/ 15 h 1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5"/>
                  <a:gd name="T109" fmla="*/ 0 h 183"/>
                  <a:gd name="T110" fmla="*/ 85 w 85"/>
                  <a:gd name="T111" fmla="*/ 183 h 1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5" h="183">
                    <a:moveTo>
                      <a:pt x="0" y="15"/>
                    </a:moveTo>
                    <a:lnTo>
                      <a:pt x="3" y="11"/>
                    </a:lnTo>
                    <a:lnTo>
                      <a:pt x="7" y="11"/>
                    </a:lnTo>
                    <a:lnTo>
                      <a:pt x="7" y="7"/>
                    </a:lnTo>
                    <a:lnTo>
                      <a:pt x="10" y="4"/>
                    </a:lnTo>
                    <a:lnTo>
                      <a:pt x="14" y="0"/>
                    </a:lnTo>
                    <a:lnTo>
                      <a:pt x="18" y="4"/>
                    </a:lnTo>
                    <a:lnTo>
                      <a:pt x="18" y="11"/>
                    </a:lnTo>
                    <a:lnTo>
                      <a:pt x="21" y="11"/>
                    </a:lnTo>
                    <a:lnTo>
                      <a:pt x="21" y="4"/>
                    </a:lnTo>
                    <a:lnTo>
                      <a:pt x="25" y="0"/>
                    </a:lnTo>
                    <a:lnTo>
                      <a:pt x="28" y="4"/>
                    </a:lnTo>
                    <a:lnTo>
                      <a:pt x="28" y="11"/>
                    </a:lnTo>
                    <a:lnTo>
                      <a:pt x="32" y="11"/>
                    </a:lnTo>
                    <a:lnTo>
                      <a:pt x="35" y="7"/>
                    </a:lnTo>
                    <a:lnTo>
                      <a:pt x="35" y="4"/>
                    </a:lnTo>
                    <a:lnTo>
                      <a:pt x="39" y="7"/>
                    </a:lnTo>
                    <a:lnTo>
                      <a:pt x="43" y="11"/>
                    </a:lnTo>
                    <a:lnTo>
                      <a:pt x="43" y="15"/>
                    </a:lnTo>
                    <a:lnTo>
                      <a:pt x="43" y="19"/>
                    </a:lnTo>
                    <a:lnTo>
                      <a:pt x="46" y="19"/>
                    </a:lnTo>
                    <a:lnTo>
                      <a:pt x="50" y="15"/>
                    </a:lnTo>
                    <a:lnTo>
                      <a:pt x="53" y="23"/>
                    </a:lnTo>
                    <a:lnTo>
                      <a:pt x="53" y="27"/>
                    </a:lnTo>
                    <a:lnTo>
                      <a:pt x="57" y="23"/>
                    </a:lnTo>
                    <a:lnTo>
                      <a:pt x="60" y="23"/>
                    </a:lnTo>
                    <a:lnTo>
                      <a:pt x="64" y="27"/>
                    </a:lnTo>
                    <a:lnTo>
                      <a:pt x="64" y="35"/>
                    </a:lnTo>
                    <a:lnTo>
                      <a:pt x="64" y="39"/>
                    </a:lnTo>
                    <a:lnTo>
                      <a:pt x="64" y="46"/>
                    </a:lnTo>
                    <a:lnTo>
                      <a:pt x="68" y="50"/>
                    </a:lnTo>
                    <a:lnTo>
                      <a:pt x="71" y="46"/>
                    </a:lnTo>
                    <a:lnTo>
                      <a:pt x="71" y="43"/>
                    </a:lnTo>
                    <a:lnTo>
                      <a:pt x="75" y="43"/>
                    </a:lnTo>
                    <a:lnTo>
                      <a:pt x="75" y="50"/>
                    </a:lnTo>
                    <a:lnTo>
                      <a:pt x="75" y="54"/>
                    </a:lnTo>
                    <a:lnTo>
                      <a:pt x="78" y="62"/>
                    </a:lnTo>
                    <a:lnTo>
                      <a:pt x="78" y="66"/>
                    </a:lnTo>
                    <a:lnTo>
                      <a:pt x="75" y="70"/>
                    </a:lnTo>
                    <a:lnTo>
                      <a:pt x="78" y="70"/>
                    </a:lnTo>
                    <a:lnTo>
                      <a:pt x="82" y="78"/>
                    </a:lnTo>
                    <a:lnTo>
                      <a:pt x="82" y="82"/>
                    </a:lnTo>
                    <a:lnTo>
                      <a:pt x="82" y="93"/>
                    </a:lnTo>
                    <a:lnTo>
                      <a:pt x="82" y="97"/>
                    </a:lnTo>
                    <a:lnTo>
                      <a:pt x="82" y="105"/>
                    </a:lnTo>
                    <a:lnTo>
                      <a:pt x="85" y="113"/>
                    </a:lnTo>
                    <a:lnTo>
                      <a:pt x="82" y="140"/>
                    </a:lnTo>
                    <a:lnTo>
                      <a:pt x="78" y="140"/>
                    </a:lnTo>
                    <a:lnTo>
                      <a:pt x="75" y="148"/>
                    </a:lnTo>
                    <a:lnTo>
                      <a:pt x="71" y="152"/>
                    </a:lnTo>
                    <a:lnTo>
                      <a:pt x="68" y="155"/>
                    </a:lnTo>
                    <a:lnTo>
                      <a:pt x="68" y="163"/>
                    </a:lnTo>
                    <a:lnTo>
                      <a:pt x="60" y="167"/>
                    </a:lnTo>
                    <a:lnTo>
                      <a:pt x="57" y="163"/>
                    </a:lnTo>
                    <a:lnTo>
                      <a:pt x="53" y="163"/>
                    </a:lnTo>
                    <a:lnTo>
                      <a:pt x="53" y="159"/>
                    </a:lnTo>
                    <a:lnTo>
                      <a:pt x="46" y="159"/>
                    </a:lnTo>
                    <a:lnTo>
                      <a:pt x="39" y="171"/>
                    </a:lnTo>
                    <a:lnTo>
                      <a:pt x="35" y="179"/>
                    </a:lnTo>
                    <a:lnTo>
                      <a:pt x="32" y="183"/>
                    </a:lnTo>
                    <a:lnTo>
                      <a:pt x="28" y="183"/>
                    </a:lnTo>
                    <a:lnTo>
                      <a:pt x="28" y="179"/>
                    </a:lnTo>
                    <a:lnTo>
                      <a:pt x="28" y="175"/>
                    </a:lnTo>
                    <a:lnTo>
                      <a:pt x="25" y="179"/>
                    </a:lnTo>
                    <a:lnTo>
                      <a:pt x="21" y="175"/>
                    </a:lnTo>
                    <a:lnTo>
                      <a:pt x="21" y="167"/>
                    </a:lnTo>
                    <a:lnTo>
                      <a:pt x="14" y="155"/>
                    </a:lnTo>
                    <a:lnTo>
                      <a:pt x="10" y="155"/>
                    </a:lnTo>
                    <a:lnTo>
                      <a:pt x="7" y="152"/>
                    </a:lnTo>
                    <a:lnTo>
                      <a:pt x="3" y="124"/>
                    </a:lnTo>
                    <a:lnTo>
                      <a:pt x="0" y="124"/>
                    </a:lnTo>
                    <a:lnTo>
                      <a:pt x="0" y="15"/>
                    </a:lnTo>
                    <a:close/>
                  </a:path>
                </a:pathLst>
              </a:custGeom>
              <a:noFill/>
              <a:ln w="6350" cap="rnd">
                <a:solidFill>
                  <a:srgbClr val="000000"/>
                </a:solidFill>
                <a:round/>
                <a:headEnd/>
                <a:tailEnd/>
              </a:ln>
            </p:spPr>
            <p:txBody>
              <a:bodyPr/>
              <a:lstStyle/>
              <a:p>
                <a:endParaRPr lang="en-US" sz="1350" dirty="0"/>
              </a:p>
            </p:txBody>
          </p:sp>
          <p:sp>
            <p:nvSpPr>
              <p:cNvPr id="722" name="Freeform 2116">
                <a:extLst>
                  <a:ext uri="{FF2B5EF4-FFF2-40B4-BE49-F238E27FC236}">
                    <a16:creationId xmlns:a16="http://schemas.microsoft.com/office/drawing/2014/main" id="{29E44A77-1825-4A5B-B6BA-9374C956D347}"/>
                  </a:ext>
                </a:extLst>
              </p:cNvPr>
              <p:cNvSpPr>
                <a:spLocks/>
              </p:cNvSpPr>
              <p:nvPr/>
            </p:nvSpPr>
            <p:spPr bwMode="auto">
              <a:xfrm>
                <a:off x="7955282" y="5397764"/>
                <a:ext cx="179388" cy="322274"/>
              </a:xfrm>
              <a:custGeom>
                <a:avLst/>
                <a:gdLst>
                  <a:gd name="T0" fmla="*/ 67 w 113"/>
                  <a:gd name="T1" fmla="*/ 176 h 203"/>
                  <a:gd name="T2" fmla="*/ 60 w 113"/>
                  <a:gd name="T3" fmla="*/ 191 h 203"/>
                  <a:gd name="T4" fmla="*/ 46 w 113"/>
                  <a:gd name="T5" fmla="*/ 195 h 203"/>
                  <a:gd name="T6" fmla="*/ 32 w 113"/>
                  <a:gd name="T7" fmla="*/ 195 h 203"/>
                  <a:gd name="T8" fmla="*/ 28 w 113"/>
                  <a:gd name="T9" fmla="*/ 180 h 203"/>
                  <a:gd name="T10" fmla="*/ 25 w 113"/>
                  <a:gd name="T11" fmla="*/ 180 h 203"/>
                  <a:gd name="T12" fmla="*/ 14 w 113"/>
                  <a:gd name="T13" fmla="*/ 176 h 203"/>
                  <a:gd name="T14" fmla="*/ 7 w 113"/>
                  <a:gd name="T15" fmla="*/ 164 h 203"/>
                  <a:gd name="T16" fmla="*/ 7 w 113"/>
                  <a:gd name="T17" fmla="*/ 160 h 203"/>
                  <a:gd name="T18" fmla="*/ 3 w 113"/>
                  <a:gd name="T19" fmla="*/ 152 h 203"/>
                  <a:gd name="T20" fmla="*/ 3 w 113"/>
                  <a:gd name="T21" fmla="*/ 109 h 203"/>
                  <a:gd name="T22" fmla="*/ 3 w 113"/>
                  <a:gd name="T23" fmla="*/ 97 h 203"/>
                  <a:gd name="T24" fmla="*/ 7 w 113"/>
                  <a:gd name="T25" fmla="*/ 70 h 203"/>
                  <a:gd name="T26" fmla="*/ 14 w 113"/>
                  <a:gd name="T27" fmla="*/ 62 h 203"/>
                  <a:gd name="T28" fmla="*/ 14 w 113"/>
                  <a:gd name="T29" fmla="*/ 51 h 203"/>
                  <a:gd name="T30" fmla="*/ 10 w 113"/>
                  <a:gd name="T31" fmla="*/ 43 h 203"/>
                  <a:gd name="T32" fmla="*/ 28 w 113"/>
                  <a:gd name="T33" fmla="*/ 35 h 203"/>
                  <a:gd name="T34" fmla="*/ 42 w 113"/>
                  <a:gd name="T35" fmla="*/ 27 h 203"/>
                  <a:gd name="T36" fmla="*/ 49 w 113"/>
                  <a:gd name="T37" fmla="*/ 11 h 203"/>
                  <a:gd name="T38" fmla="*/ 60 w 113"/>
                  <a:gd name="T39" fmla="*/ 15 h 203"/>
                  <a:gd name="T40" fmla="*/ 67 w 113"/>
                  <a:gd name="T41" fmla="*/ 4 h 203"/>
                  <a:gd name="T42" fmla="*/ 74 w 113"/>
                  <a:gd name="T43" fmla="*/ 0 h 203"/>
                  <a:gd name="T44" fmla="*/ 88 w 113"/>
                  <a:gd name="T45" fmla="*/ 8 h 203"/>
                  <a:gd name="T46" fmla="*/ 99 w 113"/>
                  <a:gd name="T47" fmla="*/ 23 h 203"/>
                  <a:gd name="T48" fmla="*/ 110 w 113"/>
                  <a:gd name="T49" fmla="*/ 66 h 203"/>
                  <a:gd name="T50" fmla="*/ 113 w 113"/>
                  <a:gd name="T51" fmla="*/ 90 h 203"/>
                  <a:gd name="T52" fmla="*/ 113 w 113"/>
                  <a:gd name="T53" fmla="*/ 105 h 203"/>
                  <a:gd name="T54" fmla="*/ 106 w 113"/>
                  <a:gd name="T55" fmla="*/ 129 h 203"/>
                  <a:gd name="T56" fmla="*/ 103 w 113"/>
                  <a:gd name="T57" fmla="*/ 140 h 203"/>
                  <a:gd name="T58" fmla="*/ 110 w 113"/>
                  <a:gd name="T59" fmla="*/ 160 h 203"/>
                  <a:gd name="T60" fmla="*/ 99 w 113"/>
                  <a:gd name="T61" fmla="*/ 164 h 203"/>
                  <a:gd name="T62" fmla="*/ 96 w 113"/>
                  <a:gd name="T63" fmla="*/ 176 h 203"/>
                  <a:gd name="T64" fmla="*/ 96 w 113"/>
                  <a:gd name="T65" fmla="*/ 187 h 203"/>
                  <a:gd name="T66" fmla="*/ 92 w 113"/>
                  <a:gd name="T67" fmla="*/ 191 h 203"/>
                  <a:gd name="T68" fmla="*/ 85 w 113"/>
                  <a:gd name="T69" fmla="*/ 183 h 203"/>
                  <a:gd name="T70" fmla="*/ 74 w 113"/>
                  <a:gd name="T71" fmla="*/ 187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3"/>
                  <a:gd name="T109" fmla="*/ 0 h 203"/>
                  <a:gd name="T110" fmla="*/ 113 w 113"/>
                  <a:gd name="T111" fmla="*/ 203 h 20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3" h="203">
                    <a:moveTo>
                      <a:pt x="74" y="187"/>
                    </a:moveTo>
                    <a:lnTo>
                      <a:pt x="67" y="176"/>
                    </a:lnTo>
                    <a:lnTo>
                      <a:pt x="67" y="172"/>
                    </a:lnTo>
                    <a:lnTo>
                      <a:pt x="60" y="191"/>
                    </a:lnTo>
                    <a:lnTo>
                      <a:pt x="57" y="195"/>
                    </a:lnTo>
                    <a:lnTo>
                      <a:pt x="46" y="195"/>
                    </a:lnTo>
                    <a:lnTo>
                      <a:pt x="42" y="203"/>
                    </a:lnTo>
                    <a:lnTo>
                      <a:pt x="32" y="195"/>
                    </a:lnTo>
                    <a:lnTo>
                      <a:pt x="32" y="180"/>
                    </a:lnTo>
                    <a:lnTo>
                      <a:pt x="28" y="180"/>
                    </a:lnTo>
                    <a:lnTo>
                      <a:pt x="28" y="183"/>
                    </a:lnTo>
                    <a:lnTo>
                      <a:pt x="25" y="180"/>
                    </a:lnTo>
                    <a:lnTo>
                      <a:pt x="21" y="187"/>
                    </a:lnTo>
                    <a:lnTo>
                      <a:pt x="14" y="176"/>
                    </a:lnTo>
                    <a:lnTo>
                      <a:pt x="10" y="172"/>
                    </a:lnTo>
                    <a:lnTo>
                      <a:pt x="7" y="164"/>
                    </a:lnTo>
                    <a:lnTo>
                      <a:pt x="7" y="156"/>
                    </a:lnTo>
                    <a:lnTo>
                      <a:pt x="7" y="160"/>
                    </a:lnTo>
                    <a:lnTo>
                      <a:pt x="3" y="160"/>
                    </a:lnTo>
                    <a:lnTo>
                      <a:pt x="3" y="152"/>
                    </a:lnTo>
                    <a:lnTo>
                      <a:pt x="0" y="117"/>
                    </a:lnTo>
                    <a:lnTo>
                      <a:pt x="3" y="109"/>
                    </a:lnTo>
                    <a:lnTo>
                      <a:pt x="0" y="101"/>
                    </a:lnTo>
                    <a:lnTo>
                      <a:pt x="3" y="97"/>
                    </a:lnTo>
                    <a:lnTo>
                      <a:pt x="3" y="90"/>
                    </a:lnTo>
                    <a:lnTo>
                      <a:pt x="7" y="70"/>
                    </a:lnTo>
                    <a:lnTo>
                      <a:pt x="10" y="66"/>
                    </a:lnTo>
                    <a:lnTo>
                      <a:pt x="14" y="62"/>
                    </a:lnTo>
                    <a:lnTo>
                      <a:pt x="14" y="58"/>
                    </a:lnTo>
                    <a:lnTo>
                      <a:pt x="14" y="51"/>
                    </a:lnTo>
                    <a:lnTo>
                      <a:pt x="10" y="47"/>
                    </a:lnTo>
                    <a:lnTo>
                      <a:pt x="10" y="43"/>
                    </a:lnTo>
                    <a:lnTo>
                      <a:pt x="14" y="39"/>
                    </a:lnTo>
                    <a:lnTo>
                      <a:pt x="28" y="35"/>
                    </a:lnTo>
                    <a:lnTo>
                      <a:pt x="35" y="31"/>
                    </a:lnTo>
                    <a:lnTo>
                      <a:pt x="42" y="27"/>
                    </a:lnTo>
                    <a:lnTo>
                      <a:pt x="39" y="19"/>
                    </a:lnTo>
                    <a:lnTo>
                      <a:pt x="49" y="11"/>
                    </a:lnTo>
                    <a:lnTo>
                      <a:pt x="53" y="11"/>
                    </a:lnTo>
                    <a:lnTo>
                      <a:pt x="60" y="15"/>
                    </a:lnTo>
                    <a:lnTo>
                      <a:pt x="60" y="11"/>
                    </a:lnTo>
                    <a:lnTo>
                      <a:pt x="67" y="4"/>
                    </a:lnTo>
                    <a:lnTo>
                      <a:pt x="71" y="4"/>
                    </a:lnTo>
                    <a:lnTo>
                      <a:pt x="74" y="0"/>
                    </a:lnTo>
                    <a:lnTo>
                      <a:pt x="85" y="8"/>
                    </a:lnTo>
                    <a:lnTo>
                      <a:pt x="88" y="8"/>
                    </a:lnTo>
                    <a:lnTo>
                      <a:pt x="96" y="23"/>
                    </a:lnTo>
                    <a:lnTo>
                      <a:pt x="99" y="23"/>
                    </a:lnTo>
                    <a:lnTo>
                      <a:pt x="106" y="51"/>
                    </a:lnTo>
                    <a:lnTo>
                      <a:pt x="110" y="66"/>
                    </a:lnTo>
                    <a:lnTo>
                      <a:pt x="110" y="74"/>
                    </a:lnTo>
                    <a:lnTo>
                      <a:pt x="113" y="90"/>
                    </a:lnTo>
                    <a:lnTo>
                      <a:pt x="113" y="94"/>
                    </a:lnTo>
                    <a:lnTo>
                      <a:pt x="113" y="105"/>
                    </a:lnTo>
                    <a:lnTo>
                      <a:pt x="110" y="117"/>
                    </a:lnTo>
                    <a:lnTo>
                      <a:pt x="106" y="129"/>
                    </a:lnTo>
                    <a:lnTo>
                      <a:pt x="106" y="136"/>
                    </a:lnTo>
                    <a:lnTo>
                      <a:pt x="103" y="140"/>
                    </a:lnTo>
                    <a:lnTo>
                      <a:pt x="106" y="148"/>
                    </a:lnTo>
                    <a:lnTo>
                      <a:pt x="110" y="160"/>
                    </a:lnTo>
                    <a:lnTo>
                      <a:pt x="106" y="164"/>
                    </a:lnTo>
                    <a:lnTo>
                      <a:pt x="99" y="164"/>
                    </a:lnTo>
                    <a:lnTo>
                      <a:pt x="96" y="168"/>
                    </a:lnTo>
                    <a:lnTo>
                      <a:pt x="96" y="176"/>
                    </a:lnTo>
                    <a:lnTo>
                      <a:pt x="99" y="180"/>
                    </a:lnTo>
                    <a:lnTo>
                      <a:pt x="96" y="187"/>
                    </a:lnTo>
                    <a:lnTo>
                      <a:pt x="96" y="191"/>
                    </a:lnTo>
                    <a:lnTo>
                      <a:pt x="92" y="191"/>
                    </a:lnTo>
                    <a:lnTo>
                      <a:pt x="88" y="183"/>
                    </a:lnTo>
                    <a:lnTo>
                      <a:pt x="85" y="183"/>
                    </a:lnTo>
                    <a:lnTo>
                      <a:pt x="81" y="187"/>
                    </a:lnTo>
                    <a:lnTo>
                      <a:pt x="74" y="187"/>
                    </a:lnTo>
                    <a:close/>
                  </a:path>
                </a:pathLst>
              </a:custGeom>
              <a:noFill/>
              <a:ln w="6350" cap="rnd">
                <a:solidFill>
                  <a:srgbClr val="000000"/>
                </a:solidFill>
                <a:round/>
                <a:headEnd/>
                <a:tailEnd/>
              </a:ln>
            </p:spPr>
            <p:txBody>
              <a:bodyPr/>
              <a:lstStyle/>
              <a:p>
                <a:endParaRPr lang="en-US" sz="1350" dirty="0"/>
              </a:p>
            </p:txBody>
          </p:sp>
          <p:sp>
            <p:nvSpPr>
              <p:cNvPr id="723" name="Freeform 2117">
                <a:extLst>
                  <a:ext uri="{FF2B5EF4-FFF2-40B4-BE49-F238E27FC236}">
                    <a16:creationId xmlns:a16="http://schemas.microsoft.com/office/drawing/2014/main" id="{1A3E685B-04E9-4EC9-A904-C8C20CABFFD6}"/>
                  </a:ext>
                </a:extLst>
              </p:cNvPr>
              <p:cNvSpPr>
                <a:spLocks/>
              </p:cNvSpPr>
              <p:nvPr/>
            </p:nvSpPr>
            <p:spPr bwMode="auto">
              <a:xfrm>
                <a:off x="8010844" y="5581920"/>
                <a:ext cx="79375" cy="217496"/>
              </a:xfrm>
              <a:custGeom>
                <a:avLst/>
                <a:gdLst>
                  <a:gd name="T0" fmla="*/ 25 w 50"/>
                  <a:gd name="T1" fmla="*/ 133 h 137"/>
                  <a:gd name="T2" fmla="*/ 28 w 50"/>
                  <a:gd name="T3" fmla="*/ 137 h 137"/>
                  <a:gd name="T4" fmla="*/ 32 w 50"/>
                  <a:gd name="T5" fmla="*/ 137 h 137"/>
                  <a:gd name="T6" fmla="*/ 28 w 50"/>
                  <a:gd name="T7" fmla="*/ 129 h 137"/>
                  <a:gd name="T8" fmla="*/ 28 w 50"/>
                  <a:gd name="T9" fmla="*/ 114 h 137"/>
                  <a:gd name="T10" fmla="*/ 28 w 50"/>
                  <a:gd name="T11" fmla="*/ 102 h 137"/>
                  <a:gd name="T12" fmla="*/ 28 w 50"/>
                  <a:gd name="T13" fmla="*/ 86 h 137"/>
                  <a:gd name="T14" fmla="*/ 32 w 50"/>
                  <a:gd name="T15" fmla="*/ 71 h 137"/>
                  <a:gd name="T16" fmla="*/ 36 w 50"/>
                  <a:gd name="T17" fmla="*/ 59 h 137"/>
                  <a:gd name="T18" fmla="*/ 43 w 50"/>
                  <a:gd name="T19" fmla="*/ 51 h 137"/>
                  <a:gd name="T20" fmla="*/ 46 w 50"/>
                  <a:gd name="T21" fmla="*/ 40 h 137"/>
                  <a:gd name="T22" fmla="*/ 50 w 50"/>
                  <a:gd name="T23" fmla="*/ 32 h 137"/>
                  <a:gd name="T24" fmla="*/ 46 w 50"/>
                  <a:gd name="T25" fmla="*/ 32 h 137"/>
                  <a:gd name="T26" fmla="*/ 43 w 50"/>
                  <a:gd name="T27" fmla="*/ 40 h 137"/>
                  <a:gd name="T28" fmla="*/ 39 w 50"/>
                  <a:gd name="T29" fmla="*/ 51 h 137"/>
                  <a:gd name="T30" fmla="*/ 32 w 50"/>
                  <a:gd name="T31" fmla="*/ 59 h 137"/>
                  <a:gd name="T32" fmla="*/ 32 w 50"/>
                  <a:gd name="T33" fmla="*/ 67 h 137"/>
                  <a:gd name="T34" fmla="*/ 32 w 50"/>
                  <a:gd name="T35" fmla="*/ 55 h 137"/>
                  <a:gd name="T36" fmla="*/ 32 w 50"/>
                  <a:gd name="T37" fmla="*/ 40 h 137"/>
                  <a:gd name="T38" fmla="*/ 36 w 50"/>
                  <a:gd name="T39" fmla="*/ 32 h 137"/>
                  <a:gd name="T40" fmla="*/ 43 w 50"/>
                  <a:gd name="T41" fmla="*/ 20 h 137"/>
                  <a:gd name="T42" fmla="*/ 39 w 50"/>
                  <a:gd name="T43" fmla="*/ 20 h 137"/>
                  <a:gd name="T44" fmla="*/ 32 w 50"/>
                  <a:gd name="T45" fmla="*/ 40 h 137"/>
                  <a:gd name="T46" fmla="*/ 28 w 50"/>
                  <a:gd name="T47" fmla="*/ 59 h 137"/>
                  <a:gd name="T48" fmla="*/ 25 w 50"/>
                  <a:gd name="T49" fmla="*/ 43 h 137"/>
                  <a:gd name="T50" fmla="*/ 21 w 50"/>
                  <a:gd name="T51" fmla="*/ 0 h 137"/>
                  <a:gd name="T52" fmla="*/ 21 w 50"/>
                  <a:gd name="T53" fmla="*/ 28 h 137"/>
                  <a:gd name="T54" fmla="*/ 28 w 50"/>
                  <a:gd name="T55" fmla="*/ 63 h 137"/>
                  <a:gd name="T56" fmla="*/ 25 w 50"/>
                  <a:gd name="T57" fmla="*/ 79 h 137"/>
                  <a:gd name="T58" fmla="*/ 25 w 50"/>
                  <a:gd name="T59" fmla="*/ 67 h 137"/>
                  <a:gd name="T60" fmla="*/ 18 w 50"/>
                  <a:gd name="T61" fmla="*/ 47 h 137"/>
                  <a:gd name="T62" fmla="*/ 4 w 50"/>
                  <a:gd name="T63" fmla="*/ 24 h 137"/>
                  <a:gd name="T64" fmla="*/ 0 w 50"/>
                  <a:gd name="T65" fmla="*/ 24 h 137"/>
                  <a:gd name="T66" fmla="*/ 18 w 50"/>
                  <a:gd name="T67" fmla="*/ 51 h 137"/>
                  <a:gd name="T68" fmla="*/ 21 w 50"/>
                  <a:gd name="T69" fmla="*/ 79 h 137"/>
                  <a:gd name="T70" fmla="*/ 25 w 50"/>
                  <a:gd name="T71" fmla="*/ 98 h 137"/>
                  <a:gd name="T72" fmla="*/ 25 w 50"/>
                  <a:gd name="T73" fmla="*/ 129 h 137"/>
                  <a:gd name="T74" fmla="*/ 25 w 50"/>
                  <a:gd name="T75" fmla="*/ 133 h 1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
                  <a:gd name="T115" fmla="*/ 0 h 137"/>
                  <a:gd name="T116" fmla="*/ 50 w 50"/>
                  <a:gd name="T117" fmla="*/ 137 h 1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 h="137">
                    <a:moveTo>
                      <a:pt x="25" y="133"/>
                    </a:moveTo>
                    <a:lnTo>
                      <a:pt x="28" y="137"/>
                    </a:lnTo>
                    <a:lnTo>
                      <a:pt x="32" y="137"/>
                    </a:lnTo>
                    <a:lnTo>
                      <a:pt x="28" y="129"/>
                    </a:lnTo>
                    <a:lnTo>
                      <a:pt x="28" y="114"/>
                    </a:lnTo>
                    <a:lnTo>
                      <a:pt x="28" y="102"/>
                    </a:lnTo>
                    <a:lnTo>
                      <a:pt x="28" y="86"/>
                    </a:lnTo>
                    <a:lnTo>
                      <a:pt x="32" y="71"/>
                    </a:lnTo>
                    <a:lnTo>
                      <a:pt x="36" y="59"/>
                    </a:lnTo>
                    <a:lnTo>
                      <a:pt x="43" y="51"/>
                    </a:lnTo>
                    <a:lnTo>
                      <a:pt x="46" y="40"/>
                    </a:lnTo>
                    <a:lnTo>
                      <a:pt x="50" y="32"/>
                    </a:lnTo>
                    <a:lnTo>
                      <a:pt x="46" y="32"/>
                    </a:lnTo>
                    <a:lnTo>
                      <a:pt x="43" y="40"/>
                    </a:lnTo>
                    <a:lnTo>
                      <a:pt x="39" y="51"/>
                    </a:lnTo>
                    <a:lnTo>
                      <a:pt x="32" y="59"/>
                    </a:lnTo>
                    <a:lnTo>
                      <a:pt x="32" y="67"/>
                    </a:lnTo>
                    <a:lnTo>
                      <a:pt x="32" y="55"/>
                    </a:lnTo>
                    <a:lnTo>
                      <a:pt x="32" y="40"/>
                    </a:lnTo>
                    <a:lnTo>
                      <a:pt x="36" y="32"/>
                    </a:lnTo>
                    <a:lnTo>
                      <a:pt x="43" y="20"/>
                    </a:lnTo>
                    <a:lnTo>
                      <a:pt x="39" y="20"/>
                    </a:lnTo>
                    <a:lnTo>
                      <a:pt x="32" y="40"/>
                    </a:lnTo>
                    <a:lnTo>
                      <a:pt x="28" y="59"/>
                    </a:lnTo>
                    <a:lnTo>
                      <a:pt x="25" y="43"/>
                    </a:lnTo>
                    <a:lnTo>
                      <a:pt x="21" y="0"/>
                    </a:lnTo>
                    <a:lnTo>
                      <a:pt x="21" y="28"/>
                    </a:lnTo>
                    <a:lnTo>
                      <a:pt x="28" y="63"/>
                    </a:lnTo>
                    <a:lnTo>
                      <a:pt x="25" y="79"/>
                    </a:lnTo>
                    <a:lnTo>
                      <a:pt x="25" y="67"/>
                    </a:lnTo>
                    <a:lnTo>
                      <a:pt x="18" y="47"/>
                    </a:lnTo>
                    <a:lnTo>
                      <a:pt x="4" y="24"/>
                    </a:lnTo>
                    <a:lnTo>
                      <a:pt x="0" y="24"/>
                    </a:lnTo>
                    <a:lnTo>
                      <a:pt x="18" y="51"/>
                    </a:lnTo>
                    <a:lnTo>
                      <a:pt x="21" y="79"/>
                    </a:lnTo>
                    <a:lnTo>
                      <a:pt x="25" y="98"/>
                    </a:lnTo>
                    <a:lnTo>
                      <a:pt x="25" y="129"/>
                    </a:lnTo>
                    <a:lnTo>
                      <a:pt x="25" y="133"/>
                    </a:lnTo>
                    <a:close/>
                  </a:path>
                </a:pathLst>
              </a:custGeom>
              <a:noFill/>
              <a:ln w="6350" cap="rnd">
                <a:solidFill>
                  <a:srgbClr val="000000"/>
                </a:solidFill>
                <a:round/>
                <a:headEnd/>
                <a:tailEnd/>
              </a:ln>
            </p:spPr>
            <p:txBody>
              <a:bodyPr/>
              <a:lstStyle/>
              <a:p>
                <a:endParaRPr lang="en-US" sz="1350" dirty="0"/>
              </a:p>
            </p:txBody>
          </p:sp>
          <p:sp>
            <p:nvSpPr>
              <p:cNvPr id="724" name="Freeform 2118">
                <a:extLst>
                  <a:ext uri="{FF2B5EF4-FFF2-40B4-BE49-F238E27FC236}">
                    <a16:creationId xmlns:a16="http://schemas.microsoft.com/office/drawing/2014/main" id="{E0A9BE1A-9455-4485-BB20-1F523DEA8634}"/>
                  </a:ext>
                </a:extLst>
              </p:cNvPr>
              <p:cNvSpPr>
                <a:spLocks/>
              </p:cNvSpPr>
              <p:nvPr/>
            </p:nvSpPr>
            <p:spPr bwMode="auto">
              <a:xfrm>
                <a:off x="8123557" y="5589858"/>
                <a:ext cx="61913" cy="190507"/>
              </a:xfrm>
              <a:custGeom>
                <a:avLst/>
                <a:gdLst>
                  <a:gd name="T0" fmla="*/ 11 w 39"/>
                  <a:gd name="T1" fmla="*/ 120 h 120"/>
                  <a:gd name="T2" fmla="*/ 14 w 39"/>
                  <a:gd name="T3" fmla="*/ 120 h 120"/>
                  <a:gd name="T4" fmla="*/ 14 w 39"/>
                  <a:gd name="T5" fmla="*/ 89 h 120"/>
                  <a:gd name="T6" fmla="*/ 18 w 39"/>
                  <a:gd name="T7" fmla="*/ 62 h 120"/>
                  <a:gd name="T8" fmla="*/ 18 w 39"/>
                  <a:gd name="T9" fmla="*/ 50 h 120"/>
                  <a:gd name="T10" fmla="*/ 29 w 39"/>
                  <a:gd name="T11" fmla="*/ 31 h 120"/>
                  <a:gd name="T12" fmla="*/ 39 w 39"/>
                  <a:gd name="T13" fmla="*/ 19 h 120"/>
                  <a:gd name="T14" fmla="*/ 36 w 39"/>
                  <a:gd name="T15" fmla="*/ 19 h 120"/>
                  <a:gd name="T16" fmla="*/ 25 w 39"/>
                  <a:gd name="T17" fmla="*/ 27 h 120"/>
                  <a:gd name="T18" fmla="*/ 36 w 39"/>
                  <a:gd name="T19" fmla="*/ 12 h 120"/>
                  <a:gd name="T20" fmla="*/ 32 w 39"/>
                  <a:gd name="T21" fmla="*/ 12 h 120"/>
                  <a:gd name="T22" fmla="*/ 18 w 39"/>
                  <a:gd name="T23" fmla="*/ 46 h 120"/>
                  <a:gd name="T24" fmla="*/ 18 w 39"/>
                  <a:gd name="T25" fmla="*/ 31 h 120"/>
                  <a:gd name="T26" fmla="*/ 21 w 39"/>
                  <a:gd name="T27" fmla="*/ 8 h 120"/>
                  <a:gd name="T28" fmla="*/ 21 w 39"/>
                  <a:gd name="T29" fmla="*/ 0 h 120"/>
                  <a:gd name="T30" fmla="*/ 18 w 39"/>
                  <a:gd name="T31" fmla="*/ 31 h 120"/>
                  <a:gd name="T32" fmla="*/ 14 w 39"/>
                  <a:gd name="T33" fmla="*/ 43 h 120"/>
                  <a:gd name="T34" fmla="*/ 14 w 39"/>
                  <a:gd name="T35" fmla="*/ 31 h 120"/>
                  <a:gd name="T36" fmla="*/ 4 w 39"/>
                  <a:gd name="T37" fmla="*/ 23 h 120"/>
                  <a:gd name="T38" fmla="*/ 0 w 39"/>
                  <a:gd name="T39" fmla="*/ 19 h 120"/>
                  <a:gd name="T40" fmla="*/ 11 w 39"/>
                  <a:gd name="T41" fmla="*/ 35 h 120"/>
                  <a:gd name="T42" fmla="*/ 11 w 39"/>
                  <a:gd name="T43" fmla="*/ 54 h 120"/>
                  <a:gd name="T44" fmla="*/ 11 w 39"/>
                  <a:gd name="T45" fmla="*/ 78 h 120"/>
                  <a:gd name="T46" fmla="*/ 11 w 39"/>
                  <a:gd name="T47" fmla="*/ 109 h 120"/>
                  <a:gd name="T48" fmla="*/ 11 w 39"/>
                  <a:gd name="T49" fmla="*/ 120 h 1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
                  <a:gd name="T76" fmla="*/ 0 h 120"/>
                  <a:gd name="T77" fmla="*/ 39 w 39"/>
                  <a:gd name="T78" fmla="*/ 120 h 12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 h="120">
                    <a:moveTo>
                      <a:pt x="11" y="120"/>
                    </a:moveTo>
                    <a:lnTo>
                      <a:pt x="14" y="120"/>
                    </a:lnTo>
                    <a:lnTo>
                      <a:pt x="14" y="89"/>
                    </a:lnTo>
                    <a:lnTo>
                      <a:pt x="18" y="62"/>
                    </a:lnTo>
                    <a:lnTo>
                      <a:pt x="18" y="50"/>
                    </a:lnTo>
                    <a:lnTo>
                      <a:pt x="29" y="31"/>
                    </a:lnTo>
                    <a:lnTo>
                      <a:pt x="39" y="19"/>
                    </a:lnTo>
                    <a:lnTo>
                      <a:pt x="36" y="19"/>
                    </a:lnTo>
                    <a:lnTo>
                      <a:pt x="25" y="27"/>
                    </a:lnTo>
                    <a:lnTo>
                      <a:pt x="36" y="12"/>
                    </a:lnTo>
                    <a:lnTo>
                      <a:pt x="32" y="12"/>
                    </a:lnTo>
                    <a:lnTo>
                      <a:pt x="18" y="46"/>
                    </a:lnTo>
                    <a:lnTo>
                      <a:pt x="18" y="31"/>
                    </a:lnTo>
                    <a:lnTo>
                      <a:pt x="21" y="8"/>
                    </a:lnTo>
                    <a:lnTo>
                      <a:pt x="21" y="0"/>
                    </a:lnTo>
                    <a:lnTo>
                      <a:pt x="18" y="31"/>
                    </a:lnTo>
                    <a:lnTo>
                      <a:pt x="14" y="43"/>
                    </a:lnTo>
                    <a:lnTo>
                      <a:pt x="14" y="31"/>
                    </a:lnTo>
                    <a:lnTo>
                      <a:pt x="4" y="23"/>
                    </a:lnTo>
                    <a:lnTo>
                      <a:pt x="0" y="19"/>
                    </a:lnTo>
                    <a:lnTo>
                      <a:pt x="11" y="35"/>
                    </a:lnTo>
                    <a:lnTo>
                      <a:pt x="11" y="54"/>
                    </a:lnTo>
                    <a:lnTo>
                      <a:pt x="11" y="78"/>
                    </a:lnTo>
                    <a:lnTo>
                      <a:pt x="11" y="109"/>
                    </a:lnTo>
                    <a:lnTo>
                      <a:pt x="11" y="120"/>
                    </a:lnTo>
                    <a:close/>
                  </a:path>
                </a:pathLst>
              </a:custGeom>
              <a:noFill/>
              <a:ln w="6350" cap="rnd">
                <a:solidFill>
                  <a:srgbClr val="000000"/>
                </a:solidFill>
                <a:round/>
                <a:headEnd/>
                <a:tailEnd/>
              </a:ln>
            </p:spPr>
            <p:txBody>
              <a:bodyPr/>
              <a:lstStyle/>
              <a:p>
                <a:endParaRPr lang="en-US" sz="1350" dirty="0"/>
              </a:p>
            </p:txBody>
          </p:sp>
          <p:sp>
            <p:nvSpPr>
              <p:cNvPr id="725" name="Rectangle 2119">
                <a:extLst>
                  <a:ext uri="{FF2B5EF4-FFF2-40B4-BE49-F238E27FC236}">
                    <a16:creationId xmlns:a16="http://schemas.microsoft.com/office/drawing/2014/main" id="{72763063-8AF5-4F6B-B5EA-252170AE8A68}"/>
                  </a:ext>
                </a:extLst>
              </p:cNvPr>
              <p:cNvSpPr>
                <a:spLocks noChangeArrowheads="1"/>
              </p:cNvSpPr>
              <p:nvPr/>
            </p:nvSpPr>
            <p:spPr bwMode="auto">
              <a:xfrm>
                <a:off x="8479157" y="5775602"/>
                <a:ext cx="95250" cy="23814"/>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726" name="Line 2120">
                <a:extLst>
                  <a:ext uri="{FF2B5EF4-FFF2-40B4-BE49-F238E27FC236}">
                    <a16:creationId xmlns:a16="http://schemas.microsoft.com/office/drawing/2014/main" id="{A527035E-06DF-401A-AEEA-0A474525362D}"/>
                  </a:ext>
                </a:extLst>
              </p:cNvPr>
              <p:cNvSpPr>
                <a:spLocks noChangeShapeType="1"/>
              </p:cNvSpPr>
              <p:nvPr/>
            </p:nvSpPr>
            <p:spPr bwMode="auto">
              <a:xfrm>
                <a:off x="7710807" y="5694636"/>
                <a:ext cx="1588" cy="25401"/>
              </a:xfrm>
              <a:prstGeom prst="line">
                <a:avLst/>
              </a:prstGeom>
              <a:noFill/>
              <a:ln w="6350" cap="rnd">
                <a:solidFill>
                  <a:srgbClr val="000000"/>
                </a:solidFill>
                <a:round/>
                <a:headEnd/>
                <a:tailEnd/>
              </a:ln>
            </p:spPr>
            <p:txBody>
              <a:bodyPr/>
              <a:lstStyle/>
              <a:p>
                <a:endParaRPr lang="en-US" sz="1350" dirty="0"/>
              </a:p>
            </p:txBody>
          </p:sp>
          <p:sp>
            <p:nvSpPr>
              <p:cNvPr id="727" name="Freeform 2121">
                <a:extLst>
                  <a:ext uri="{FF2B5EF4-FFF2-40B4-BE49-F238E27FC236}">
                    <a16:creationId xmlns:a16="http://schemas.microsoft.com/office/drawing/2014/main" id="{1CC543EE-D7B1-410A-9A2C-AF2B9F6A904B}"/>
                  </a:ext>
                </a:extLst>
              </p:cNvPr>
              <p:cNvSpPr>
                <a:spLocks/>
              </p:cNvSpPr>
              <p:nvPr/>
            </p:nvSpPr>
            <p:spPr bwMode="auto">
              <a:xfrm>
                <a:off x="7706044" y="5720037"/>
                <a:ext cx="84138" cy="42864"/>
              </a:xfrm>
              <a:custGeom>
                <a:avLst/>
                <a:gdLst>
                  <a:gd name="T0" fmla="*/ 0 w 53"/>
                  <a:gd name="T1" fmla="*/ 4 h 27"/>
                  <a:gd name="T2" fmla="*/ 4 w 53"/>
                  <a:gd name="T3" fmla="*/ 0 h 27"/>
                  <a:gd name="T4" fmla="*/ 53 w 53"/>
                  <a:gd name="T5" fmla="*/ 23 h 27"/>
                  <a:gd name="T6" fmla="*/ 53 w 53"/>
                  <a:gd name="T7" fmla="*/ 27 h 27"/>
                  <a:gd name="T8" fmla="*/ 50 w 53"/>
                  <a:gd name="T9" fmla="*/ 27 h 27"/>
                  <a:gd name="T10" fmla="*/ 50 w 53"/>
                  <a:gd name="T11" fmla="*/ 23 h 27"/>
                  <a:gd name="T12" fmla="*/ 0 w 53"/>
                  <a:gd name="T13" fmla="*/ 4 h 27"/>
                  <a:gd name="T14" fmla="*/ 0 60000 65536"/>
                  <a:gd name="T15" fmla="*/ 0 60000 65536"/>
                  <a:gd name="T16" fmla="*/ 0 60000 65536"/>
                  <a:gd name="T17" fmla="*/ 0 60000 65536"/>
                  <a:gd name="T18" fmla="*/ 0 60000 65536"/>
                  <a:gd name="T19" fmla="*/ 0 60000 65536"/>
                  <a:gd name="T20" fmla="*/ 0 60000 65536"/>
                  <a:gd name="T21" fmla="*/ 0 w 53"/>
                  <a:gd name="T22" fmla="*/ 0 h 27"/>
                  <a:gd name="T23" fmla="*/ 53 w 53"/>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27">
                    <a:moveTo>
                      <a:pt x="0" y="4"/>
                    </a:moveTo>
                    <a:lnTo>
                      <a:pt x="4" y="0"/>
                    </a:lnTo>
                    <a:lnTo>
                      <a:pt x="53" y="23"/>
                    </a:lnTo>
                    <a:lnTo>
                      <a:pt x="53" y="27"/>
                    </a:lnTo>
                    <a:lnTo>
                      <a:pt x="50" y="27"/>
                    </a:lnTo>
                    <a:lnTo>
                      <a:pt x="50" y="23"/>
                    </a:lnTo>
                    <a:lnTo>
                      <a:pt x="0" y="4"/>
                    </a:lnTo>
                    <a:close/>
                  </a:path>
                </a:pathLst>
              </a:custGeom>
              <a:noFill/>
              <a:ln w="6350" cap="rnd">
                <a:solidFill>
                  <a:srgbClr val="000000"/>
                </a:solidFill>
                <a:round/>
                <a:headEnd/>
                <a:tailEnd/>
              </a:ln>
            </p:spPr>
            <p:txBody>
              <a:bodyPr/>
              <a:lstStyle/>
              <a:p>
                <a:endParaRPr lang="en-US" sz="1350" dirty="0"/>
              </a:p>
            </p:txBody>
          </p:sp>
          <p:sp>
            <p:nvSpPr>
              <p:cNvPr id="728" name="Freeform 2122">
                <a:extLst>
                  <a:ext uri="{FF2B5EF4-FFF2-40B4-BE49-F238E27FC236}">
                    <a16:creationId xmlns:a16="http://schemas.microsoft.com/office/drawing/2014/main" id="{D52AE736-B5AC-4E9D-8BD5-E955A02D3389}"/>
                  </a:ext>
                </a:extLst>
              </p:cNvPr>
              <p:cNvSpPr>
                <a:spLocks/>
              </p:cNvSpPr>
              <p:nvPr/>
            </p:nvSpPr>
            <p:spPr bwMode="auto">
              <a:xfrm>
                <a:off x="7706044" y="5688286"/>
                <a:ext cx="79375" cy="68265"/>
              </a:xfrm>
              <a:custGeom>
                <a:avLst/>
                <a:gdLst>
                  <a:gd name="T0" fmla="*/ 43 w 50"/>
                  <a:gd name="T1" fmla="*/ 0 h 43"/>
                  <a:gd name="T2" fmla="*/ 0 w 50"/>
                  <a:gd name="T3" fmla="*/ 4 h 43"/>
                  <a:gd name="T4" fmla="*/ 50 w 50"/>
                  <a:gd name="T5" fmla="*/ 19 h 43"/>
                  <a:gd name="T6" fmla="*/ 50 w 50"/>
                  <a:gd name="T7" fmla="*/ 43 h 43"/>
                  <a:gd name="T8" fmla="*/ 0 60000 65536"/>
                  <a:gd name="T9" fmla="*/ 0 60000 65536"/>
                  <a:gd name="T10" fmla="*/ 0 60000 65536"/>
                  <a:gd name="T11" fmla="*/ 0 60000 65536"/>
                  <a:gd name="T12" fmla="*/ 0 w 50"/>
                  <a:gd name="T13" fmla="*/ 0 h 43"/>
                  <a:gd name="T14" fmla="*/ 50 w 50"/>
                  <a:gd name="T15" fmla="*/ 43 h 43"/>
                </a:gdLst>
                <a:ahLst/>
                <a:cxnLst>
                  <a:cxn ang="T8">
                    <a:pos x="T0" y="T1"/>
                  </a:cxn>
                  <a:cxn ang="T9">
                    <a:pos x="T2" y="T3"/>
                  </a:cxn>
                  <a:cxn ang="T10">
                    <a:pos x="T4" y="T5"/>
                  </a:cxn>
                  <a:cxn ang="T11">
                    <a:pos x="T6" y="T7"/>
                  </a:cxn>
                </a:cxnLst>
                <a:rect l="T12" t="T13" r="T14" b="T15"/>
                <a:pathLst>
                  <a:path w="50" h="43">
                    <a:moveTo>
                      <a:pt x="43" y="0"/>
                    </a:moveTo>
                    <a:lnTo>
                      <a:pt x="0" y="4"/>
                    </a:lnTo>
                    <a:lnTo>
                      <a:pt x="50" y="19"/>
                    </a:lnTo>
                    <a:lnTo>
                      <a:pt x="50" y="43"/>
                    </a:lnTo>
                  </a:path>
                </a:pathLst>
              </a:custGeom>
              <a:noFill/>
              <a:ln w="6350" cap="rnd">
                <a:solidFill>
                  <a:srgbClr val="000000"/>
                </a:solidFill>
                <a:round/>
                <a:headEnd/>
                <a:tailEnd/>
              </a:ln>
            </p:spPr>
            <p:txBody>
              <a:bodyPr/>
              <a:lstStyle/>
              <a:p>
                <a:endParaRPr lang="en-US" sz="1350" dirty="0"/>
              </a:p>
            </p:txBody>
          </p:sp>
          <p:sp>
            <p:nvSpPr>
              <p:cNvPr id="729" name="Line 2123">
                <a:extLst>
                  <a:ext uri="{FF2B5EF4-FFF2-40B4-BE49-F238E27FC236}">
                    <a16:creationId xmlns:a16="http://schemas.microsoft.com/office/drawing/2014/main" id="{D9FFB213-F1C4-4936-A259-9314418FCFB4}"/>
                  </a:ext>
                </a:extLst>
              </p:cNvPr>
              <p:cNvSpPr>
                <a:spLocks noChangeShapeType="1"/>
              </p:cNvSpPr>
              <p:nvPr/>
            </p:nvSpPr>
            <p:spPr bwMode="auto">
              <a:xfrm>
                <a:off x="7745733" y="5707336"/>
                <a:ext cx="1588" cy="30164"/>
              </a:xfrm>
              <a:prstGeom prst="line">
                <a:avLst/>
              </a:prstGeom>
              <a:noFill/>
              <a:ln w="6350" cap="rnd">
                <a:solidFill>
                  <a:srgbClr val="000000"/>
                </a:solidFill>
                <a:round/>
                <a:headEnd/>
                <a:tailEnd/>
              </a:ln>
            </p:spPr>
            <p:txBody>
              <a:bodyPr/>
              <a:lstStyle/>
              <a:p>
                <a:endParaRPr lang="en-US" sz="1350" dirty="0"/>
              </a:p>
            </p:txBody>
          </p:sp>
          <p:sp>
            <p:nvSpPr>
              <p:cNvPr id="730" name="Line 2124">
                <a:extLst>
                  <a:ext uri="{FF2B5EF4-FFF2-40B4-BE49-F238E27FC236}">
                    <a16:creationId xmlns:a16="http://schemas.microsoft.com/office/drawing/2014/main" id="{2331935A-8ED8-4F1A-98C4-37C517210BE4}"/>
                  </a:ext>
                </a:extLst>
              </p:cNvPr>
              <p:cNvSpPr>
                <a:spLocks noChangeShapeType="1"/>
              </p:cNvSpPr>
              <p:nvPr/>
            </p:nvSpPr>
            <p:spPr bwMode="auto">
              <a:xfrm>
                <a:off x="7734620" y="5694636"/>
                <a:ext cx="4763" cy="25401"/>
              </a:xfrm>
              <a:prstGeom prst="line">
                <a:avLst/>
              </a:prstGeom>
              <a:noFill/>
              <a:ln w="6350" cap="rnd">
                <a:solidFill>
                  <a:srgbClr val="000000"/>
                </a:solidFill>
                <a:round/>
                <a:headEnd/>
                <a:tailEnd/>
              </a:ln>
            </p:spPr>
            <p:txBody>
              <a:bodyPr/>
              <a:lstStyle/>
              <a:p>
                <a:endParaRPr lang="en-US" sz="1350" dirty="0"/>
              </a:p>
            </p:txBody>
          </p:sp>
          <p:sp>
            <p:nvSpPr>
              <p:cNvPr id="731" name="Line 2125">
                <a:extLst>
                  <a:ext uri="{FF2B5EF4-FFF2-40B4-BE49-F238E27FC236}">
                    <a16:creationId xmlns:a16="http://schemas.microsoft.com/office/drawing/2014/main" id="{2FE6D63B-6C76-4C61-A4A3-68AB19FD927A}"/>
                  </a:ext>
                </a:extLst>
              </p:cNvPr>
              <p:cNvSpPr>
                <a:spLocks noChangeShapeType="1"/>
              </p:cNvSpPr>
              <p:nvPr/>
            </p:nvSpPr>
            <p:spPr bwMode="auto">
              <a:xfrm>
                <a:off x="7723507" y="5700986"/>
                <a:ext cx="1588" cy="30164"/>
              </a:xfrm>
              <a:prstGeom prst="line">
                <a:avLst/>
              </a:prstGeom>
              <a:noFill/>
              <a:ln w="6350" cap="rnd">
                <a:solidFill>
                  <a:srgbClr val="000000"/>
                </a:solidFill>
                <a:round/>
                <a:headEnd/>
                <a:tailEnd/>
              </a:ln>
            </p:spPr>
            <p:txBody>
              <a:bodyPr/>
              <a:lstStyle/>
              <a:p>
                <a:endParaRPr lang="en-US" sz="1350" dirty="0"/>
              </a:p>
            </p:txBody>
          </p:sp>
          <p:sp>
            <p:nvSpPr>
              <p:cNvPr id="732" name="Line 2126">
                <a:extLst>
                  <a:ext uri="{FF2B5EF4-FFF2-40B4-BE49-F238E27FC236}">
                    <a16:creationId xmlns:a16="http://schemas.microsoft.com/office/drawing/2014/main" id="{F0F0B0B7-D920-429F-88A9-72BD8C614DFF}"/>
                  </a:ext>
                </a:extLst>
              </p:cNvPr>
              <p:cNvSpPr>
                <a:spLocks noChangeShapeType="1"/>
              </p:cNvSpPr>
              <p:nvPr/>
            </p:nvSpPr>
            <p:spPr bwMode="auto">
              <a:xfrm>
                <a:off x="7756845" y="5694636"/>
                <a:ext cx="1588" cy="17464"/>
              </a:xfrm>
              <a:prstGeom prst="line">
                <a:avLst/>
              </a:prstGeom>
              <a:noFill/>
              <a:ln w="6350" cap="rnd">
                <a:solidFill>
                  <a:srgbClr val="000000"/>
                </a:solidFill>
                <a:round/>
                <a:headEnd/>
                <a:tailEnd/>
              </a:ln>
            </p:spPr>
            <p:txBody>
              <a:bodyPr/>
              <a:lstStyle/>
              <a:p>
                <a:endParaRPr lang="en-US" sz="1350" dirty="0"/>
              </a:p>
            </p:txBody>
          </p:sp>
          <p:sp>
            <p:nvSpPr>
              <p:cNvPr id="733" name="Freeform 2127">
                <a:extLst>
                  <a:ext uri="{FF2B5EF4-FFF2-40B4-BE49-F238E27FC236}">
                    <a16:creationId xmlns:a16="http://schemas.microsoft.com/office/drawing/2014/main" id="{CA416C63-E2B0-44B1-A53D-9912FDE724D7}"/>
                  </a:ext>
                </a:extLst>
              </p:cNvPr>
              <p:cNvSpPr>
                <a:spLocks/>
              </p:cNvSpPr>
              <p:nvPr/>
            </p:nvSpPr>
            <p:spPr bwMode="auto">
              <a:xfrm>
                <a:off x="7706044" y="5712100"/>
                <a:ext cx="282575" cy="80966"/>
              </a:xfrm>
              <a:custGeom>
                <a:avLst/>
                <a:gdLst>
                  <a:gd name="T0" fmla="*/ 178 w 178"/>
                  <a:gd name="T1" fmla="*/ 44 h 51"/>
                  <a:gd name="T2" fmla="*/ 43 w 178"/>
                  <a:gd name="T3" fmla="*/ 0 h 51"/>
                  <a:gd name="T4" fmla="*/ 0 w 178"/>
                  <a:gd name="T5" fmla="*/ 8 h 51"/>
                  <a:gd name="T6" fmla="*/ 0 w 178"/>
                  <a:gd name="T7" fmla="*/ 12 h 51"/>
                  <a:gd name="T8" fmla="*/ 50 w 178"/>
                  <a:gd name="T9" fmla="*/ 32 h 51"/>
                  <a:gd name="T10" fmla="*/ 121 w 178"/>
                  <a:gd name="T11" fmla="*/ 32 h 51"/>
                  <a:gd name="T12" fmla="*/ 178 w 178"/>
                  <a:gd name="T13" fmla="*/ 51 h 51"/>
                  <a:gd name="T14" fmla="*/ 178 w 178"/>
                  <a:gd name="T15" fmla="*/ 44 h 51"/>
                  <a:gd name="T16" fmla="*/ 0 60000 65536"/>
                  <a:gd name="T17" fmla="*/ 0 60000 65536"/>
                  <a:gd name="T18" fmla="*/ 0 60000 65536"/>
                  <a:gd name="T19" fmla="*/ 0 60000 65536"/>
                  <a:gd name="T20" fmla="*/ 0 60000 65536"/>
                  <a:gd name="T21" fmla="*/ 0 60000 65536"/>
                  <a:gd name="T22" fmla="*/ 0 60000 65536"/>
                  <a:gd name="T23" fmla="*/ 0 60000 65536"/>
                  <a:gd name="T24" fmla="*/ 0 w 178"/>
                  <a:gd name="T25" fmla="*/ 0 h 51"/>
                  <a:gd name="T26" fmla="*/ 178 w 178"/>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8" h="51">
                    <a:moveTo>
                      <a:pt x="178" y="44"/>
                    </a:moveTo>
                    <a:lnTo>
                      <a:pt x="43" y="0"/>
                    </a:lnTo>
                    <a:lnTo>
                      <a:pt x="0" y="8"/>
                    </a:lnTo>
                    <a:lnTo>
                      <a:pt x="0" y="12"/>
                    </a:lnTo>
                    <a:lnTo>
                      <a:pt x="50" y="32"/>
                    </a:lnTo>
                    <a:lnTo>
                      <a:pt x="121" y="32"/>
                    </a:lnTo>
                    <a:lnTo>
                      <a:pt x="178" y="51"/>
                    </a:lnTo>
                    <a:lnTo>
                      <a:pt x="178" y="44"/>
                    </a:lnTo>
                    <a:close/>
                  </a:path>
                </a:pathLst>
              </a:custGeom>
              <a:noFill/>
              <a:ln w="6350" cap="rnd">
                <a:solidFill>
                  <a:srgbClr val="000000"/>
                </a:solidFill>
                <a:round/>
                <a:headEnd/>
                <a:tailEnd/>
              </a:ln>
            </p:spPr>
            <p:txBody>
              <a:bodyPr/>
              <a:lstStyle/>
              <a:p>
                <a:endParaRPr lang="en-US" sz="1350" dirty="0"/>
              </a:p>
            </p:txBody>
          </p:sp>
          <p:sp>
            <p:nvSpPr>
              <p:cNvPr id="734" name="Freeform 2128">
                <a:extLst>
                  <a:ext uri="{FF2B5EF4-FFF2-40B4-BE49-F238E27FC236}">
                    <a16:creationId xmlns:a16="http://schemas.microsoft.com/office/drawing/2014/main" id="{B222158C-EF18-421F-BE5D-D8F85507441F}"/>
                  </a:ext>
                </a:extLst>
              </p:cNvPr>
              <p:cNvSpPr>
                <a:spLocks/>
              </p:cNvSpPr>
              <p:nvPr/>
            </p:nvSpPr>
            <p:spPr bwMode="auto">
              <a:xfrm>
                <a:off x="7988619" y="5780364"/>
                <a:ext cx="338137" cy="44451"/>
              </a:xfrm>
              <a:custGeom>
                <a:avLst/>
                <a:gdLst>
                  <a:gd name="T0" fmla="*/ 0 w 213"/>
                  <a:gd name="T1" fmla="*/ 0 h 28"/>
                  <a:gd name="T2" fmla="*/ 46 w 213"/>
                  <a:gd name="T3" fmla="*/ 16 h 28"/>
                  <a:gd name="T4" fmla="*/ 149 w 213"/>
                  <a:gd name="T5" fmla="*/ 4 h 28"/>
                  <a:gd name="T6" fmla="*/ 213 w 213"/>
                  <a:gd name="T7" fmla="*/ 20 h 28"/>
                  <a:gd name="T8" fmla="*/ 213 w 213"/>
                  <a:gd name="T9" fmla="*/ 28 h 28"/>
                  <a:gd name="T10" fmla="*/ 149 w 213"/>
                  <a:gd name="T11" fmla="*/ 8 h 28"/>
                  <a:gd name="T12" fmla="*/ 42 w 213"/>
                  <a:gd name="T13" fmla="*/ 24 h 28"/>
                  <a:gd name="T14" fmla="*/ 0 w 213"/>
                  <a:gd name="T15" fmla="*/ 8 h 28"/>
                  <a:gd name="T16" fmla="*/ 0 w 213"/>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3"/>
                  <a:gd name="T28" fmla="*/ 0 h 28"/>
                  <a:gd name="T29" fmla="*/ 213 w 213"/>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3" h="28">
                    <a:moveTo>
                      <a:pt x="0" y="0"/>
                    </a:moveTo>
                    <a:lnTo>
                      <a:pt x="46" y="16"/>
                    </a:lnTo>
                    <a:lnTo>
                      <a:pt x="149" y="4"/>
                    </a:lnTo>
                    <a:lnTo>
                      <a:pt x="213" y="20"/>
                    </a:lnTo>
                    <a:lnTo>
                      <a:pt x="213" y="28"/>
                    </a:lnTo>
                    <a:lnTo>
                      <a:pt x="149" y="8"/>
                    </a:lnTo>
                    <a:lnTo>
                      <a:pt x="42" y="24"/>
                    </a:lnTo>
                    <a:lnTo>
                      <a:pt x="0" y="8"/>
                    </a:lnTo>
                    <a:lnTo>
                      <a:pt x="0" y="0"/>
                    </a:lnTo>
                    <a:close/>
                  </a:path>
                </a:pathLst>
              </a:custGeom>
              <a:noFill/>
              <a:ln w="6350" cap="rnd">
                <a:solidFill>
                  <a:srgbClr val="000000"/>
                </a:solidFill>
                <a:round/>
                <a:headEnd/>
                <a:tailEnd/>
              </a:ln>
            </p:spPr>
            <p:txBody>
              <a:bodyPr/>
              <a:lstStyle/>
              <a:p>
                <a:endParaRPr lang="en-US" sz="1350" dirty="0"/>
              </a:p>
            </p:txBody>
          </p:sp>
          <p:sp>
            <p:nvSpPr>
              <p:cNvPr id="735" name="Freeform 2129">
                <a:extLst>
                  <a:ext uri="{FF2B5EF4-FFF2-40B4-BE49-F238E27FC236}">
                    <a16:creationId xmlns:a16="http://schemas.microsoft.com/office/drawing/2014/main" id="{5AD7BA03-ED2F-4E08-9E0B-DAA801D95311}"/>
                  </a:ext>
                </a:extLst>
              </p:cNvPr>
              <p:cNvSpPr>
                <a:spLocks/>
              </p:cNvSpPr>
              <p:nvPr/>
            </p:nvSpPr>
            <p:spPr bwMode="auto">
              <a:xfrm>
                <a:off x="7988619" y="5737500"/>
                <a:ext cx="512762" cy="74615"/>
              </a:xfrm>
              <a:custGeom>
                <a:avLst/>
                <a:gdLst>
                  <a:gd name="T0" fmla="*/ 0 w 323"/>
                  <a:gd name="T1" fmla="*/ 28 h 47"/>
                  <a:gd name="T2" fmla="*/ 231 w 323"/>
                  <a:gd name="T3" fmla="*/ 0 h 47"/>
                  <a:gd name="T4" fmla="*/ 266 w 323"/>
                  <a:gd name="T5" fmla="*/ 16 h 47"/>
                  <a:gd name="T6" fmla="*/ 298 w 323"/>
                  <a:gd name="T7" fmla="*/ 12 h 47"/>
                  <a:gd name="T8" fmla="*/ 323 w 323"/>
                  <a:gd name="T9" fmla="*/ 20 h 47"/>
                  <a:gd name="T10" fmla="*/ 213 w 323"/>
                  <a:gd name="T11" fmla="*/ 47 h 47"/>
                  <a:gd name="T12" fmla="*/ 149 w 323"/>
                  <a:gd name="T13" fmla="*/ 28 h 47"/>
                  <a:gd name="T14" fmla="*/ 46 w 323"/>
                  <a:gd name="T15" fmla="*/ 43 h 47"/>
                  <a:gd name="T16" fmla="*/ 0 w 323"/>
                  <a:gd name="T17" fmla="*/ 28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3"/>
                  <a:gd name="T28" fmla="*/ 0 h 47"/>
                  <a:gd name="T29" fmla="*/ 323 w 323"/>
                  <a:gd name="T30" fmla="*/ 47 h 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3" h="47">
                    <a:moveTo>
                      <a:pt x="0" y="28"/>
                    </a:moveTo>
                    <a:lnTo>
                      <a:pt x="231" y="0"/>
                    </a:lnTo>
                    <a:lnTo>
                      <a:pt x="266" y="16"/>
                    </a:lnTo>
                    <a:lnTo>
                      <a:pt x="298" y="12"/>
                    </a:lnTo>
                    <a:lnTo>
                      <a:pt x="323" y="20"/>
                    </a:lnTo>
                    <a:lnTo>
                      <a:pt x="213" y="47"/>
                    </a:lnTo>
                    <a:lnTo>
                      <a:pt x="149" y="28"/>
                    </a:lnTo>
                    <a:lnTo>
                      <a:pt x="46" y="43"/>
                    </a:lnTo>
                    <a:lnTo>
                      <a:pt x="0" y="28"/>
                    </a:lnTo>
                    <a:close/>
                  </a:path>
                </a:pathLst>
              </a:custGeom>
              <a:noFill/>
              <a:ln w="6350" cap="rnd">
                <a:solidFill>
                  <a:srgbClr val="000000"/>
                </a:solidFill>
                <a:round/>
                <a:headEnd/>
                <a:tailEnd/>
              </a:ln>
            </p:spPr>
            <p:txBody>
              <a:bodyPr/>
              <a:lstStyle/>
              <a:p>
                <a:endParaRPr lang="en-US" sz="1350" dirty="0"/>
              </a:p>
            </p:txBody>
          </p:sp>
          <p:sp>
            <p:nvSpPr>
              <p:cNvPr id="736" name="Freeform 2130">
                <a:extLst>
                  <a:ext uri="{FF2B5EF4-FFF2-40B4-BE49-F238E27FC236}">
                    <a16:creationId xmlns:a16="http://schemas.microsoft.com/office/drawing/2014/main" id="{9F11449B-01F3-4FF4-B5AC-803764E90C27}"/>
                  </a:ext>
                </a:extLst>
              </p:cNvPr>
              <p:cNvSpPr>
                <a:spLocks/>
              </p:cNvSpPr>
              <p:nvPr/>
            </p:nvSpPr>
            <p:spPr bwMode="auto">
              <a:xfrm>
                <a:off x="8483919" y="5707336"/>
                <a:ext cx="260349" cy="68265"/>
              </a:xfrm>
              <a:custGeom>
                <a:avLst/>
                <a:gdLst>
                  <a:gd name="T0" fmla="*/ 0 w 164"/>
                  <a:gd name="T1" fmla="*/ 27 h 43"/>
                  <a:gd name="T2" fmla="*/ 25 w 164"/>
                  <a:gd name="T3" fmla="*/ 43 h 43"/>
                  <a:gd name="T4" fmla="*/ 128 w 164"/>
                  <a:gd name="T5" fmla="*/ 15 h 43"/>
                  <a:gd name="T6" fmla="*/ 157 w 164"/>
                  <a:gd name="T7" fmla="*/ 19 h 43"/>
                  <a:gd name="T8" fmla="*/ 164 w 164"/>
                  <a:gd name="T9" fmla="*/ 15 h 43"/>
                  <a:gd name="T10" fmla="*/ 118 w 164"/>
                  <a:gd name="T11" fmla="*/ 0 h 43"/>
                  <a:gd name="T12" fmla="*/ 32 w 164"/>
                  <a:gd name="T13" fmla="*/ 8 h 43"/>
                  <a:gd name="T14" fmla="*/ 0 w 164"/>
                  <a:gd name="T15" fmla="*/ 27 h 43"/>
                  <a:gd name="T16" fmla="*/ 0 60000 65536"/>
                  <a:gd name="T17" fmla="*/ 0 60000 65536"/>
                  <a:gd name="T18" fmla="*/ 0 60000 65536"/>
                  <a:gd name="T19" fmla="*/ 0 60000 65536"/>
                  <a:gd name="T20" fmla="*/ 0 60000 65536"/>
                  <a:gd name="T21" fmla="*/ 0 60000 65536"/>
                  <a:gd name="T22" fmla="*/ 0 60000 65536"/>
                  <a:gd name="T23" fmla="*/ 0 60000 65536"/>
                  <a:gd name="T24" fmla="*/ 0 w 164"/>
                  <a:gd name="T25" fmla="*/ 0 h 43"/>
                  <a:gd name="T26" fmla="*/ 164 w 164"/>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4" h="43">
                    <a:moveTo>
                      <a:pt x="0" y="27"/>
                    </a:moveTo>
                    <a:lnTo>
                      <a:pt x="25" y="43"/>
                    </a:lnTo>
                    <a:lnTo>
                      <a:pt x="128" y="15"/>
                    </a:lnTo>
                    <a:lnTo>
                      <a:pt x="157" y="19"/>
                    </a:lnTo>
                    <a:lnTo>
                      <a:pt x="164" y="15"/>
                    </a:lnTo>
                    <a:lnTo>
                      <a:pt x="118" y="0"/>
                    </a:lnTo>
                    <a:lnTo>
                      <a:pt x="32" y="8"/>
                    </a:lnTo>
                    <a:lnTo>
                      <a:pt x="0" y="27"/>
                    </a:lnTo>
                    <a:close/>
                  </a:path>
                </a:pathLst>
              </a:custGeom>
              <a:noFill/>
              <a:ln w="6350" cap="rnd">
                <a:solidFill>
                  <a:srgbClr val="000000"/>
                </a:solidFill>
                <a:round/>
                <a:headEnd/>
                <a:tailEnd/>
              </a:ln>
            </p:spPr>
            <p:txBody>
              <a:bodyPr/>
              <a:lstStyle/>
              <a:p>
                <a:endParaRPr lang="en-US" sz="1350" dirty="0"/>
              </a:p>
            </p:txBody>
          </p:sp>
          <p:sp>
            <p:nvSpPr>
              <p:cNvPr id="737" name="Freeform 2131">
                <a:extLst>
                  <a:ext uri="{FF2B5EF4-FFF2-40B4-BE49-F238E27FC236}">
                    <a16:creationId xmlns:a16="http://schemas.microsoft.com/office/drawing/2014/main" id="{5DC09D56-959D-4348-BF87-A914F1574565}"/>
                  </a:ext>
                </a:extLst>
              </p:cNvPr>
              <p:cNvSpPr>
                <a:spLocks/>
              </p:cNvSpPr>
              <p:nvPr/>
            </p:nvSpPr>
            <p:spPr bwMode="auto">
              <a:xfrm>
                <a:off x="8433119" y="5737500"/>
                <a:ext cx="34925" cy="42864"/>
              </a:xfrm>
              <a:custGeom>
                <a:avLst/>
                <a:gdLst>
                  <a:gd name="T0" fmla="*/ 14 w 22"/>
                  <a:gd name="T1" fmla="*/ 23 h 27"/>
                  <a:gd name="T2" fmla="*/ 11 w 22"/>
                  <a:gd name="T3" fmla="*/ 23 h 27"/>
                  <a:gd name="T4" fmla="*/ 7 w 22"/>
                  <a:gd name="T5" fmla="*/ 23 h 27"/>
                  <a:gd name="T6" fmla="*/ 4 w 22"/>
                  <a:gd name="T7" fmla="*/ 23 h 27"/>
                  <a:gd name="T8" fmla="*/ 4 w 22"/>
                  <a:gd name="T9" fmla="*/ 27 h 27"/>
                  <a:gd name="T10" fmla="*/ 0 w 22"/>
                  <a:gd name="T11" fmla="*/ 20 h 27"/>
                  <a:gd name="T12" fmla="*/ 4 w 22"/>
                  <a:gd name="T13" fmla="*/ 16 h 27"/>
                  <a:gd name="T14" fmla="*/ 0 w 22"/>
                  <a:gd name="T15" fmla="*/ 16 h 27"/>
                  <a:gd name="T16" fmla="*/ 4 w 22"/>
                  <a:gd name="T17" fmla="*/ 8 h 27"/>
                  <a:gd name="T18" fmla="*/ 7 w 22"/>
                  <a:gd name="T19" fmla="*/ 4 h 27"/>
                  <a:gd name="T20" fmla="*/ 11 w 22"/>
                  <a:gd name="T21" fmla="*/ 4 h 27"/>
                  <a:gd name="T22" fmla="*/ 11 w 22"/>
                  <a:gd name="T23" fmla="*/ 0 h 27"/>
                  <a:gd name="T24" fmla="*/ 14 w 22"/>
                  <a:gd name="T25" fmla="*/ 0 h 27"/>
                  <a:gd name="T26" fmla="*/ 18 w 22"/>
                  <a:gd name="T27" fmla="*/ 0 h 27"/>
                  <a:gd name="T28" fmla="*/ 18 w 22"/>
                  <a:gd name="T29" fmla="*/ 4 h 27"/>
                  <a:gd name="T30" fmla="*/ 22 w 22"/>
                  <a:gd name="T31" fmla="*/ 4 h 27"/>
                  <a:gd name="T32" fmla="*/ 22 w 22"/>
                  <a:gd name="T33" fmla="*/ 8 h 27"/>
                  <a:gd name="T34" fmla="*/ 22 w 22"/>
                  <a:gd name="T35" fmla="*/ 12 h 27"/>
                  <a:gd name="T36" fmla="*/ 22 w 22"/>
                  <a:gd name="T37" fmla="*/ 16 h 27"/>
                  <a:gd name="T38" fmla="*/ 22 w 22"/>
                  <a:gd name="T39" fmla="*/ 20 h 27"/>
                  <a:gd name="T40" fmla="*/ 22 w 22"/>
                  <a:gd name="T41" fmla="*/ 23 h 27"/>
                  <a:gd name="T42" fmla="*/ 18 w 22"/>
                  <a:gd name="T43" fmla="*/ 23 h 27"/>
                  <a:gd name="T44" fmla="*/ 14 w 22"/>
                  <a:gd name="T45" fmla="*/ 23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
                  <a:gd name="T70" fmla="*/ 0 h 27"/>
                  <a:gd name="T71" fmla="*/ 22 w 22"/>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 h="27">
                    <a:moveTo>
                      <a:pt x="14" y="23"/>
                    </a:moveTo>
                    <a:lnTo>
                      <a:pt x="11" y="23"/>
                    </a:lnTo>
                    <a:lnTo>
                      <a:pt x="7" y="23"/>
                    </a:lnTo>
                    <a:lnTo>
                      <a:pt x="4" y="23"/>
                    </a:lnTo>
                    <a:lnTo>
                      <a:pt x="4" y="27"/>
                    </a:lnTo>
                    <a:lnTo>
                      <a:pt x="0" y="20"/>
                    </a:lnTo>
                    <a:lnTo>
                      <a:pt x="4" y="16"/>
                    </a:lnTo>
                    <a:lnTo>
                      <a:pt x="0" y="16"/>
                    </a:lnTo>
                    <a:lnTo>
                      <a:pt x="4" y="8"/>
                    </a:lnTo>
                    <a:lnTo>
                      <a:pt x="7" y="4"/>
                    </a:lnTo>
                    <a:lnTo>
                      <a:pt x="11" y="4"/>
                    </a:lnTo>
                    <a:lnTo>
                      <a:pt x="11" y="0"/>
                    </a:lnTo>
                    <a:lnTo>
                      <a:pt x="14" y="0"/>
                    </a:lnTo>
                    <a:lnTo>
                      <a:pt x="18" y="0"/>
                    </a:lnTo>
                    <a:lnTo>
                      <a:pt x="18" y="4"/>
                    </a:lnTo>
                    <a:lnTo>
                      <a:pt x="22" y="4"/>
                    </a:lnTo>
                    <a:lnTo>
                      <a:pt x="22" y="8"/>
                    </a:lnTo>
                    <a:lnTo>
                      <a:pt x="22" y="12"/>
                    </a:lnTo>
                    <a:lnTo>
                      <a:pt x="22" y="16"/>
                    </a:lnTo>
                    <a:lnTo>
                      <a:pt x="22" y="20"/>
                    </a:lnTo>
                    <a:lnTo>
                      <a:pt x="22" y="23"/>
                    </a:lnTo>
                    <a:lnTo>
                      <a:pt x="18" y="23"/>
                    </a:lnTo>
                    <a:lnTo>
                      <a:pt x="14" y="23"/>
                    </a:lnTo>
                    <a:close/>
                  </a:path>
                </a:pathLst>
              </a:custGeom>
              <a:noFill/>
              <a:ln w="6350" cap="rnd">
                <a:solidFill>
                  <a:srgbClr val="000000"/>
                </a:solidFill>
                <a:round/>
                <a:headEnd/>
                <a:tailEnd/>
              </a:ln>
            </p:spPr>
            <p:txBody>
              <a:bodyPr/>
              <a:lstStyle/>
              <a:p>
                <a:endParaRPr lang="en-US" sz="1350" dirty="0"/>
              </a:p>
            </p:txBody>
          </p:sp>
          <p:sp>
            <p:nvSpPr>
              <p:cNvPr id="738" name="Freeform 2132">
                <a:extLst>
                  <a:ext uri="{FF2B5EF4-FFF2-40B4-BE49-F238E27FC236}">
                    <a16:creationId xmlns:a16="http://schemas.microsoft.com/office/drawing/2014/main" id="{FE427642-A73F-4D6C-A436-E5C85A84BC7A}"/>
                  </a:ext>
                </a:extLst>
              </p:cNvPr>
              <p:cNvSpPr>
                <a:spLocks/>
              </p:cNvSpPr>
              <p:nvPr/>
            </p:nvSpPr>
            <p:spPr bwMode="auto">
              <a:xfrm>
                <a:off x="8355332" y="5737500"/>
                <a:ext cx="33338" cy="38101"/>
              </a:xfrm>
              <a:custGeom>
                <a:avLst/>
                <a:gdLst>
                  <a:gd name="T0" fmla="*/ 10 w 21"/>
                  <a:gd name="T1" fmla="*/ 20 h 24"/>
                  <a:gd name="T2" fmla="*/ 10 w 21"/>
                  <a:gd name="T3" fmla="*/ 20 h 24"/>
                  <a:gd name="T4" fmla="*/ 7 w 21"/>
                  <a:gd name="T5" fmla="*/ 20 h 24"/>
                  <a:gd name="T6" fmla="*/ 3 w 21"/>
                  <a:gd name="T7" fmla="*/ 20 h 24"/>
                  <a:gd name="T8" fmla="*/ 0 w 21"/>
                  <a:gd name="T9" fmla="*/ 24 h 24"/>
                  <a:gd name="T10" fmla="*/ 0 w 21"/>
                  <a:gd name="T11" fmla="*/ 16 h 24"/>
                  <a:gd name="T12" fmla="*/ 0 w 21"/>
                  <a:gd name="T13" fmla="*/ 12 h 24"/>
                  <a:gd name="T14" fmla="*/ 0 w 21"/>
                  <a:gd name="T15" fmla="*/ 4 h 24"/>
                  <a:gd name="T16" fmla="*/ 3 w 21"/>
                  <a:gd name="T17" fmla="*/ 0 h 24"/>
                  <a:gd name="T18" fmla="*/ 7 w 21"/>
                  <a:gd name="T19" fmla="*/ 0 h 24"/>
                  <a:gd name="T20" fmla="*/ 10 w 21"/>
                  <a:gd name="T21" fmla="*/ 0 h 24"/>
                  <a:gd name="T22" fmla="*/ 14 w 21"/>
                  <a:gd name="T23" fmla="*/ 0 h 24"/>
                  <a:gd name="T24" fmla="*/ 17 w 21"/>
                  <a:gd name="T25" fmla="*/ 0 h 24"/>
                  <a:gd name="T26" fmla="*/ 17 w 21"/>
                  <a:gd name="T27" fmla="*/ 4 h 24"/>
                  <a:gd name="T28" fmla="*/ 21 w 21"/>
                  <a:gd name="T29" fmla="*/ 8 h 24"/>
                  <a:gd name="T30" fmla="*/ 21 w 21"/>
                  <a:gd name="T31" fmla="*/ 12 h 24"/>
                  <a:gd name="T32" fmla="*/ 21 w 21"/>
                  <a:gd name="T33" fmla="*/ 16 h 24"/>
                  <a:gd name="T34" fmla="*/ 17 w 21"/>
                  <a:gd name="T35" fmla="*/ 20 h 24"/>
                  <a:gd name="T36" fmla="*/ 14 w 21"/>
                  <a:gd name="T37" fmla="*/ 20 h 24"/>
                  <a:gd name="T38" fmla="*/ 10 w 21"/>
                  <a:gd name="T39" fmla="*/ 20 h 2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
                  <a:gd name="T61" fmla="*/ 0 h 24"/>
                  <a:gd name="T62" fmla="*/ 21 w 21"/>
                  <a:gd name="T63" fmla="*/ 24 h 2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 h="24">
                    <a:moveTo>
                      <a:pt x="10" y="20"/>
                    </a:moveTo>
                    <a:lnTo>
                      <a:pt x="10" y="20"/>
                    </a:lnTo>
                    <a:lnTo>
                      <a:pt x="7" y="20"/>
                    </a:lnTo>
                    <a:lnTo>
                      <a:pt x="3" y="20"/>
                    </a:lnTo>
                    <a:lnTo>
                      <a:pt x="0" y="24"/>
                    </a:lnTo>
                    <a:lnTo>
                      <a:pt x="0" y="16"/>
                    </a:lnTo>
                    <a:lnTo>
                      <a:pt x="0" y="12"/>
                    </a:lnTo>
                    <a:lnTo>
                      <a:pt x="0" y="4"/>
                    </a:lnTo>
                    <a:lnTo>
                      <a:pt x="3" y="0"/>
                    </a:lnTo>
                    <a:lnTo>
                      <a:pt x="7" y="0"/>
                    </a:lnTo>
                    <a:lnTo>
                      <a:pt x="10" y="0"/>
                    </a:lnTo>
                    <a:lnTo>
                      <a:pt x="14" y="0"/>
                    </a:lnTo>
                    <a:lnTo>
                      <a:pt x="17" y="0"/>
                    </a:lnTo>
                    <a:lnTo>
                      <a:pt x="17" y="4"/>
                    </a:lnTo>
                    <a:lnTo>
                      <a:pt x="21" y="8"/>
                    </a:lnTo>
                    <a:lnTo>
                      <a:pt x="21" y="12"/>
                    </a:lnTo>
                    <a:lnTo>
                      <a:pt x="21" y="16"/>
                    </a:lnTo>
                    <a:lnTo>
                      <a:pt x="17" y="20"/>
                    </a:lnTo>
                    <a:lnTo>
                      <a:pt x="14" y="20"/>
                    </a:lnTo>
                    <a:lnTo>
                      <a:pt x="10" y="20"/>
                    </a:lnTo>
                    <a:close/>
                  </a:path>
                </a:pathLst>
              </a:custGeom>
              <a:noFill/>
              <a:ln w="6350" cap="rnd">
                <a:solidFill>
                  <a:srgbClr val="000000"/>
                </a:solidFill>
                <a:round/>
                <a:headEnd/>
                <a:tailEnd/>
              </a:ln>
            </p:spPr>
            <p:txBody>
              <a:bodyPr/>
              <a:lstStyle/>
              <a:p>
                <a:endParaRPr lang="en-US" sz="1350" dirty="0"/>
              </a:p>
            </p:txBody>
          </p:sp>
          <p:sp>
            <p:nvSpPr>
              <p:cNvPr id="739" name="Freeform 2133">
                <a:extLst>
                  <a:ext uri="{FF2B5EF4-FFF2-40B4-BE49-F238E27FC236}">
                    <a16:creationId xmlns:a16="http://schemas.microsoft.com/office/drawing/2014/main" id="{E4138543-9061-4905-897C-B43748661D2F}"/>
                  </a:ext>
                </a:extLst>
              </p:cNvPr>
              <p:cNvSpPr>
                <a:spLocks/>
              </p:cNvSpPr>
              <p:nvPr/>
            </p:nvSpPr>
            <p:spPr bwMode="auto">
              <a:xfrm>
                <a:off x="8382318" y="5737500"/>
                <a:ext cx="33338" cy="38101"/>
              </a:xfrm>
              <a:custGeom>
                <a:avLst/>
                <a:gdLst>
                  <a:gd name="T0" fmla="*/ 11 w 21"/>
                  <a:gd name="T1" fmla="*/ 20 h 24"/>
                  <a:gd name="T2" fmla="*/ 11 w 21"/>
                  <a:gd name="T3" fmla="*/ 20 h 24"/>
                  <a:gd name="T4" fmla="*/ 7 w 21"/>
                  <a:gd name="T5" fmla="*/ 24 h 24"/>
                  <a:gd name="T6" fmla="*/ 4 w 21"/>
                  <a:gd name="T7" fmla="*/ 20 h 24"/>
                  <a:gd name="T8" fmla="*/ 4 w 21"/>
                  <a:gd name="T9" fmla="*/ 24 h 24"/>
                  <a:gd name="T10" fmla="*/ 0 w 21"/>
                  <a:gd name="T11" fmla="*/ 24 h 24"/>
                  <a:gd name="T12" fmla="*/ 0 w 21"/>
                  <a:gd name="T13" fmla="*/ 16 h 24"/>
                  <a:gd name="T14" fmla="*/ 0 w 21"/>
                  <a:gd name="T15" fmla="*/ 12 h 24"/>
                  <a:gd name="T16" fmla="*/ 4 w 21"/>
                  <a:gd name="T17" fmla="*/ 4 h 24"/>
                  <a:gd name="T18" fmla="*/ 4 w 21"/>
                  <a:gd name="T19" fmla="*/ 0 h 24"/>
                  <a:gd name="T20" fmla="*/ 7 w 21"/>
                  <a:gd name="T21" fmla="*/ 0 h 24"/>
                  <a:gd name="T22" fmla="*/ 11 w 21"/>
                  <a:gd name="T23" fmla="*/ 0 h 24"/>
                  <a:gd name="T24" fmla="*/ 14 w 21"/>
                  <a:gd name="T25" fmla="*/ 0 h 24"/>
                  <a:gd name="T26" fmla="*/ 18 w 21"/>
                  <a:gd name="T27" fmla="*/ 0 h 24"/>
                  <a:gd name="T28" fmla="*/ 18 w 21"/>
                  <a:gd name="T29" fmla="*/ 4 h 24"/>
                  <a:gd name="T30" fmla="*/ 21 w 21"/>
                  <a:gd name="T31" fmla="*/ 4 h 24"/>
                  <a:gd name="T32" fmla="*/ 21 w 21"/>
                  <a:gd name="T33" fmla="*/ 8 h 24"/>
                  <a:gd name="T34" fmla="*/ 21 w 21"/>
                  <a:gd name="T35" fmla="*/ 12 h 24"/>
                  <a:gd name="T36" fmla="*/ 21 w 21"/>
                  <a:gd name="T37" fmla="*/ 16 h 24"/>
                  <a:gd name="T38" fmla="*/ 18 w 21"/>
                  <a:gd name="T39" fmla="*/ 20 h 24"/>
                  <a:gd name="T40" fmla="*/ 14 w 21"/>
                  <a:gd name="T41" fmla="*/ 20 h 24"/>
                  <a:gd name="T42" fmla="*/ 11 w 21"/>
                  <a:gd name="T43" fmla="*/ 20 h 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
                  <a:gd name="T67" fmla="*/ 0 h 24"/>
                  <a:gd name="T68" fmla="*/ 21 w 21"/>
                  <a:gd name="T69" fmla="*/ 24 h 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 h="24">
                    <a:moveTo>
                      <a:pt x="11" y="20"/>
                    </a:moveTo>
                    <a:lnTo>
                      <a:pt x="11" y="20"/>
                    </a:lnTo>
                    <a:lnTo>
                      <a:pt x="7" y="24"/>
                    </a:lnTo>
                    <a:lnTo>
                      <a:pt x="4" y="20"/>
                    </a:lnTo>
                    <a:lnTo>
                      <a:pt x="4" y="24"/>
                    </a:lnTo>
                    <a:lnTo>
                      <a:pt x="0" y="24"/>
                    </a:lnTo>
                    <a:lnTo>
                      <a:pt x="0" y="16"/>
                    </a:lnTo>
                    <a:lnTo>
                      <a:pt x="0" y="12"/>
                    </a:lnTo>
                    <a:lnTo>
                      <a:pt x="4" y="4"/>
                    </a:lnTo>
                    <a:lnTo>
                      <a:pt x="4" y="0"/>
                    </a:lnTo>
                    <a:lnTo>
                      <a:pt x="7" y="0"/>
                    </a:lnTo>
                    <a:lnTo>
                      <a:pt x="11" y="0"/>
                    </a:lnTo>
                    <a:lnTo>
                      <a:pt x="14" y="0"/>
                    </a:lnTo>
                    <a:lnTo>
                      <a:pt x="18" y="0"/>
                    </a:lnTo>
                    <a:lnTo>
                      <a:pt x="18" y="4"/>
                    </a:lnTo>
                    <a:lnTo>
                      <a:pt x="21" y="4"/>
                    </a:lnTo>
                    <a:lnTo>
                      <a:pt x="21" y="8"/>
                    </a:lnTo>
                    <a:lnTo>
                      <a:pt x="21" y="12"/>
                    </a:lnTo>
                    <a:lnTo>
                      <a:pt x="21" y="16"/>
                    </a:lnTo>
                    <a:lnTo>
                      <a:pt x="18" y="20"/>
                    </a:lnTo>
                    <a:lnTo>
                      <a:pt x="14" y="20"/>
                    </a:lnTo>
                    <a:lnTo>
                      <a:pt x="11" y="20"/>
                    </a:lnTo>
                    <a:close/>
                  </a:path>
                </a:pathLst>
              </a:custGeom>
              <a:noFill/>
              <a:ln w="6350" cap="rnd">
                <a:solidFill>
                  <a:srgbClr val="000000"/>
                </a:solidFill>
                <a:round/>
                <a:headEnd/>
                <a:tailEnd/>
              </a:ln>
            </p:spPr>
            <p:txBody>
              <a:bodyPr/>
              <a:lstStyle/>
              <a:p>
                <a:endParaRPr lang="en-US" sz="1350" dirty="0"/>
              </a:p>
            </p:txBody>
          </p:sp>
          <p:sp>
            <p:nvSpPr>
              <p:cNvPr id="740" name="Freeform 2134">
                <a:extLst>
                  <a:ext uri="{FF2B5EF4-FFF2-40B4-BE49-F238E27FC236}">
                    <a16:creationId xmlns:a16="http://schemas.microsoft.com/office/drawing/2014/main" id="{E80D5F81-8C3A-4CC6-893A-5628B4593AAF}"/>
                  </a:ext>
                </a:extLst>
              </p:cNvPr>
              <p:cNvSpPr>
                <a:spLocks/>
              </p:cNvSpPr>
              <p:nvPr/>
            </p:nvSpPr>
            <p:spPr bwMode="auto">
              <a:xfrm>
                <a:off x="8128319" y="5799414"/>
                <a:ext cx="169863" cy="50802"/>
              </a:xfrm>
              <a:custGeom>
                <a:avLst/>
                <a:gdLst>
                  <a:gd name="T0" fmla="*/ 18 w 107"/>
                  <a:gd name="T1" fmla="*/ 32 h 32"/>
                  <a:gd name="T2" fmla="*/ 107 w 107"/>
                  <a:gd name="T3" fmla="*/ 12 h 32"/>
                  <a:gd name="T4" fmla="*/ 93 w 107"/>
                  <a:gd name="T5" fmla="*/ 8 h 32"/>
                  <a:gd name="T6" fmla="*/ 40 w 107"/>
                  <a:gd name="T7" fmla="*/ 16 h 32"/>
                  <a:gd name="T8" fmla="*/ 40 w 107"/>
                  <a:gd name="T9" fmla="*/ 12 h 32"/>
                  <a:gd name="T10" fmla="*/ 36 w 107"/>
                  <a:gd name="T11" fmla="*/ 4 h 32"/>
                  <a:gd name="T12" fmla="*/ 36 w 107"/>
                  <a:gd name="T13" fmla="*/ 0 h 32"/>
                  <a:gd name="T14" fmla="*/ 32 w 107"/>
                  <a:gd name="T15" fmla="*/ 0 h 32"/>
                  <a:gd name="T16" fmla="*/ 25 w 107"/>
                  <a:gd name="T17" fmla="*/ 0 h 32"/>
                  <a:gd name="T18" fmla="*/ 22 w 107"/>
                  <a:gd name="T19" fmla="*/ 4 h 32"/>
                  <a:gd name="T20" fmla="*/ 22 w 107"/>
                  <a:gd name="T21" fmla="*/ 0 h 32"/>
                  <a:gd name="T22" fmla="*/ 18 w 107"/>
                  <a:gd name="T23" fmla="*/ 4 h 32"/>
                  <a:gd name="T24" fmla="*/ 18 w 107"/>
                  <a:gd name="T25" fmla="*/ 0 h 32"/>
                  <a:gd name="T26" fmla="*/ 18 w 107"/>
                  <a:gd name="T27" fmla="*/ 4 h 32"/>
                  <a:gd name="T28" fmla="*/ 15 w 107"/>
                  <a:gd name="T29" fmla="*/ 4 h 32"/>
                  <a:gd name="T30" fmla="*/ 15 w 107"/>
                  <a:gd name="T31" fmla="*/ 8 h 32"/>
                  <a:gd name="T32" fmla="*/ 11 w 107"/>
                  <a:gd name="T33" fmla="*/ 12 h 32"/>
                  <a:gd name="T34" fmla="*/ 11 w 107"/>
                  <a:gd name="T35" fmla="*/ 16 h 32"/>
                  <a:gd name="T36" fmla="*/ 15 w 107"/>
                  <a:gd name="T37" fmla="*/ 16 h 32"/>
                  <a:gd name="T38" fmla="*/ 11 w 107"/>
                  <a:gd name="T39" fmla="*/ 20 h 32"/>
                  <a:gd name="T40" fmla="*/ 11 w 107"/>
                  <a:gd name="T41" fmla="*/ 24 h 32"/>
                  <a:gd name="T42" fmla="*/ 15 w 107"/>
                  <a:gd name="T43" fmla="*/ 28 h 32"/>
                  <a:gd name="T44" fmla="*/ 0 w 107"/>
                  <a:gd name="T45" fmla="*/ 28 h 32"/>
                  <a:gd name="T46" fmla="*/ 18 w 107"/>
                  <a:gd name="T47" fmla="*/ 32 h 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7"/>
                  <a:gd name="T73" fmla="*/ 0 h 32"/>
                  <a:gd name="T74" fmla="*/ 107 w 107"/>
                  <a:gd name="T75" fmla="*/ 32 h 3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7" h="32">
                    <a:moveTo>
                      <a:pt x="18" y="32"/>
                    </a:moveTo>
                    <a:lnTo>
                      <a:pt x="107" y="12"/>
                    </a:lnTo>
                    <a:lnTo>
                      <a:pt x="93" y="8"/>
                    </a:lnTo>
                    <a:lnTo>
                      <a:pt x="40" y="16"/>
                    </a:lnTo>
                    <a:lnTo>
                      <a:pt x="40" y="12"/>
                    </a:lnTo>
                    <a:lnTo>
                      <a:pt x="36" y="4"/>
                    </a:lnTo>
                    <a:lnTo>
                      <a:pt x="36" y="0"/>
                    </a:lnTo>
                    <a:lnTo>
                      <a:pt x="32" y="0"/>
                    </a:lnTo>
                    <a:lnTo>
                      <a:pt x="25" y="0"/>
                    </a:lnTo>
                    <a:lnTo>
                      <a:pt x="22" y="4"/>
                    </a:lnTo>
                    <a:lnTo>
                      <a:pt x="22" y="0"/>
                    </a:lnTo>
                    <a:lnTo>
                      <a:pt x="18" y="4"/>
                    </a:lnTo>
                    <a:lnTo>
                      <a:pt x="18" y="0"/>
                    </a:lnTo>
                    <a:lnTo>
                      <a:pt x="18" y="4"/>
                    </a:lnTo>
                    <a:lnTo>
                      <a:pt x="15" y="4"/>
                    </a:lnTo>
                    <a:lnTo>
                      <a:pt x="15" y="8"/>
                    </a:lnTo>
                    <a:lnTo>
                      <a:pt x="11" y="12"/>
                    </a:lnTo>
                    <a:lnTo>
                      <a:pt x="11" y="16"/>
                    </a:lnTo>
                    <a:lnTo>
                      <a:pt x="15" y="16"/>
                    </a:lnTo>
                    <a:lnTo>
                      <a:pt x="11" y="20"/>
                    </a:lnTo>
                    <a:lnTo>
                      <a:pt x="11" y="24"/>
                    </a:lnTo>
                    <a:lnTo>
                      <a:pt x="15" y="28"/>
                    </a:lnTo>
                    <a:lnTo>
                      <a:pt x="0" y="28"/>
                    </a:lnTo>
                    <a:lnTo>
                      <a:pt x="18" y="32"/>
                    </a:lnTo>
                    <a:close/>
                  </a:path>
                </a:pathLst>
              </a:custGeom>
              <a:noFill/>
              <a:ln w="6350" cap="rnd">
                <a:solidFill>
                  <a:srgbClr val="000000"/>
                </a:solidFill>
                <a:round/>
                <a:headEnd/>
                <a:tailEnd/>
              </a:ln>
            </p:spPr>
            <p:txBody>
              <a:bodyPr/>
              <a:lstStyle/>
              <a:p>
                <a:endParaRPr lang="en-US" sz="1350" dirty="0"/>
              </a:p>
            </p:txBody>
          </p:sp>
          <p:sp>
            <p:nvSpPr>
              <p:cNvPr id="741" name="Freeform 2135">
                <a:extLst>
                  <a:ext uri="{FF2B5EF4-FFF2-40B4-BE49-F238E27FC236}">
                    <a16:creationId xmlns:a16="http://schemas.microsoft.com/office/drawing/2014/main" id="{3AF3F04C-49A7-4442-9448-BD5020735BD7}"/>
                  </a:ext>
                </a:extLst>
              </p:cNvPr>
              <p:cNvSpPr>
                <a:spLocks/>
              </p:cNvSpPr>
              <p:nvPr/>
            </p:nvSpPr>
            <p:spPr bwMode="auto">
              <a:xfrm>
                <a:off x="7767957" y="5453327"/>
                <a:ext cx="908049" cy="327036"/>
              </a:xfrm>
              <a:custGeom>
                <a:avLst/>
                <a:gdLst>
                  <a:gd name="T0" fmla="*/ 0 w 572"/>
                  <a:gd name="T1" fmla="*/ 82 h 206"/>
                  <a:gd name="T2" fmla="*/ 0 w 572"/>
                  <a:gd name="T3" fmla="*/ 70 h 206"/>
                  <a:gd name="T4" fmla="*/ 3 w 572"/>
                  <a:gd name="T5" fmla="*/ 62 h 206"/>
                  <a:gd name="T6" fmla="*/ 135 w 572"/>
                  <a:gd name="T7" fmla="*/ 0 h 206"/>
                  <a:gd name="T8" fmla="*/ 565 w 572"/>
                  <a:gd name="T9" fmla="*/ 55 h 206"/>
                  <a:gd name="T10" fmla="*/ 572 w 572"/>
                  <a:gd name="T11" fmla="*/ 78 h 206"/>
                  <a:gd name="T12" fmla="*/ 572 w 572"/>
                  <a:gd name="T13" fmla="*/ 86 h 206"/>
                  <a:gd name="T14" fmla="*/ 568 w 572"/>
                  <a:gd name="T15" fmla="*/ 94 h 206"/>
                  <a:gd name="T16" fmla="*/ 568 w 572"/>
                  <a:gd name="T17" fmla="*/ 167 h 206"/>
                  <a:gd name="T18" fmla="*/ 138 w 572"/>
                  <a:gd name="T19" fmla="*/ 206 h 206"/>
                  <a:gd name="T20" fmla="*/ 3 w 572"/>
                  <a:gd name="T21" fmla="*/ 167 h 206"/>
                  <a:gd name="T22" fmla="*/ 0 w 572"/>
                  <a:gd name="T23" fmla="*/ 82 h 2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72"/>
                  <a:gd name="T37" fmla="*/ 0 h 206"/>
                  <a:gd name="T38" fmla="*/ 572 w 572"/>
                  <a:gd name="T39" fmla="*/ 206 h 2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72" h="206">
                    <a:moveTo>
                      <a:pt x="0" y="82"/>
                    </a:moveTo>
                    <a:lnTo>
                      <a:pt x="0" y="70"/>
                    </a:lnTo>
                    <a:lnTo>
                      <a:pt x="3" y="62"/>
                    </a:lnTo>
                    <a:lnTo>
                      <a:pt x="135" y="0"/>
                    </a:lnTo>
                    <a:lnTo>
                      <a:pt x="565" y="55"/>
                    </a:lnTo>
                    <a:lnTo>
                      <a:pt x="572" y="78"/>
                    </a:lnTo>
                    <a:lnTo>
                      <a:pt x="572" y="86"/>
                    </a:lnTo>
                    <a:lnTo>
                      <a:pt x="568" y="94"/>
                    </a:lnTo>
                    <a:lnTo>
                      <a:pt x="568" y="167"/>
                    </a:lnTo>
                    <a:lnTo>
                      <a:pt x="138" y="206"/>
                    </a:lnTo>
                    <a:lnTo>
                      <a:pt x="3" y="167"/>
                    </a:lnTo>
                    <a:lnTo>
                      <a:pt x="0" y="82"/>
                    </a:lnTo>
                    <a:close/>
                  </a:path>
                </a:pathLst>
              </a:custGeom>
              <a:noFill/>
              <a:ln w="6350" cap="rnd">
                <a:solidFill>
                  <a:srgbClr val="000000"/>
                </a:solidFill>
                <a:round/>
                <a:headEnd/>
                <a:tailEnd/>
              </a:ln>
            </p:spPr>
            <p:txBody>
              <a:bodyPr/>
              <a:lstStyle/>
              <a:p>
                <a:endParaRPr lang="en-US" sz="1350" dirty="0"/>
              </a:p>
            </p:txBody>
          </p:sp>
          <p:sp>
            <p:nvSpPr>
              <p:cNvPr id="742" name="Rectangle 2136">
                <a:extLst>
                  <a:ext uri="{FF2B5EF4-FFF2-40B4-BE49-F238E27FC236}">
                    <a16:creationId xmlns:a16="http://schemas.microsoft.com/office/drawing/2014/main" id="{008E9EA9-9C22-4C5A-9C7B-15D7A03F3ED2}"/>
                  </a:ext>
                </a:extLst>
              </p:cNvPr>
              <p:cNvSpPr>
                <a:spLocks noChangeArrowheads="1"/>
              </p:cNvSpPr>
              <p:nvPr/>
            </p:nvSpPr>
            <p:spPr bwMode="auto">
              <a:xfrm>
                <a:off x="8472807" y="5329498"/>
                <a:ext cx="1588" cy="27306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43" name="Freeform 2137">
                <a:extLst>
                  <a:ext uri="{FF2B5EF4-FFF2-40B4-BE49-F238E27FC236}">
                    <a16:creationId xmlns:a16="http://schemas.microsoft.com/office/drawing/2014/main" id="{1FFC39DE-CBB1-4437-8F60-98F994F88148}"/>
                  </a:ext>
                </a:extLst>
              </p:cNvPr>
              <p:cNvSpPr>
                <a:spLocks/>
              </p:cNvSpPr>
              <p:nvPr/>
            </p:nvSpPr>
            <p:spPr bwMode="auto">
              <a:xfrm>
                <a:off x="7988619" y="5527943"/>
                <a:ext cx="681037" cy="252422"/>
              </a:xfrm>
              <a:custGeom>
                <a:avLst/>
                <a:gdLst>
                  <a:gd name="T0" fmla="*/ 0 w 429"/>
                  <a:gd name="T1" fmla="*/ 159 h 159"/>
                  <a:gd name="T2" fmla="*/ 429 w 429"/>
                  <a:gd name="T3" fmla="*/ 120 h 159"/>
                  <a:gd name="T4" fmla="*/ 429 w 429"/>
                  <a:gd name="T5" fmla="*/ 39 h 159"/>
                  <a:gd name="T6" fmla="*/ 0 w 429"/>
                  <a:gd name="T7" fmla="*/ 0 h 159"/>
                  <a:gd name="T8" fmla="*/ 0 w 429"/>
                  <a:gd name="T9" fmla="*/ 159 h 159"/>
                  <a:gd name="T10" fmla="*/ 0 60000 65536"/>
                  <a:gd name="T11" fmla="*/ 0 60000 65536"/>
                  <a:gd name="T12" fmla="*/ 0 60000 65536"/>
                  <a:gd name="T13" fmla="*/ 0 60000 65536"/>
                  <a:gd name="T14" fmla="*/ 0 60000 65536"/>
                  <a:gd name="T15" fmla="*/ 0 w 429"/>
                  <a:gd name="T16" fmla="*/ 0 h 159"/>
                  <a:gd name="T17" fmla="*/ 429 w 429"/>
                  <a:gd name="T18" fmla="*/ 159 h 159"/>
                </a:gdLst>
                <a:ahLst/>
                <a:cxnLst>
                  <a:cxn ang="T10">
                    <a:pos x="T0" y="T1"/>
                  </a:cxn>
                  <a:cxn ang="T11">
                    <a:pos x="T2" y="T3"/>
                  </a:cxn>
                  <a:cxn ang="T12">
                    <a:pos x="T4" y="T5"/>
                  </a:cxn>
                  <a:cxn ang="T13">
                    <a:pos x="T6" y="T7"/>
                  </a:cxn>
                  <a:cxn ang="T14">
                    <a:pos x="T8" y="T9"/>
                  </a:cxn>
                </a:cxnLst>
                <a:rect l="T15" t="T16" r="T17" b="T18"/>
                <a:pathLst>
                  <a:path w="429" h="159">
                    <a:moveTo>
                      <a:pt x="0" y="159"/>
                    </a:moveTo>
                    <a:lnTo>
                      <a:pt x="429" y="120"/>
                    </a:lnTo>
                    <a:lnTo>
                      <a:pt x="429" y="39"/>
                    </a:lnTo>
                    <a:lnTo>
                      <a:pt x="0" y="0"/>
                    </a:lnTo>
                    <a:lnTo>
                      <a:pt x="0" y="159"/>
                    </a:lnTo>
                    <a:close/>
                  </a:path>
                </a:pathLst>
              </a:custGeom>
              <a:noFill/>
              <a:ln w="6350" cap="rnd">
                <a:solidFill>
                  <a:srgbClr val="000000"/>
                </a:solidFill>
                <a:round/>
                <a:headEnd/>
                <a:tailEnd/>
              </a:ln>
            </p:spPr>
            <p:txBody>
              <a:bodyPr/>
              <a:lstStyle/>
              <a:p>
                <a:endParaRPr lang="en-US" sz="1350" dirty="0"/>
              </a:p>
            </p:txBody>
          </p:sp>
          <p:sp>
            <p:nvSpPr>
              <p:cNvPr id="744" name="Freeform 2138">
                <a:extLst>
                  <a:ext uri="{FF2B5EF4-FFF2-40B4-BE49-F238E27FC236}">
                    <a16:creationId xmlns:a16="http://schemas.microsoft.com/office/drawing/2014/main" id="{EE65AD60-BE36-41A5-96C0-D5EF12F7306F}"/>
                  </a:ext>
                </a:extLst>
              </p:cNvPr>
              <p:cNvSpPr>
                <a:spLocks/>
              </p:cNvSpPr>
              <p:nvPr/>
            </p:nvSpPr>
            <p:spPr bwMode="auto">
              <a:xfrm>
                <a:off x="7993382" y="5658123"/>
                <a:ext cx="649287" cy="53977"/>
              </a:xfrm>
              <a:custGeom>
                <a:avLst/>
                <a:gdLst>
                  <a:gd name="T0" fmla="*/ 409 w 409"/>
                  <a:gd name="T1" fmla="*/ 19 h 34"/>
                  <a:gd name="T2" fmla="*/ 409 w 409"/>
                  <a:gd name="T3" fmla="*/ 4 h 34"/>
                  <a:gd name="T4" fmla="*/ 0 w 409"/>
                  <a:gd name="T5" fmla="*/ 0 h 34"/>
                  <a:gd name="T6" fmla="*/ 0 w 409"/>
                  <a:gd name="T7" fmla="*/ 34 h 34"/>
                  <a:gd name="T8" fmla="*/ 409 w 409"/>
                  <a:gd name="T9" fmla="*/ 19 h 34"/>
                  <a:gd name="T10" fmla="*/ 0 60000 65536"/>
                  <a:gd name="T11" fmla="*/ 0 60000 65536"/>
                  <a:gd name="T12" fmla="*/ 0 60000 65536"/>
                  <a:gd name="T13" fmla="*/ 0 60000 65536"/>
                  <a:gd name="T14" fmla="*/ 0 60000 65536"/>
                  <a:gd name="T15" fmla="*/ 0 w 409"/>
                  <a:gd name="T16" fmla="*/ 0 h 34"/>
                  <a:gd name="T17" fmla="*/ 409 w 409"/>
                  <a:gd name="T18" fmla="*/ 34 h 34"/>
                </a:gdLst>
                <a:ahLst/>
                <a:cxnLst>
                  <a:cxn ang="T10">
                    <a:pos x="T0" y="T1"/>
                  </a:cxn>
                  <a:cxn ang="T11">
                    <a:pos x="T2" y="T3"/>
                  </a:cxn>
                  <a:cxn ang="T12">
                    <a:pos x="T4" y="T5"/>
                  </a:cxn>
                  <a:cxn ang="T13">
                    <a:pos x="T6" y="T7"/>
                  </a:cxn>
                  <a:cxn ang="T14">
                    <a:pos x="T8" y="T9"/>
                  </a:cxn>
                </a:cxnLst>
                <a:rect l="T15" t="T16" r="T17" b="T18"/>
                <a:pathLst>
                  <a:path w="409" h="34">
                    <a:moveTo>
                      <a:pt x="409" y="19"/>
                    </a:moveTo>
                    <a:lnTo>
                      <a:pt x="409" y="4"/>
                    </a:lnTo>
                    <a:lnTo>
                      <a:pt x="0" y="0"/>
                    </a:lnTo>
                    <a:lnTo>
                      <a:pt x="0" y="34"/>
                    </a:lnTo>
                    <a:lnTo>
                      <a:pt x="409" y="19"/>
                    </a:lnTo>
                    <a:close/>
                  </a:path>
                </a:pathLst>
              </a:custGeom>
              <a:noFill/>
              <a:ln w="6350" cap="rnd">
                <a:solidFill>
                  <a:srgbClr val="000000"/>
                </a:solidFill>
                <a:round/>
                <a:headEnd/>
                <a:tailEnd/>
              </a:ln>
            </p:spPr>
            <p:txBody>
              <a:bodyPr/>
              <a:lstStyle/>
              <a:p>
                <a:endParaRPr lang="en-US" sz="1350" dirty="0"/>
              </a:p>
            </p:txBody>
          </p:sp>
          <p:sp>
            <p:nvSpPr>
              <p:cNvPr id="745" name="Freeform 2139">
                <a:extLst>
                  <a:ext uri="{FF2B5EF4-FFF2-40B4-BE49-F238E27FC236}">
                    <a16:creationId xmlns:a16="http://schemas.microsoft.com/office/drawing/2014/main" id="{BE182A76-272E-4CAE-AB5B-DCB726638671}"/>
                  </a:ext>
                </a:extLst>
              </p:cNvPr>
              <p:cNvSpPr>
                <a:spLocks/>
              </p:cNvSpPr>
              <p:nvPr/>
            </p:nvSpPr>
            <p:spPr bwMode="auto">
              <a:xfrm>
                <a:off x="7774307" y="5532705"/>
                <a:ext cx="174625" cy="242897"/>
              </a:xfrm>
              <a:custGeom>
                <a:avLst/>
                <a:gdLst>
                  <a:gd name="T0" fmla="*/ 110 w 110"/>
                  <a:gd name="T1" fmla="*/ 153 h 153"/>
                  <a:gd name="T2" fmla="*/ 106 w 110"/>
                  <a:gd name="T3" fmla="*/ 0 h 153"/>
                  <a:gd name="T4" fmla="*/ 0 w 110"/>
                  <a:gd name="T5" fmla="*/ 43 h 153"/>
                  <a:gd name="T6" fmla="*/ 0 w 110"/>
                  <a:gd name="T7" fmla="*/ 114 h 153"/>
                  <a:gd name="T8" fmla="*/ 110 w 110"/>
                  <a:gd name="T9" fmla="*/ 153 h 153"/>
                  <a:gd name="T10" fmla="*/ 0 60000 65536"/>
                  <a:gd name="T11" fmla="*/ 0 60000 65536"/>
                  <a:gd name="T12" fmla="*/ 0 60000 65536"/>
                  <a:gd name="T13" fmla="*/ 0 60000 65536"/>
                  <a:gd name="T14" fmla="*/ 0 60000 65536"/>
                  <a:gd name="T15" fmla="*/ 0 w 110"/>
                  <a:gd name="T16" fmla="*/ 0 h 153"/>
                  <a:gd name="T17" fmla="*/ 110 w 110"/>
                  <a:gd name="T18" fmla="*/ 153 h 153"/>
                </a:gdLst>
                <a:ahLst/>
                <a:cxnLst>
                  <a:cxn ang="T10">
                    <a:pos x="T0" y="T1"/>
                  </a:cxn>
                  <a:cxn ang="T11">
                    <a:pos x="T2" y="T3"/>
                  </a:cxn>
                  <a:cxn ang="T12">
                    <a:pos x="T4" y="T5"/>
                  </a:cxn>
                  <a:cxn ang="T13">
                    <a:pos x="T6" y="T7"/>
                  </a:cxn>
                  <a:cxn ang="T14">
                    <a:pos x="T8" y="T9"/>
                  </a:cxn>
                </a:cxnLst>
                <a:rect l="T15" t="T16" r="T17" b="T18"/>
                <a:pathLst>
                  <a:path w="110" h="153">
                    <a:moveTo>
                      <a:pt x="110" y="153"/>
                    </a:moveTo>
                    <a:lnTo>
                      <a:pt x="106" y="0"/>
                    </a:lnTo>
                    <a:lnTo>
                      <a:pt x="0" y="43"/>
                    </a:lnTo>
                    <a:lnTo>
                      <a:pt x="0" y="114"/>
                    </a:lnTo>
                    <a:lnTo>
                      <a:pt x="110" y="153"/>
                    </a:lnTo>
                    <a:close/>
                  </a:path>
                </a:pathLst>
              </a:custGeom>
              <a:noFill/>
              <a:ln w="6350" cap="rnd">
                <a:solidFill>
                  <a:srgbClr val="000000"/>
                </a:solidFill>
                <a:round/>
                <a:headEnd/>
                <a:tailEnd/>
              </a:ln>
            </p:spPr>
            <p:txBody>
              <a:bodyPr/>
              <a:lstStyle/>
              <a:p>
                <a:endParaRPr lang="en-US" sz="1350" dirty="0"/>
              </a:p>
            </p:txBody>
          </p:sp>
          <p:sp>
            <p:nvSpPr>
              <p:cNvPr id="746" name="Freeform 2140">
                <a:extLst>
                  <a:ext uri="{FF2B5EF4-FFF2-40B4-BE49-F238E27FC236}">
                    <a16:creationId xmlns:a16="http://schemas.microsoft.com/office/drawing/2014/main" id="{C36CBFC8-D9AE-4A1D-90E1-3ED866E5EE65}"/>
                  </a:ext>
                </a:extLst>
              </p:cNvPr>
              <p:cNvSpPr>
                <a:spLocks/>
              </p:cNvSpPr>
              <p:nvPr/>
            </p:nvSpPr>
            <p:spPr bwMode="auto">
              <a:xfrm>
                <a:off x="7779069" y="5662885"/>
                <a:ext cx="169863" cy="57152"/>
              </a:xfrm>
              <a:custGeom>
                <a:avLst/>
                <a:gdLst>
                  <a:gd name="T0" fmla="*/ 103 w 107"/>
                  <a:gd name="T1" fmla="*/ 0 h 36"/>
                  <a:gd name="T2" fmla="*/ 0 w 107"/>
                  <a:gd name="T3" fmla="*/ 0 h 36"/>
                  <a:gd name="T4" fmla="*/ 0 w 107"/>
                  <a:gd name="T5" fmla="*/ 16 h 36"/>
                  <a:gd name="T6" fmla="*/ 107 w 107"/>
                  <a:gd name="T7" fmla="*/ 36 h 36"/>
                  <a:gd name="T8" fmla="*/ 103 w 107"/>
                  <a:gd name="T9" fmla="*/ 0 h 36"/>
                  <a:gd name="T10" fmla="*/ 0 60000 65536"/>
                  <a:gd name="T11" fmla="*/ 0 60000 65536"/>
                  <a:gd name="T12" fmla="*/ 0 60000 65536"/>
                  <a:gd name="T13" fmla="*/ 0 60000 65536"/>
                  <a:gd name="T14" fmla="*/ 0 60000 65536"/>
                  <a:gd name="T15" fmla="*/ 0 w 107"/>
                  <a:gd name="T16" fmla="*/ 0 h 36"/>
                  <a:gd name="T17" fmla="*/ 107 w 107"/>
                  <a:gd name="T18" fmla="*/ 36 h 36"/>
                </a:gdLst>
                <a:ahLst/>
                <a:cxnLst>
                  <a:cxn ang="T10">
                    <a:pos x="T0" y="T1"/>
                  </a:cxn>
                  <a:cxn ang="T11">
                    <a:pos x="T2" y="T3"/>
                  </a:cxn>
                  <a:cxn ang="T12">
                    <a:pos x="T4" y="T5"/>
                  </a:cxn>
                  <a:cxn ang="T13">
                    <a:pos x="T6" y="T7"/>
                  </a:cxn>
                  <a:cxn ang="T14">
                    <a:pos x="T8" y="T9"/>
                  </a:cxn>
                </a:cxnLst>
                <a:rect l="T15" t="T16" r="T17" b="T18"/>
                <a:pathLst>
                  <a:path w="107" h="36">
                    <a:moveTo>
                      <a:pt x="103" y="0"/>
                    </a:moveTo>
                    <a:lnTo>
                      <a:pt x="0" y="0"/>
                    </a:lnTo>
                    <a:lnTo>
                      <a:pt x="0" y="16"/>
                    </a:lnTo>
                    <a:lnTo>
                      <a:pt x="107" y="36"/>
                    </a:lnTo>
                    <a:lnTo>
                      <a:pt x="103" y="0"/>
                    </a:lnTo>
                    <a:close/>
                  </a:path>
                </a:pathLst>
              </a:custGeom>
              <a:noFill/>
              <a:ln w="6350" cap="rnd">
                <a:solidFill>
                  <a:srgbClr val="000000"/>
                </a:solidFill>
                <a:round/>
                <a:headEnd/>
                <a:tailEnd/>
              </a:ln>
            </p:spPr>
            <p:txBody>
              <a:bodyPr/>
              <a:lstStyle/>
              <a:p>
                <a:endParaRPr lang="en-US" sz="1350" dirty="0"/>
              </a:p>
            </p:txBody>
          </p:sp>
          <p:sp>
            <p:nvSpPr>
              <p:cNvPr id="747" name="Freeform 2141">
                <a:extLst>
                  <a:ext uri="{FF2B5EF4-FFF2-40B4-BE49-F238E27FC236}">
                    <a16:creationId xmlns:a16="http://schemas.microsoft.com/office/drawing/2014/main" id="{4D7C9FA5-2066-47EE-9127-653795EE7BFE}"/>
                  </a:ext>
                </a:extLst>
              </p:cNvPr>
              <p:cNvSpPr>
                <a:spLocks/>
              </p:cNvSpPr>
              <p:nvPr/>
            </p:nvSpPr>
            <p:spPr bwMode="auto">
              <a:xfrm>
                <a:off x="7790183" y="5596208"/>
                <a:ext cx="1588" cy="130180"/>
              </a:xfrm>
              <a:custGeom>
                <a:avLst/>
                <a:gdLst>
                  <a:gd name="T0" fmla="*/ 0 w 1"/>
                  <a:gd name="T1" fmla="*/ 82 h 82"/>
                  <a:gd name="T2" fmla="*/ 0 w 1"/>
                  <a:gd name="T3" fmla="*/ 43 h 82"/>
                  <a:gd name="T4" fmla="*/ 0 w 1"/>
                  <a:gd name="T5" fmla="*/ 0 h 82"/>
                  <a:gd name="T6" fmla="*/ 0 w 1"/>
                  <a:gd name="T7" fmla="*/ 43 h 82"/>
                  <a:gd name="T8" fmla="*/ 0 w 1"/>
                  <a:gd name="T9" fmla="*/ 82 h 82"/>
                  <a:gd name="T10" fmla="*/ 0 60000 65536"/>
                  <a:gd name="T11" fmla="*/ 0 60000 65536"/>
                  <a:gd name="T12" fmla="*/ 0 60000 65536"/>
                  <a:gd name="T13" fmla="*/ 0 60000 65536"/>
                  <a:gd name="T14" fmla="*/ 0 60000 65536"/>
                  <a:gd name="T15" fmla="*/ 0 w 1"/>
                  <a:gd name="T16" fmla="*/ 0 h 82"/>
                  <a:gd name="T17" fmla="*/ 1 w 1"/>
                  <a:gd name="T18" fmla="*/ 82 h 82"/>
                </a:gdLst>
                <a:ahLst/>
                <a:cxnLst>
                  <a:cxn ang="T10">
                    <a:pos x="T0" y="T1"/>
                  </a:cxn>
                  <a:cxn ang="T11">
                    <a:pos x="T2" y="T3"/>
                  </a:cxn>
                  <a:cxn ang="T12">
                    <a:pos x="T4" y="T5"/>
                  </a:cxn>
                  <a:cxn ang="T13">
                    <a:pos x="T6" y="T7"/>
                  </a:cxn>
                  <a:cxn ang="T14">
                    <a:pos x="T8" y="T9"/>
                  </a:cxn>
                </a:cxnLst>
                <a:rect l="T15" t="T16" r="T17" b="T18"/>
                <a:pathLst>
                  <a:path w="1" h="82">
                    <a:moveTo>
                      <a:pt x="0" y="82"/>
                    </a:moveTo>
                    <a:lnTo>
                      <a:pt x="0" y="43"/>
                    </a:lnTo>
                    <a:lnTo>
                      <a:pt x="0" y="0"/>
                    </a:lnTo>
                    <a:lnTo>
                      <a:pt x="0" y="43"/>
                    </a:lnTo>
                    <a:lnTo>
                      <a:pt x="0" y="82"/>
                    </a:lnTo>
                    <a:close/>
                  </a:path>
                </a:pathLst>
              </a:custGeom>
              <a:noFill/>
              <a:ln w="6350" cap="rnd">
                <a:solidFill>
                  <a:srgbClr val="000000"/>
                </a:solidFill>
                <a:round/>
                <a:headEnd/>
                <a:tailEnd/>
              </a:ln>
            </p:spPr>
            <p:txBody>
              <a:bodyPr/>
              <a:lstStyle/>
              <a:p>
                <a:endParaRPr lang="en-US" sz="1350" dirty="0"/>
              </a:p>
            </p:txBody>
          </p:sp>
          <p:sp>
            <p:nvSpPr>
              <p:cNvPr id="748" name="Freeform 2142">
                <a:extLst>
                  <a:ext uri="{FF2B5EF4-FFF2-40B4-BE49-F238E27FC236}">
                    <a16:creationId xmlns:a16="http://schemas.microsoft.com/office/drawing/2014/main" id="{629D6DA6-83FB-42BA-B7B6-740C9988CA59}"/>
                  </a:ext>
                </a:extLst>
              </p:cNvPr>
              <p:cNvSpPr>
                <a:spLocks/>
              </p:cNvSpPr>
              <p:nvPr/>
            </p:nvSpPr>
            <p:spPr bwMode="auto">
              <a:xfrm>
                <a:off x="7802883" y="5589858"/>
                <a:ext cx="1588" cy="136530"/>
              </a:xfrm>
              <a:custGeom>
                <a:avLst/>
                <a:gdLst>
                  <a:gd name="T0" fmla="*/ 0 w 1"/>
                  <a:gd name="T1" fmla="*/ 86 h 86"/>
                  <a:gd name="T2" fmla="*/ 0 w 1"/>
                  <a:gd name="T3" fmla="*/ 0 h 86"/>
                  <a:gd name="T4" fmla="*/ 0 w 1"/>
                  <a:gd name="T5" fmla="*/ 4 h 86"/>
                  <a:gd name="T6" fmla="*/ 0 w 1"/>
                  <a:gd name="T7" fmla="*/ 86 h 86"/>
                  <a:gd name="T8" fmla="*/ 0 60000 65536"/>
                  <a:gd name="T9" fmla="*/ 0 60000 65536"/>
                  <a:gd name="T10" fmla="*/ 0 60000 65536"/>
                  <a:gd name="T11" fmla="*/ 0 60000 65536"/>
                  <a:gd name="T12" fmla="*/ 0 w 1"/>
                  <a:gd name="T13" fmla="*/ 0 h 86"/>
                  <a:gd name="T14" fmla="*/ 1 w 1"/>
                  <a:gd name="T15" fmla="*/ 86 h 86"/>
                </a:gdLst>
                <a:ahLst/>
                <a:cxnLst>
                  <a:cxn ang="T8">
                    <a:pos x="T0" y="T1"/>
                  </a:cxn>
                  <a:cxn ang="T9">
                    <a:pos x="T2" y="T3"/>
                  </a:cxn>
                  <a:cxn ang="T10">
                    <a:pos x="T4" y="T5"/>
                  </a:cxn>
                  <a:cxn ang="T11">
                    <a:pos x="T6" y="T7"/>
                  </a:cxn>
                </a:cxnLst>
                <a:rect l="T12" t="T13" r="T14" b="T15"/>
                <a:pathLst>
                  <a:path w="1" h="86">
                    <a:moveTo>
                      <a:pt x="0" y="86"/>
                    </a:moveTo>
                    <a:lnTo>
                      <a:pt x="0" y="0"/>
                    </a:lnTo>
                    <a:lnTo>
                      <a:pt x="0" y="4"/>
                    </a:lnTo>
                    <a:lnTo>
                      <a:pt x="0" y="86"/>
                    </a:lnTo>
                    <a:close/>
                  </a:path>
                </a:pathLst>
              </a:custGeom>
              <a:noFill/>
              <a:ln w="6350" cap="rnd">
                <a:solidFill>
                  <a:srgbClr val="000000"/>
                </a:solidFill>
                <a:round/>
                <a:headEnd/>
                <a:tailEnd/>
              </a:ln>
            </p:spPr>
            <p:txBody>
              <a:bodyPr/>
              <a:lstStyle/>
              <a:p>
                <a:endParaRPr lang="en-US" sz="1350" dirty="0"/>
              </a:p>
            </p:txBody>
          </p:sp>
          <p:sp>
            <p:nvSpPr>
              <p:cNvPr id="749" name="Rectangle 2143">
                <a:extLst>
                  <a:ext uri="{FF2B5EF4-FFF2-40B4-BE49-F238E27FC236}">
                    <a16:creationId xmlns:a16="http://schemas.microsoft.com/office/drawing/2014/main" id="{60A2ECA0-D21F-4708-91EC-6AF290F9FA6F}"/>
                  </a:ext>
                </a:extLst>
              </p:cNvPr>
              <p:cNvSpPr>
                <a:spLocks noChangeArrowheads="1"/>
              </p:cNvSpPr>
              <p:nvPr/>
            </p:nvSpPr>
            <p:spPr bwMode="auto">
              <a:xfrm>
                <a:off x="7812408" y="5589858"/>
                <a:ext cx="7938" cy="1428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50" name="Freeform 2144">
                <a:extLst>
                  <a:ext uri="{FF2B5EF4-FFF2-40B4-BE49-F238E27FC236}">
                    <a16:creationId xmlns:a16="http://schemas.microsoft.com/office/drawing/2014/main" id="{3F8730C6-0338-439C-9F32-56F6D42458B1}"/>
                  </a:ext>
                </a:extLst>
              </p:cNvPr>
              <p:cNvSpPr>
                <a:spLocks/>
              </p:cNvSpPr>
              <p:nvPr/>
            </p:nvSpPr>
            <p:spPr bwMode="auto">
              <a:xfrm>
                <a:off x="7829869" y="5581920"/>
                <a:ext cx="6350" cy="155581"/>
              </a:xfrm>
              <a:custGeom>
                <a:avLst/>
                <a:gdLst>
                  <a:gd name="T0" fmla="*/ 4 w 4"/>
                  <a:gd name="T1" fmla="*/ 98 h 98"/>
                  <a:gd name="T2" fmla="*/ 4 w 4"/>
                  <a:gd name="T3" fmla="*/ 0 h 98"/>
                  <a:gd name="T4" fmla="*/ 0 w 4"/>
                  <a:gd name="T5" fmla="*/ 0 h 98"/>
                  <a:gd name="T6" fmla="*/ 0 w 4"/>
                  <a:gd name="T7" fmla="*/ 94 h 98"/>
                  <a:gd name="T8" fmla="*/ 4 w 4"/>
                  <a:gd name="T9" fmla="*/ 98 h 98"/>
                  <a:gd name="T10" fmla="*/ 0 60000 65536"/>
                  <a:gd name="T11" fmla="*/ 0 60000 65536"/>
                  <a:gd name="T12" fmla="*/ 0 60000 65536"/>
                  <a:gd name="T13" fmla="*/ 0 60000 65536"/>
                  <a:gd name="T14" fmla="*/ 0 60000 65536"/>
                  <a:gd name="T15" fmla="*/ 0 w 4"/>
                  <a:gd name="T16" fmla="*/ 0 h 98"/>
                  <a:gd name="T17" fmla="*/ 4 w 4"/>
                  <a:gd name="T18" fmla="*/ 98 h 98"/>
                </a:gdLst>
                <a:ahLst/>
                <a:cxnLst>
                  <a:cxn ang="T10">
                    <a:pos x="T0" y="T1"/>
                  </a:cxn>
                  <a:cxn ang="T11">
                    <a:pos x="T2" y="T3"/>
                  </a:cxn>
                  <a:cxn ang="T12">
                    <a:pos x="T4" y="T5"/>
                  </a:cxn>
                  <a:cxn ang="T13">
                    <a:pos x="T6" y="T7"/>
                  </a:cxn>
                  <a:cxn ang="T14">
                    <a:pos x="T8" y="T9"/>
                  </a:cxn>
                </a:cxnLst>
                <a:rect l="T15" t="T16" r="T17" b="T18"/>
                <a:pathLst>
                  <a:path w="4" h="98">
                    <a:moveTo>
                      <a:pt x="4" y="98"/>
                    </a:moveTo>
                    <a:lnTo>
                      <a:pt x="4" y="0"/>
                    </a:lnTo>
                    <a:lnTo>
                      <a:pt x="0" y="0"/>
                    </a:lnTo>
                    <a:lnTo>
                      <a:pt x="0" y="94"/>
                    </a:lnTo>
                    <a:lnTo>
                      <a:pt x="4" y="98"/>
                    </a:lnTo>
                    <a:close/>
                  </a:path>
                </a:pathLst>
              </a:custGeom>
              <a:noFill/>
              <a:ln w="6350" cap="rnd">
                <a:solidFill>
                  <a:srgbClr val="000000"/>
                </a:solidFill>
                <a:round/>
                <a:headEnd/>
                <a:tailEnd/>
              </a:ln>
            </p:spPr>
            <p:txBody>
              <a:bodyPr/>
              <a:lstStyle/>
              <a:p>
                <a:endParaRPr lang="en-US" sz="1350" dirty="0"/>
              </a:p>
            </p:txBody>
          </p:sp>
          <p:sp>
            <p:nvSpPr>
              <p:cNvPr id="751" name="Rectangle 2145">
                <a:extLst>
                  <a:ext uri="{FF2B5EF4-FFF2-40B4-BE49-F238E27FC236}">
                    <a16:creationId xmlns:a16="http://schemas.microsoft.com/office/drawing/2014/main" id="{578591EC-0CD0-43C5-A532-9DC1C4BD84F0}"/>
                  </a:ext>
                </a:extLst>
              </p:cNvPr>
              <p:cNvSpPr>
                <a:spLocks noChangeArrowheads="1"/>
              </p:cNvSpPr>
              <p:nvPr/>
            </p:nvSpPr>
            <p:spPr bwMode="auto">
              <a:xfrm>
                <a:off x="7853683" y="5570807"/>
                <a:ext cx="6350" cy="17463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52" name="Freeform 2146">
                <a:extLst>
                  <a:ext uri="{FF2B5EF4-FFF2-40B4-BE49-F238E27FC236}">
                    <a16:creationId xmlns:a16="http://schemas.microsoft.com/office/drawing/2014/main" id="{5A118073-5AAC-49E1-8000-ADFA288EF737}"/>
                  </a:ext>
                </a:extLst>
              </p:cNvPr>
              <p:cNvSpPr>
                <a:spLocks/>
              </p:cNvSpPr>
              <p:nvPr/>
            </p:nvSpPr>
            <p:spPr bwMode="auto">
              <a:xfrm>
                <a:off x="7880669" y="5558106"/>
                <a:ext cx="1588" cy="192095"/>
              </a:xfrm>
              <a:custGeom>
                <a:avLst/>
                <a:gdLst>
                  <a:gd name="T0" fmla="*/ 0 w 1"/>
                  <a:gd name="T1" fmla="*/ 121 h 121"/>
                  <a:gd name="T2" fmla="*/ 0 w 1"/>
                  <a:gd name="T3" fmla="*/ 0 h 121"/>
                  <a:gd name="T4" fmla="*/ 0 w 1"/>
                  <a:gd name="T5" fmla="*/ 4 h 121"/>
                  <a:gd name="T6" fmla="*/ 0 w 1"/>
                  <a:gd name="T7" fmla="*/ 121 h 121"/>
                  <a:gd name="T8" fmla="*/ 0 60000 65536"/>
                  <a:gd name="T9" fmla="*/ 0 60000 65536"/>
                  <a:gd name="T10" fmla="*/ 0 60000 65536"/>
                  <a:gd name="T11" fmla="*/ 0 60000 65536"/>
                  <a:gd name="T12" fmla="*/ 0 w 1"/>
                  <a:gd name="T13" fmla="*/ 0 h 121"/>
                  <a:gd name="T14" fmla="*/ 1 w 1"/>
                  <a:gd name="T15" fmla="*/ 121 h 121"/>
                </a:gdLst>
                <a:ahLst/>
                <a:cxnLst>
                  <a:cxn ang="T8">
                    <a:pos x="T0" y="T1"/>
                  </a:cxn>
                  <a:cxn ang="T9">
                    <a:pos x="T2" y="T3"/>
                  </a:cxn>
                  <a:cxn ang="T10">
                    <a:pos x="T4" y="T5"/>
                  </a:cxn>
                  <a:cxn ang="T11">
                    <a:pos x="T6" y="T7"/>
                  </a:cxn>
                </a:cxnLst>
                <a:rect l="T12" t="T13" r="T14" b="T15"/>
                <a:pathLst>
                  <a:path w="1" h="121">
                    <a:moveTo>
                      <a:pt x="0" y="121"/>
                    </a:moveTo>
                    <a:lnTo>
                      <a:pt x="0" y="0"/>
                    </a:lnTo>
                    <a:lnTo>
                      <a:pt x="0" y="4"/>
                    </a:lnTo>
                    <a:lnTo>
                      <a:pt x="0" y="121"/>
                    </a:lnTo>
                    <a:close/>
                  </a:path>
                </a:pathLst>
              </a:custGeom>
              <a:noFill/>
              <a:ln w="6350" cap="rnd">
                <a:solidFill>
                  <a:srgbClr val="000000"/>
                </a:solidFill>
                <a:round/>
                <a:headEnd/>
                <a:tailEnd/>
              </a:ln>
            </p:spPr>
            <p:txBody>
              <a:bodyPr/>
              <a:lstStyle/>
              <a:p>
                <a:endParaRPr lang="en-US" sz="1350" dirty="0"/>
              </a:p>
            </p:txBody>
          </p:sp>
          <p:sp>
            <p:nvSpPr>
              <p:cNvPr id="753" name="Rectangle 2147">
                <a:extLst>
                  <a:ext uri="{FF2B5EF4-FFF2-40B4-BE49-F238E27FC236}">
                    <a16:creationId xmlns:a16="http://schemas.microsoft.com/office/drawing/2014/main" id="{AB13F451-0302-4594-983A-E7521B2FD465}"/>
                  </a:ext>
                </a:extLst>
              </p:cNvPr>
              <p:cNvSpPr>
                <a:spLocks noChangeArrowheads="1"/>
              </p:cNvSpPr>
              <p:nvPr/>
            </p:nvSpPr>
            <p:spPr bwMode="auto">
              <a:xfrm>
                <a:off x="7909245" y="5551755"/>
                <a:ext cx="1588"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54" name="Freeform 2148">
                <a:extLst>
                  <a:ext uri="{FF2B5EF4-FFF2-40B4-BE49-F238E27FC236}">
                    <a16:creationId xmlns:a16="http://schemas.microsoft.com/office/drawing/2014/main" id="{9F1762F9-ED1B-4589-BD88-F5C45418E1FE}"/>
                  </a:ext>
                </a:extLst>
              </p:cNvPr>
              <p:cNvSpPr>
                <a:spLocks/>
              </p:cNvSpPr>
              <p:nvPr/>
            </p:nvSpPr>
            <p:spPr bwMode="auto">
              <a:xfrm>
                <a:off x="7774307" y="5596208"/>
                <a:ext cx="15875" cy="130180"/>
              </a:xfrm>
              <a:custGeom>
                <a:avLst/>
                <a:gdLst>
                  <a:gd name="T0" fmla="*/ 10 w 10"/>
                  <a:gd name="T1" fmla="*/ 82 h 82"/>
                  <a:gd name="T2" fmla="*/ 0 w 10"/>
                  <a:gd name="T3" fmla="*/ 74 h 82"/>
                  <a:gd name="T4" fmla="*/ 0 w 10"/>
                  <a:gd name="T5" fmla="*/ 3 h 82"/>
                  <a:gd name="T6" fmla="*/ 10 w 10"/>
                  <a:gd name="T7" fmla="*/ 0 h 82"/>
                  <a:gd name="T8" fmla="*/ 10 w 10"/>
                  <a:gd name="T9" fmla="*/ 43 h 82"/>
                  <a:gd name="T10" fmla="*/ 10 w 10"/>
                  <a:gd name="T11" fmla="*/ 82 h 82"/>
                  <a:gd name="T12" fmla="*/ 0 60000 65536"/>
                  <a:gd name="T13" fmla="*/ 0 60000 65536"/>
                  <a:gd name="T14" fmla="*/ 0 60000 65536"/>
                  <a:gd name="T15" fmla="*/ 0 60000 65536"/>
                  <a:gd name="T16" fmla="*/ 0 60000 65536"/>
                  <a:gd name="T17" fmla="*/ 0 60000 65536"/>
                  <a:gd name="T18" fmla="*/ 0 w 10"/>
                  <a:gd name="T19" fmla="*/ 0 h 82"/>
                  <a:gd name="T20" fmla="*/ 10 w 10"/>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10" h="82">
                    <a:moveTo>
                      <a:pt x="10" y="82"/>
                    </a:moveTo>
                    <a:lnTo>
                      <a:pt x="0" y="74"/>
                    </a:lnTo>
                    <a:lnTo>
                      <a:pt x="0" y="3"/>
                    </a:lnTo>
                    <a:lnTo>
                      <a:pt x="10" y="0"/>
                    </a:lnTo>
                    <a:lnTo>
                      <a:pt x="10" y="43"/>
                    </a:lnTo>
                    <a:lnTo>
                      <a:pt x="10" y="82"/>
                    </a:lnTo>
                    <a:close/>
                  </a:path>
                </a:pathLst>
              </a:custGeom>
              <a:noFill/>
              <a:ln w="6350" cap="rnd">
                <a:solidFill>
                  <a:srgbClr val="000000"/>
                </a:solidFill>
                <a:round/>
                <a:headEnd/>
                <a:tailEnd/>
              </a:ln>
            </p:spPr>
            <p:txBody>
              <a:bodyPr/>
              <a:lstStyle/>
              <a:p>
                <a:endParaRPr lang="en-US" sz="1350" dirty="0"/>
              </a:p>
            </p:txBody>
          </p:sp>
          <p:sp>
            <p:nvSpPr>
              <p:cNvPr id="755" name="Rectangle 2149">
                <a:extLst>
                  <a:ext uri="{FF2B5EF4-FFF2-40B4-BE49-F238E27FC236}">
                    <a16:creationId xmlns:a16="http://schemas.microsoft.com/office/drawing/2014/main" id="{ED6C95F1-163F-4053-AE93-9BF0ED722BF9}"/>
                  </a:ext>
                </a:extLst>
              </p:cNvPr>
              <p:cNvSpPr>
                <a:spLocks noChangeArrowheads="1"/>
              </p:cNvSpPr>
              <p:nvPr/>
            </p:nvSpPr>
            <p:spPr bwMode="auto">
              <a:xfrm>
                <a:off x="7796533" y="5596208"/>
                <a:ext cx="6350" cy="1301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56" name="Rectangle 2150">
                <a:extLst>
                  <a:ext uri="{FF2B5EF4-FFF2-40B4-BE49-F238E27FC236}">
                    <a16:creationId xmlns:a16="http://schemas.microsoft.com/office/drawing/2014/main" id="{949E88E0-CB00-43DD-ABA5-40A096826F72}"/>
                  </a:ext>
                </a:extLst>
              </p:cNvPr>
              <p:cNvSpPr>
                <a:spLocks noChangeArrowheads="1"/>
              </p:cNvSpPr>
              <p:nvPr/>
            </p:nvSpPr>
            <p:spPr bwMode="auto">
              <a:xfrm>
                <a:off x="7807645" y="5589858"/>
                <a:ext cx="6350" cy="14288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57" name="Freeform 2151">
                <a:extLst>
                  <a:ext uri="{FF2B5EF4-FFF2-40B4-BE49-F238E27FC236}">
                    <a16:creationId xmlns:a16="http://schemas.microsoft.com/office/drawing/2014/main" id="{E28C2873-FAB7-4694-8FCF-4869385F7088}"/>
                  </a:ext>
                </a:extLst>
              </p:cNvPr>
              <p:cNvSpPr>
                <a:spLocks/>
              </p:cNvSpPr>
              <p:nvPr/>
            </p:nvSpPr>
            <p:spPr bwMode="auto">
              <a:xfrm>
                <a:off x="7825107" y="5581920"/>
                <a:ext cx="4763" cy="155581"/>
              </a:xfrm>
              <a:custGeom>
                <a:avLst/>
                <a:gdLst>
                  <a:gd name="T0" fmla="*/ 3 w 3"/>
                  <a:gd name="T1" fmla="*/ 98 h 98"/>
                  <a:gd name="T2" fmla="*/ 0 w 3"/>
                  <a:gd name="T3" fmla="*/ 94 h 98"/>
                  <a:gd name="T4" fmla="*/ 0 w 3"/>
                  <a:gd name="T5" fmla="*/ 0 h 98"/>
                  <a:gd name="T6" fmla="*/ 3 w 3"/>
                  <a:gd name="T7" fmla="*/ 0 h 98"/>
                  <a:gd name="T8" fmla="*/ 3 w 3"/>
                  <a:gd name="T9" fmla="*/ 98 h 98"/>
                  <a:gd name="T10" fmla="*/ 0 60000 65536"/>
                  <a:gd name="T11" fmla="*/ 0 60000 65536"/>
                  <a:gd name="T12" fmla="*/ 0 60000 65536"/>
                  <a:gd name="T13" fmla="*/ 0 60000 65536"/>
                  <a:gd name="T14" fmla="*/ 0 60000 65536"/>
                  <a:gd name="T15" fmla="*/ 0 w 3"/>
                  <a:gd name="T16" fmla="*/ 0 h 98"/>
                  <a:gd name="T17" fmla="*/ 3 w 3"/>
                  <a:gd name="T18" fmla="*/ 98 h 98"/>
                </a:gdLst>
                <a:ahLst/>
                <a:cxnLst>
                  <a:cxn ang="T10">
                    <a:pos x="T0" y="T1"/>
                  </a:cxn>
                  <a:cxn ang="T11">
                    <a:pos x="T2" y="T3"/>
                  </a:cxn>
                  <a:cxn ang="T12">
                    <a:pos x="T4" y="T5"/>
                  </a:cxn>
                  <a:cxn ang="T13">
                    <a:pos x="T6" y="T7"/>
                  </a:cxn>
                  <a:cxn ang="T14">
                    <a:pos x="T8" y="T9"/>
                  </a:cxn>
                </a:cxnLst>
                <a:rect l="T15" t="T16" r="T17" b="T18"/>
                <a:pathLst>
                  <a:path w="3" h="98">
                    <a:moveTo>
                      <a:pt x="3" y="98"/>
                    </a:moveTo>
                    <a:lnTo>
                      <a:pt x="0" y="94"/>
                    </a:lnTo>
                    <a:lnTo>
                      <a:pt x="0" y="0"/>
                    </a:lnTo>
                    <a:lnTo>
                      <a:pt x="3" y="0"/>
                    </a:lnTo>
                    <a:lnTo>
                      <a:pt x="3" y="98"/>
                    </a:lnTo>
                    <a:close/>
                  </a:path>
                </a:pathLst>
              </a:custGeom>
              <a:noFill/>
              <a:ln w="6350" cap="rnd">
                <a:solidFill>
                  <a:srgbClr val="000000"/>
                </a:solidFill>
                <a:round/>
                <a:headEnd/>
                <a:tailEnd/>
              </a:ln>
            </p:spPr>
            <p:txBody>
              <a:bodyPr/>
              <a:lstStyle/>
              <a:p>
                <a:endParaRPr lang="en-US" sz="1350" dirty="0"/>
              </a:p>
            </p:txBody>
          </p:sp>
          <p:sp>
            <p:nvSpPr>
              <p:cNvPr id="758" name="Freeform 2152">
                <a:extLst>
                  <a:ext uri="{FF2B5EF4-FFF2-40B4-BE49-F238E27FC236}">
                    <a16:creationId xmlns:a16="http://schemas.microsoft.com/office/drawing/2014/main" id="{4BF73C36-8D3C-4EC5-A3CA-6167F6FF7610}"/>
                  </a:ext>
                </a:extLst>
              </p:cNvPr>
              <p:cNvSpPr>
                <a:spLocks/>
              </p:cNvSpPr>
              <p:nvPr/>
            </p:nvSpPr>
            <p:spPr bwMode="auto">
              <a:xfrm>
                <a:off x="7847333" y="5570807"/>
                <a:ext cx="6350" cy="173044"/>
              </a:xfrm>
              <a:custGeom>
                <a:avLst/>
                <a:gdLst>
                  <a:gd name="T0" fmla="*/ 4 w 4"/>
                  <a:gd name="T1" fmla="*/ 109 h 109"/>
                  <a:gd name="T2" fmla="*/ 0 w 4"/>
                  <a:gd name="T3" fmla="*/ 105 h 109"/>
                  <a:gd name="T4" fmla="*/ 0 w 4"/>
                  <a:gd name="T5" fmla="*/ 0 h 109"/>
                  <a:gd name="T6" fmla="*/ 4 w 4"/>
                  <a:gd name="T7" fmla="*/ 4 h 109"/>
                  <a:gd name="T8" fmla="*/ 4 w 4"/>
                  <a:gd name="T9" fmla="*/ 109 h 109"/>
                  <a:gd name="T10" fmla="*/ 0 60000 65536"/>
                  <a:gd name="T11" fmla="*/ 0 60000 65536"/>
                  <a:gd name="T12" fmla="*/ 0 60000 65536"/>
                  <a:gd name="T13" fmla="*/ 0 60000 65536"/>
                  <a:gd name="T14" fmla="*/ 0 60000 65536"/>
                  <a:gd name="T15" fmla="*/ 0 w 4"/>
                  <a:gd name="T16" fmla="*/ 0 h 109"/>
                  <a:gd name="T17" fmla="*/ 4 w 4"/>
                  <a:gd name="T18" fmla="*/ 109 h 109"/>
                </a:gdLst>
                <a:ahLst/>
                <a:cxnLst>
                  <a:cxn ang="T10">
                    <a:pos x="T0" y="T1"/>
                  </a:cxn>
                  <a:cxn ang="T11">
                    <a:pos x="T2" y="T3"/>
                  </a:cxn>
                  <a:cxn ang="T12">
                    <a:pos x="T4" y="T5"/>
                  </a:cxn>
                  <a:cxn ang="T13">
                    <a:pos x="T6" y="T7"/>
                  </a:cxn>
                  <a:cxn ang="T14">
                    <a:pos x="T8" y="T9"/>
                  </a:cxn>
                </a:cxnLst>
                <a:rect l="T15" t="T16" r="T17" b="T18"/>
                <a:pathLst>
                  <a:path w="4" h="109">
                    <a:moveTo>
                      <a:pt x="4" y="109"/>
                    </a:moveTo>
                    <a:lnTo>
                      <a:pt x="0" y="105"/>
                    </a:lnTo>
                    <a:lnTo>
                      <a:pt x="0" y="0"/>
                    </a:lnTo>
                    <a:lnTo>
                      <a:pt x="4" y="4"/>
                    </a:lnTo>
                    <a:lnTo>
                      <a:pt x="4" y="109"/>
                    </a:lnTo>
                    <a:close/>
                  </a:path>
                </a:pathLst>
              </a:custGeom>
              <a:noFill/>
              <a:ln w="6350" cap="rnd">
                <a:solidFill>
                  <a:srgbClr val="000000"/>
                </a:solidFill>
                <a:round/>
                <a:headEnd/>
                <a:tailEnd/>
              </a:ln>
            </p:spPr>
            <p:txBody>
              <a:bodyPr/>
              <a:lstStyle/>
              <a:p>
                <a:endParaRPr lang="en-US" sz="1350" dirty="0"/>
              </a:p>
            </p:txBody>
          </p:sp>
          <p:sp>
            <p:nvSpPr>
              <p:cNvPr id="759" name="Rectangle 2153">
                <a:extLst>
                  <a:ext uri="{FF2B5EF4-FFF2-40B4-BE49-F238E27FC236}">
                    <a16:creationId xmlns:a16="http://schemas.microsoft.com/office/drawing/2014/main" id="{6FB9592F-C24A-4344-9B67-BA0BAA803A27}"/>
                  </a:ext>
                </a:extLst>
              </p:cNvPr>
              <p:cNvSpPr>
                <a:spLocks noChangeArrowheads="1"/>
              </p:cNvSpPr>
              <p:nvPr/>
            </p:nvSpPr>
            <p:spPr bwMode="auto">
              <a:xfrm>
                <a:off x="7869558" y="5564457"/>
                <a:ext cx="12700" cy="18733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60" name="Rectangle 2154">
                <a:extLst>
                  <a:ext uri="{FF2B5EF4-FFF2-40B4-BE49-F238E27FC236}">
                    <a16:creationId xmlns:a16="http://schemas.microsoft.com/office/drawing/2014/main" id="{DEAE4DE1-52BB-43FA-947E-3DFE30F4A39A}"/>
                  </a:ext>
                </a:extLst>
              </p:cNvPr>
              <p:cNvSpPr>
                <a:spLocks noChangeArrowheads="1"/>
              </p:cNvSpPr>
              <p:nvPr/>
            </p:nvSpPr>
            <p:spPr bwMode="auto">
              <a:xfrm>
                <a:off x="7898132" y="5551755"/>
                <a:ext cx="12700"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61" name="Line 2155">
                <a:extLst>
                  <a:ext uri="{FF2B5EF4-FFF2-40B4-BE49-F238E27FC236}">
                    <a16:creationId xmlns:a16="http://schemas.microsoft.com/office/drawing/2014/main" id="{19CC7FE2-837F-4587-91EC-CED18F982533}"/>
                  </a:ext>
                </a:extLst>
              </p:cNvPr>
              <p:cNvSpPr>
                <a:spLocks noChangeShapeType="1"/>
              </p:cNvSpPr>
              <p:nvPr/>
            </p:nvSpPr>
            <p:spPr bwMode="auto">
              <a:xfrm>
                <a:off x="7767957" y="5712099"/>
                <a:ext cx="1588" cy="38101"/>
              </a:xfrm>
              <a:prstGeom prst="line">
                <a:avLst/>
              </a:prstGeom>
              <a:noFill/>
              <a:ln w="6350" cap="rnd">
                <a:solidFill>
                  <a:srgbClr val="000000"/>
                </a:solidFill>
                <a:round/>
                <a:headEnd/>
                <a:tailEnd/>
              </a:ln>
            </p:spPr>
            <p:txBody>
              <a:bodyPr/>
              <a:lstStyle/>
              <a:p>
                <a:endParaRPr lang="en-US" sz="1350" dirty="0"/>
              </a:p>
            </p:txBody>
          </p:sp>
          <p:sp>
            <p:nvSpPr>
              <p:cNvPr id="762" name="Freeform 2156">
                <a:extLst>
                  <a:ext uri="{FF2B5EF4-FFF2-40B4-BE49-F238E27FC236}">
                    <a16:creationId xmlns:a16="http://schemas.microsoft.com/office/drawing/2014/main" id="{08C2F2DE-84AD-43D9-9A3D-36E191613FC1}"/>
                  </a:ext>
                </a:extLst>
              </p:cNvPr>
              <p:cNvSpPr>
                <a:spLocks/>
              </p:cNvSpPr>
              <p:nvPr/>
            </p:nvSpPr>
            <p:spPr bwMode="auto">
              <a:xfrm>
                <a:off x="7988619" y="5521592"/>
                <a:ext cx="39688" cy="258772"/>
              </a:xfrm>
              <a:custGeom>
                <a:avLst/>
                <a:gdLst>
                  <a:gd name="T0" fmla="*/ 0 w 25"/>
                  <a:gd name="T1" fmla="*/ 163 h 163"/>
                  <a:gd name="T2" fmla="*/ 25 w 25"/>
                  <a:gd name="T3" fmla="*/ 163 h 163"/>
                  <a:gd name="T4" fmla="*/ 25 w 25"/>
                  <a:gd name="T5" fmla="*/ 0 h 163"/>
                  <a:gd name="T6" fmla="*/ 0 w 25"/>
                  <a:gd name="T7" fmla="*/ 4 h 163"/>
                  <a:gd name="T8" fmla="*/ 0 w 25"/>
                  <a:gd name="T9" fmla="*/ 163 h 163"/>
                  <a:gd name="T10" fmla="*/ 0 60000 65536"/>
                  <a:gd name="T11" fmla="*/ 0 60000 65536"/>
                  <a:gd name="T12" fmla="*/ 0 60000 65536"/>
                  <a:gd name="T13" fmla="*/ 0 60000 65536"/>
                  <a:gd name="T14" fmla="*/ 0 60000 65536"/>
                  <a:gd name="T15" fmla="*/ 0 w 25"/>
                  <a:gd name="T16" fmla="*/ 0 h 163"/>
                  <a:gd name="T17" fmla="*/ 25 w 25"/>
                  <a:gd name="T18" fmla="*/ 163 h 163"/>
                </a:gdLst>
                <a:ahLst/>
                <a:cxnLst>
                  <a:cxn ang="T10">
                    <a:pos x="T0" y="T1"/>
                  </a:cxn>
                  <a:cxn ang="T11">
                    <a:pos x="T2" y="T3"/>
                  </a:cxn>
                  <a:cxn ang="T12">
                    <a:pos x="T4" y="T5"/>
                  </a:cxn>
                  <a:cxn ang="T13">
                    <a:pos x="T6" y="T7"/>
                  </a:cxn>
                  <a:cxn ang="T14">
                    <a:pos x="T8" y="T9"/>
                  </a:cxn>
                </a:cxnLst>
                <a:rect l="T15" t="T16" r="T17" b="T18"/>
                <a:pathLst>
                  <a:path w="25" h="163">
                    <a:moveTo>
                      <a:pt x="0" y="163"/>
                    </a:moveTo>
                    <a:lnTo>
                      <a:pt x="25" y="163"/>
                    </a:lnTo>
                    <a:lnTo>
                      <a:pt x="25" y="0"/>
                    </a:lnTo>
                    <a:lnTo>
                      <a:pt x="0" y="4"/>
                    </a:lnTo>
                    <a:lnTo>
                      <a:pt x="0" y="163"/>
                    </a:lnTo>
                    <a:close/>
                  </a:path>
                </a:pathLst>
              </a:custGeom>
              <a:noFill/>
              <a:ln w="6350" cap="rnd">
                <a:solidFill>
                  <a:srgbClr val="000000"/>
                </a:solidFill>
                <a:round/>
                <a:headEnd/>
                <a:tailEnd/>
              </a:ln>
            </p:spPr>
            <p:txBody>
              <a:bodyPr/>
              <a:lstStyle/>
              <a:p>
                <a:endParaRPr lang="en-US" sz="1350" dirty="0"/>
              </a:p>
            </p:txBody>
          </p:sp>
          <p:sp>
            <p:nvSpPr>
              <p:cNvPr id="763" name="Freeform 2157">
                <a:extLst>
                  <a:ext uri="{FF2B5EF4-FFF2-40B4-BE49-F238E27FC236}">
                    <a16:creationId xmlns:a16="http://schemas.microsoft.com/office/drawing/2014/main" id="{DDF7BE2A-743A-49DD-BDED-8A4CB8FCC79F}"/>
                  </a:ext>
                </a:extLst>
              </p:cNvPr>
              <p:cNvSpPr>
                <a:spLocks/>
              </p:cNvSpPr>
              <p:nvPr/>
            </p:nvSpPr>
            <p:spPr bwMode="auto">
              <a:xfrm>
                <a:off x="8348982" y="5532705"/>
                <a:ext cx="6350" cy="217496"/>
              </a:xfrm>
              <a:custGeom>
                <a:avLst/>
                <a:gdLst>
                  <a:gd name="T0" fmla="*/ 0 w 4"/>
                  <a:gd name="T1" fmla="*/ 137 h 137"/>
                  <a:gd name="T2" fmla="*/ 4 w 4"/>
                  <a:gd name="T3" fmla="*/ 137 h 137"/>
                  <a:gd name="T4" fmla="*/ 4 w 4"/>
                  <a:gd name="T5" fmla="*/ 0 h 137"/>
                  <a:gd name="T6" fmla="*/ 0 w 4"/>
                  <a:gd name="T7" fmla="*/ 8 h 137"/>
                  <a:gd name="T8" fmla="*/ 0 w 4"/>
                  <a:gd name="T9" fmla="*/ 137 h 137"/>
                  <a:gd name="T10" fmla="*/ 0 60000 65536"/>
                  <a:gd name="T11" fmla="*/ 0 60000 65536"/>
                  <a:gd name="T12" fmla="*/ 0 60000 65536"/>
                  <a:gd name="T13" fmla="*/ 0 60000 65536"/>
                  <a:gd name="T14" fmla="*/ 0 60000 65536"/>
                  <a:gd name="T15" fmla="*/ 0 w 4"/>
                  <a:gd name="T16" fmla="*/ 0 h 137"/>
                  <a:gd name="T17" fmla="*/ 4 w 4"/>
                  <a:gd name="T18" fmla="*/ 137 h 137"/>
                </a:gdLst>
                <a:ahLst/>
                <a:cxnLst>
                  <a:cxn ang="T10">
                    <a:pos x="T0" y="T1"/>
                  </a:cxn>
                  <a:cxn ang="T11">
                    <a:pos x="T2" y="T3"/>
                  </a:cxn>
                  <a:cxn ang="T12">
                    <a:pos x="T4" y="T5"/>
                  </a:cxn>
                  <a:cxn ang="T13">
                    <a:pos x="T6" y="T7"/>
                  </a:cxn>
                  <a:cxn ang="T14">
                    <a:pos x="T8" y="T9"/>
                  </a:cxn>
                </a:cxnLst>
                <a:rect l="T15" t="T16" r="T17" b="T18"/>
                <a:pathLst>
                  <a:path w="4" h="137">
                    <a:moveTo>
                      <a:pt x="0" y="137"/>
                    </a:moveTo>
                    <a:lnTo>
                      <a:pt x="4" y="137"/>
                    </a:lnTo>
                    <a:lnTo>
                      <a:pt x="4" y="0"/>
                    </a:lnTo>
                    <a:lnTo>
                      <a:pt x="0" y="8"/>
                    </a:lnTo>
                    <a:lnTo>
                      <a:pt x="0" y="137"/>
                    </a:lnTo>
                    <a:close/>
                  </a:path>
                </a:pathLst>
              </a:custGeom>
              <a:noFill/>
              <a:ln w="6350" cap="rnd">
                <a:solidFill>
                  <a:srgbClr val="000000"/>
                </a:solidFill>
                <a:round/>
                <a:headEnd/>
                <a:tailEnd/>
              </a:ln>
            </p:spPr>
            <p:txBody>
              <a:bodyPr/>
              <a:lstStyle/>
              <a:p>
                <a:endParaRPr lang="en-US" sz="1350" dirty="0"/>
              </a:p>
            </p:txBody>
          </p:sp>
          <p:sp>
            <p:nvSpPr>
              <p:cNvPr id="764" name="Freeform 2158">
                <a:extLst>
                  <a:ext uri="{FF2B5EF4-FFF2-40B4-BE49-F238E27FC236}">
                    <a16:creationId xmlns:a16="http://schemas.microsoft.com/office/drawing/2014/main" id="{485BBF24-895F-441F-BAF6-B8FB961C1202}"/>
                  </a:ext>
                </a:extLst>
              </p:cNvPr>
              <p:cNvSpPr>
                <a:spLocks/>
              </p:cNvSpPr>
              <p:nvPr/>
            </p:nvSpPr>
            <p:spPr bwMode="auto">
              <a:xfrm>
                <a:off x="8291832" y="5540643"/>
                <a:ext cx="28574" cy="215908"/>
              </a:xfrm>
              <a:custGeom>
                <a:avLst/>
                <a:gdLst>
                  <a:gd name="T0" fmla="*/ 0 w 18"/>
                  <a:gd name="T1" fmla="*/ 136 h 136"/>
                  <a:gd name="T2" fmla="*/ 18 w 18"/>
                  <a:gd name="T3" fmla="*/ 132 h 136"/>
                  <a:gd name="T4" fmla="*/ 18 w 18"/>
                  <a:gd name="T5" fmla="*/ 0 h 136"/>
                  <a:gd name="T6" fmla="*/ 0 w 18"/>
                  <a:gd name="T7" fmla="*/ 4 h 136"/>
                  <a:gd name="T8" fmla="*/ 0 w 18"/>
                  <a:gd name="T9" fmla="*/ 136 h 136"/>
                  <a:gd name="T10" fmla="*/ 0 60000 65536"/>
                  <a:gd name="T11" fmla="*/ 0 60000 65536"/>
                  <a:gd name="T12" fmla="*/ 0 60000 65536"/>
                  <a:gd name="T13" fmla="*/ 0 60000 65536"/>
                  <a:gd name="T14" fmla="*/ 0 60000 65536"/>
                  <a:gd name="T15" fmla="*/ 0 w 18"/>
                  <a:gd name="T16" fmla="*/ 0 h 136"/>
                  <a:gd name="T17" fmla="*/ 18 w 18"/>
                  <a:gd name="T18" fmla="*/ 136 h 136"/>
                </a:gdLst>
                <a:ahLst/>
                <a:cxnLst>
                  <a:cxn ang="T10">
                    <a:pos x="T0" y="T1"/>
                  </a:cxn>
                  <a:cxn ang="T11">
                    <a:pos x="T2" y="T3"/>
                  </a:cxn>
                  <a:cxn ang="T12">
                    <a:pos x="T4" y="T5"/>
                  </a:cxn>
                  <a:cxn ang="T13">
                    <a:pos x="T6" y="T7"/>
                  </a:cxn>
                  <a:cxn ang="T14">
                    <a:pos x="T8" y="T9"/>
                  </a:cxn>
                </a:cxnLst>
                <a:rect l="T15" t="T16" r="T17" b="T18"/>
                <a:pathLst>
                  <a:path w="18" h="136">
                    <a:moveTo>
                      <a:pt x="0" y="136"/>
                    </a:moveTo>
                    <a:lnTo>
                      <a:pt x="18" y="132"/>
                    </a:lnTo>
                    <a:lnTo>
                      <a:pt x="18" y="0"/>
                    </a:lnTo>
                    <a:lnTo>
                      <a:pt x="0" y="4"/>
                    </a:lnTo>
                    <a:lnTo>
                      <a:pt x="0" y="136"/>
                    </a:lnTo>
                    <a:close/>
                  </a:path>
                </a:pathLst>
              </a:custGeom>
              <a:noFill/>
              <a:ln w="6350" cap="rnd">
                <a:solidFill>
                  <a:srgbClr val="000000"/>
                </a:solidFill>
                <a:round/>
                <a:headEnd/>
                <a:tailEnd/>
              </a:ln>
            </p:spPr>
            <p:txBody>
              <a:bodyPr/>
              <a:lstStyle/>
              <a:p>
                <a:endParaRPr lang="en-US" sz="1350" dirty="0"/>
              </a:p>
            </p:txBody>
          </p:sp>
          <p:sp>
            <p:nvSpPr>
              <p:cNvPr id="765" name="Rectangle 2159">
                <a:extLst>
                  <a:ext uri="{FF2B5EF4-FFF2-40B4-BE49-F238E27FC236}">
                    <a16:creationId xmlns:a16="http://schemas.microsoft.com/office/drawing/2014/main" id="{E6F000CF-D573-404C-A24A-0C4340D3CD1A}"/>
                  </a:ext>
                </a:extLst>
              </p:cNvPr>
              <p:cNvSpPr>
                <a:spLocks noChangeArrowheads="1"/>
              </p:cNvSpPr>
              <p:nvPr/>
            </p:nvSpPr>
            <p:spPr bwMode="auto">
              <a:xfrm>
                <a:off x="8229919" y="5540643"/>
                <a:ext cx="30162" cy="21590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66" name="Rectangle 2160">
                <a:extLst>
                  <a:ext uri="{FF2B5EF4-FFF2-40B4-BE49-F238E27FC236}">
                    <a16:creationId xmlns:a16="http://schemas.microsoft.com/office/drawing/2014/main" id="{638B5FE8-2E1D-4118-818A-4016694FD723}"/>
                  </a:ext>
                </a:extLst>
              </p:cNvPr>
              <p:cNvSpPr>
                <a:spLocks noChangeArrowheads="1"/>
              </p:cNvSpPr>
              <p:nvPr/>
            </p:nvSpPr>
            <p:spPr bwMode="auto">
              <a:xfrm>
                <a:off x="8174357" y="5532705"/>
                <a:ext cx="28574" cy="23019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67" name="Rectangle 2161">
                <a:extLst>
                  <a:ext uri="{FF2B5EF4-FFF2-40B4-BE49-F238E27FC236}">
                    <a16:creationId xmlns:a16="http://schemas.microsoft.com/office/drawing/2014/main" id="{5E707C80-339B-4B24-B48F-45076DB0BE79}"/>
                  </a:ext>
                </a:extLst>
              </p:cNvPr>
              <p:cNvSpPr>
                <a:spLocks noChangeArrowheads="1"/>
              </p:cNvSpPr>
              <p:nvPr/>
            </p:nvSpPr>
            <p:spPr bwMode="auto">
              <a:xfrm>
                <a:off x="8117207" y="5532705"/>
                <a:ext cx="30162" cy="238133"/>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68" name="Freeform 2162">
                <a:extLst>
                  <a:ext uri="{FF2B5EF4-FFF2-40B4-BE49-F238E27FC236}">
                    <a16:creationId xmlns:a16="http://schemas.microsoft.com/office/drawing/2014/main" id="{B9BC240A-990D-4360-8A31-ADD6C5890ECC}"/>
                  </a:ext>
                </a:extLst>
              </p:cNvPr>
              <p:cNvSpPr>
                <a:spLocks/>
              </p:cNvSpPr>
              <p:nvPr/>
            </p:nvSpPr>
            <p:spPr bwMode="auto">
              <a:xfrm>
                <a:off x="8061644" y="5521592"/>
                <a:ext cx="28574" cy="254009"/>
              </a:xfrm>
              <a:custGeom>
                <a:avLst/>
                <a:gdLst>
                  <a:gd name="T0" fmla="*/ 0 w 18"/>
                  <a:gd name="T1" fmla="*/ 160 h 160"/>
                  <a:gd name="T2" fmla="*/ 18 w 18"/>
                  <a:gd name="T3" fmla="*/ 156 h 160"/>
                  <a:gd name="T4" fmla="*/ 18 w 18"/>
                  <a:gd name="T5" fmla="*/ 4 h 160"/>
                  <a:gd name="T6" fmla="*/ 0 w 18"/>
                  <a:gd name="T7" fmla="*/ 0 h 160"/>
                  <a:gd name="T8" fmla="*/ 0 w 18"/>
                  <a:gd name="T9" fmla="*/ 160 h 160"/>
                  <a:gd name="T10" fmla="*/ 0 60000 65536"/>
                  <a:gd name="T11" fmla="*/ 0 60000 65536"/>
                  <a:gd name="T12" fmla="*/ 0 60000 65536"/>
                  <a:gd name="T13" fmla="*/ 0 60000 65536"/>
                  <a:gd name="T14" fmla="*/ 0 60000 65536"/>
                  <a:gd name="T15" fmla="*/ 0 w 18"/>
                  <a:gd name="T16" fmla="*/ 0 h 160"/>
                  <a:gd name="T17" fmla="*/ 18 w 18"/>
                  <a:gd name="T18" fmla="*/ 160 h 160"/>
                </a:gdLst>
                <a:ahLst/>
                <a:cxnLst>
                  <a:cxn ang="T10">
                    <a:pos x="T0" y="T1"/>
                  </a:cxn>
                  <a:cxn ang="T11">
                    <a:pos x="T2" y="T3"/>
                  </a:cxn>
                  <a:cxn ang="T12">
                    <a:pos x="T4" y="T5"/>
                  </a:cxn>
                  <a:cxn ang="T13">
                    <a:pos x="T6" y="T7"/>
                  </a:cxn>
                  <a:cxn ang="T14">
                    <a:pos x="T8" y="T9"/>
                  </a:cxn>
                </a:cxnLst>
                <a:rect l="T15" t="T16" r="T17" b="T18"/>
                <a:pathLst>
                  <a:path w="18" h="160">
                    <a:moveTo>
                      <a:pt x="0" y="160"/>
                    </a:moveTo>
                    <a:lnTo>
                      <a:pt x="18" y="156"/>
                    </a:lnTo>
                    <a:lnTo>
                      <a:pt x="18" y="4"/>
                    </a:lnTo>
                    <a:lnTo>
                      <a:pt x="0" y="0"/>
                    </a:lnTo>
                    <a:lnTo>
                      <a:pt x="0" y="160"/>
                    </a:lnTo>
                    <a:close/>
                  </a:path>
                </a:pathLst>
              </a:custGeom>
              <a:noFill/>
              <a:ln w="6350" cap="rnd">
                <a:solidFill>
                  <a:srgbClr val="000000"/>
                </a:solidFill>
                <a:round/>
                <a:headEnd/>
                <a:tailEnd/>
              </a:ln>
            </p:spPr>
            <p:txBody>
              <a:bodyPr/>
              <a:lstStyle/>
              <a:p>
                <a:endParaRPr lang="en-US" sz="1350" dirty="0"/>
              </a:p>
            </p:txBody>
          </p:sp>
          <p:sp>
            <p:nvSpPr>
              <p:cNvPr id="769" name="Freeform 2163">
                <a:extLst>
                  <a:ext uri="{FF2B5EF4-FFF2-40B4-BE49-F238E27FC236}">
                    <a16:creationId xmlns:a16="http://schemas.microsoft.com/office/drawing/2014/main" id="{39EAC311-01F4-44A7-ABFE-85541138A9CB}"/>
                  </a:ext>
                </a:extLst>
              </p:cNvPr>
              <p:cNvSpPr>
                <a:spLocks/>
              </p:cNvSpPr>
              <p:nvPr/>
            </p:nvSpPr>
            <p:spPr bwMode="auto">
              <a:xfrm>
                <a:off x="8558531" y="5570807"/>
                <a:ext cx="22225" cy="155581"/>
              </a:xfrm>
              <a:custGeom>
                <a:avLst/>
                <a:gdLst>
                  <a:gd name="T0" fmla="*/ 0 w 14"/>
                  <a:gd name="T1" fmla="*/ 0 h 98"/>
                  <a:gd name="T2" fmla="*/ 0 w 14"/>
                  <a:gd name="T3" fmla="*/ 98 h 98"/>
                  <a:gd name="T4" fmla="*/ 14 w 14"/>
                  <a:gd name="T5" fmla="*/ 98 h 98"/>
                  <a:gd name="T6" fmla="*/ 14 w 14"/>
                  <a:gd name="T7" fmla="*/ 4 h 98"/>
                  <a:gd name="T8" fmla="*/ 0 w 14"/>
                  <a:gd name="T9" fmla="*/ 0 h 98"/>
                  <a:gd name="T10" fmla="*/ 0 60000 65536"/>
                  <a:gd name="T11" fmla="*/ 0 60000 65536"/>
                  <a:gd name="T12" fmla="*/ 0 60000 65536"/>
                  <a:gd name="T13" fmla="*/ 0 60000 65536"/>
                  <a:gd name="T14" fmla="*/ 0 60000 65536"/>
                  <a:gd name="T15" fmla="*/ 0 w 14"/>
                  <a:gd name="T16" fmla="*/ 0 h 98"/>
                  <a:gd name="T17" fmla="*/ 14 w 14"/>
                  <a:gd name="T18" fmla="*/ 98 h 98"/>
                </a:gdLst>
                <a:ahLst/>
                <a:cxnLst>
                  <a:cxn ang="T10">
                    <a:pos x="T0" y="T1"/>
                  </a:cxn>
                  <a:cxn ang="T11">
                    <a:pos x="T2" y="T3"/>
                  </a:cxn>
                  <a:cxn ang="T12">
                    <a:pos x="T4" y="T5"/>
                  </a:cxn>
                  <a:cxn ang="T13">
                    <a:pos x="T6" y="T7"/>
                  </a:cxn>
                  <a:cxn ang="T14">
                    <a:pos x="T8" y="T9"/>
                  </a:cxn>
                </a:cxnLst>
                <a:rect l="T15" t="T16" r="T17" b="T18"/>
                <a:pathLst>
                  <a:path w="14" h="98">
                    <a:moveTo>
                      <a:pt x="0" y="0"/>
                    </a:moveTo>
                    <a:lnTo>
                      <a:pt x="0" y="98"/>
                    </a:lnTo>
                    <a:lnTo>
                      <a:pt x="14" y="98"/>
                    </a:lnTo>
                    <a:lnTo>
                      <a:pt x="14" y="4"/>
                    </a:lnTo>
                    <a:lnTo>
                      <a:pt x="0" y="0"/>
                    </a:lnTo>
                    <a:close/>
                  </a:path>
                </a:pathLst>
              </a:custGeom>
              <a:noFill/>
              <a:ln w="6350" cap="rnd">
                <a:solidFill>
                  <a:srgbClr val="000000"/>
                </a:solidFill>
                <a:round/>
                <a:headEnd/>
                <a:tailEnd/>
              </a:ln>
            </p:spPr>
            <p:txBody>
              <a:bodyPr/>
              <a:lstStyle/>
              <a:p>
                <a:endParaRPr lang="en-US" sz="1350" dirty="0"/>
              </a:p>
            </p:txBody>
          </p:sp>
          <p:sp>
            <p:nvSpPr>
              <p:cNvPr id="770" name="Freeform 2164">
                <a:extLst>
                  <a:ext uri="{FF2B5EF4-FFF2-40B4-BE49-F238E27FC236}">
                    <a16:creationId xmlns:a16="http://schemas.microsoft.com/office/drawing/2014/main" id="{1BC6AD9A-7F76-4FE8-9087-4290D53913CE}"/>
                  </a:ext>
                </a:extLst>
              </p:cNvPr>
              <p:cNvSpPr>
                <a:spLocks/>
              </p:cNvSpPr>
              <p:nvPr/>
            </p:nvSpPr>
            <p:spPr bwMode="auto">
              <a:xfrm>
                <a:off x="8602982" y="5577157"/>
                <a:ext cx="15875" cy="149231"/>
              </a:xfrm>
              <a:custGeom>
                <a:avLst/>
                <a:gdLst>
                  <a:gd name="T0" fmla="*/ 0 w 10"/>
                  <a:gd name="T1" fmla="*/ 0 h 94"/>
                  <a:gd name="T2" fmla="*/ 0 w 10"/>
                  <a:gd name="T3" fmla="*/ 94 h 94"/>
                  <a:gd name="T4" fmla="*/ 10 w 10"/>
                  <a:gd name="T5" fmla="*/ 90 h 94"/>
                  <a:gd name="T6" fmla="*/ 10 w 10"/>
                  <a:gd name="T7" fmla="*/ 4 h 94"/>
                  <a:gd name="T8" fmla="*/ 0 w 10"/>
                  <a:gd name="T9" fmla="*/ 0 h 94"/>
                  <a:gd name="T10" fmla="*/ 0 60000 65536"/>
                  <a:gd name="T11" fmla="*/ 0 60000 65536"/>
                  <a:gd name="T12" fmla="*/ 0 60000 65536"/>
                  <a:gd name="T13" fmla="*/ 0 60000 65536"/>
                  <a:gd name="T14" fmla="*/ 0 60000 65536"/>
                  <a:gd name="T15" fmla="*/ 0 w 10"/>
                  <a:gd name="T16" fmla="*/ 0 h 94"/>
                  <a:gd name="T17" fmla="*/ 10 w 10"/>
                  <a:gd name="T18" fmla="*/ 94 h 94"/>
                </a:gdLst>
                <a:ahLst/>
                <a:cxnLst>
                  <a:cxn ang="T10">
                    <a:pos x="T0" y="T1"/>
                  </a:cxn>
                  <a:cxn ang="T11">
                    <a:pos x="T2" y="T3"/>
                  </a:cxn>
                  <a:cxn ang="T12">
                    <a:pos x="T4" y="T5"/>
                  </a:cxn>
                  <a:cxn ang="T13">
                    <a:pos x="T6" y="T7"/>
                  </a:cxn>
                  <a:cxn ang="T14">
                    <a:pos x="T8" y="T9"/>
                  </a:cxn>
                </a:cxnLst>
                <a:rect l="T15" t="T16" r="T17" b="T18"/>
                <a:pathLst>
                  <a:path w="10" h="94">
                    <a:moveTo>
                      <a:pt x="0" y="0"/>
                    </a:moveTo>
                    <a:lnTo>
                      <a:pt x="0" y="94"/>
                    </a:lnTo>
                    <a:lnTo>
                      <a:pt x="10" y="90"/>
                    </a:lnTo>
                    <a:lnTo>
                      <a:pt x="10" y="4"/>
                    </a:lnTo>
                    <a:lnTo>
                      <a:pt x="0" y="0"/>
                    </a:lnTo>
                    <a:close/>
                  </a:path>
                </a:pathLst>
              </a:custGeom>
              <a:noFill/>
              <a:ln w="6350" cap="rnd">
                <a:solidFill>
                  <a:srgbClr val="000000"/>
                </a:solidFill>
                <a:round/>
                <a:headEnd/>
                <a:tailEnd/>
              </a:ln>
            </p:spPr>
            <p:txBody>
              <a:bodyPr/>
              <a:lstStyle/>
              <a:p>
                <a:endParaRPr lang="en-US" sz="1350" dirty="0"/>
              </a:p>
            </p:txBody>
          </p:sp>
          <p:sp>
            <p:nvSpPr>
              <p:cNvPr id="771" name="Rectangle 2165">
                <a:extLst>
                  <a:ext uri="{FF2B5EF4-FFF2-40B4-BE49-F238E27FC236}">
                    <a16:creationId xmlns:a16="http://schemas.microsoft.com/office/drawing/2014/main" id="{3948946C-FBB9-407E-A21C-1403EA35C188}"/>
                  </a:ext>
                </a:extLst>
              </p:cNvPr>
              <p:cNvSpPr>
                <a:spLocks noChangeArrowheads="1"/>
              </p:cNvSpPr>
              <p:nvPr/>
            </p:nvSpPr>
            <p:spPr bwMode="auto">
              <a:xfrm>
                <a:off x="8636318" y="5581920"/>
                <a:ext cx="34925" cy="13970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2" name="Freeform 2166">
                <a:extLst>
                  <a:ext uri="{FF2B5EF4-FFF2-40B4-BE49-F238E27FC236}">
                    <a16:creationId xmlns:a16="http://schemas.microsoft.com/office/drawing/2014/main" id="{AE0E203A-8E1B-4560-A4FE-39CCFB37F296}"/>
                  </a:ext>
                </a:extLst>
              </p:cNvPr>
              <p:cNvSpPr>
                <a:spLocks/>
              </p:cNvSpPr>
              <p:nvPr/>
            </p:nvSpPr>
            <p:spPr bwMode="auto">
              <a:xfrm>
                <a:off x="8355332" y="5515242"/>
                <a:ext cx="185738" cy="254009"/>
              </a:xfrm>
              <a:custGeom>
                <a:avLst/>
                <a:gdLst>
                  <a:gd name="T0" fmla="*/ 0 w 117"/>
                  <a:gd name="T1" fmla="*/ 148 h 160"/>
                  <a:gd name="T2" fmla="*/ 0 w 117"/>
                  <a:gd name="T3" fmla="*/ 11 h 160"/>
                  <a:gd name="T4" fmla="*/ 39 w 117"/>
                  <a:gd name="T5" fmla="*/ 0 h 160"/>
                  <a:gd name="T6" fmla="*/ 117 w 117"/>
                  <a:gd name="T7" fmla="*/ 11 h 160"/>
                  <a:gd name="T8" fmla="*/ 117 w 117"/>
                  <a:gd name="T9" fmla="*/ 148 h 160"/>
                  <a:gd name="T10" fmla="*/ 39 w 117"/>
                  <a:gd name="T11" fmla="*/ 160 h 160"/>
                  <a:gd name="T12" fmla="*/ 0 w 117"/>
                  <a:gd name="T13" fmla="*/ 148 h 160"/>
                  <a:gd name="T14" fmla="*/ 0 60000 65536"/>
                  <a:gd name="T15" fmla="*/ 0 60000 65536"/>
                  <a:gd name="T16" fmla="*/ 0 60000 65536"/>
                  <a:gd name="T17" fmla="*/ 0 60000 65536"/>
                  <a:gd name="T18" fmla="*/ 0 60000 65536"/>
                  <a:gd name="T19" fmla="*/ 0 60000 65536"/>
                  <a:gd name="T20" fmla="*/ 0 60000 65536"/>
                  <a:gd name="T21" fmla="*/ 0 w 117"/>
                  <a:gd name="T22" fmla="*/ 0 h 160"/>
                  <a:gd name="T23" fmla="*/ 117 w 117"/>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7" h="160">
                    <a:moveTo>
                      <a:pt x="0" y="148"/>
                    </a:moveTo>
                    <a:lnTo>
                      <a:pt x="0" y="11"/>
                    </a:lnTo>
                    <a:lnTo>
                      <a:pt x="39" y="0"/>
                    </a:lnTo>
                    <a:lnTo>
                      <a:pt x="117" y="11"/>
                    </a:lnTo>
                    <a:lnTo>
                      <a:pt x="117" y="148"/>
                    </a:lnTo>
                    <a:lnTo>
                      <a:pt x="39" y="160"/>
                    </a:lnTo>
                    <a:lnTo>
                      <a:pt x="0" y="148"/>
                    </a:lnTo>
                    <a:close/>
                  </a:path>
                </a:pathLst>
              </a:custGeom>
              <a:noFill/>
              <a:ln w="6350" cap="rnd">
                <a:solidFill>
                  <a:srgbClr val="000000"/>
                </a:solidFill>
                <a:round/>
                <a:headEnd/>
                <a:tailEnd/>
              </a:ln>
            </p:spPr>
            <p:txBody>
              <a:bodyPr/>
              <a:lstStyle/>
              <a:p>
                <a:endParaRPr lang="en-US" sz="1350" dirty="0"/>
              </a:p>
            </p:txBody>
          </p:sp>
          <p:sp>
            <p:nvSpPr>
              <p:cNvPr id="773" name="Rectangle 2167">
                <a:extLst>
                  <a:ext uri="{FF2B5EF4-FFF2-40B4-BE49-F238E27FC236}">
                    <a16:creationId xmlns:a16="http://schemas.microsoft.com/office/drawing/2014/main" id="{0E47C59F-2A3B-42B2-BB9B-004CB10BC987}"/>
                  </a:ext>
                </a:extLst>
              </p:cNvPr>
              <p:cNvSpPr>
                <a:spLocks noChangeArrowheads="1"/>
              </p:cNvSpPr>
              <p:nvPr/>
            </p:nvSpPr>
            <p:spPr bwMode="auto">
              <a:xfrm>
                <a:off x="8388668" y="5546994"/>
                <a:ext cx="793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4" name="Rectangle 2168">
                <a:extLst>
                  <a:ext uri="{FF2B5EF4-FFF2-40B4-BE49-F238E27FC236}">
                    <a16:creationId xmlns:a16="http://schemas.microsoft.com/office/drawing/2014/main" id="{5D1C0D70-B284-4F7F-8FB8-AFE09C04EEAC}"/>
                  </a:ext>
                </a:extLst>
              </p:cNvPr>
              <p:cNvSpPr>
                <a:spLocks noChangeArrowheads="1"/>
              </p:cNvSpPr>
              <p:nvPr/>
            </p:nvSpPr>
            <p:spPr bwMode="auto">
              <a:xfrm>
                <a:off x="8355332" y="5558106"/>
                <a:ext cx="6350" cy="1936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5" name="Rectangle 2169">
                <a:extLst>
                  <a:ext uri="{FF2B5EF4-FFF2-40B4-BE49-F238E27FC236}">
                    <a16:creationId xmlns:a16="http://schemas.microsoft.com/office/drawing/2014/main" id="{899EFED8-87DA-402F-9149-7725EC6881A8}"/>
                  </a:ext>
                </a:extLst>
              </p:cNvPr>
              <p:cNvSpPr>
                <a:spLocks noChangeArrowheads="1"/>
              </p:cNvSpPr>
              <p:nvPr/>
            </p:nvSpPr>
            <p:spPr bwMode="auto">
              <a:xfrm>
                <a:off x="8371207" y="5546994"/>
                <a:ext cx="793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6" name="Freeform 2170">
                <a:extLst>
                  <a:ext uri="{FF2B5EF4-FFF2-40B4-BE49-F238E27FC236}">
                    <a16:creationId xmlns:a16="http://schemas.microsoft.com/office/drawing/2014/main" id="{108BFBDC-CA16-4949-BFDB-D1DD047DCA40}"/>
                  </a:ext>
                </a:extLst>
              </p:cNvPr>
              <p:cNvSpPr>
                <a:spLocks/>
              </p:cNvSpPr>
              <p:nvPr/>
            </p:nvSpPr>
            <p:spPr bwMode="auto">
              <a:xfrm>
                <a:off x="8410893" y="5551755"/>
                <a:ext cx="11113" cy="217496"/>
              </a:xfrm>
              <a:custGeom>
                <a:avLst/>
                <a:gdLst>
                  <a:gd name="T0" fmla="*/ 0 w 7"/>
                  <a:gd name="T1" fmla="*/ 0 h 137"/>
                  <a:gd name="T2" fmla="*/ 3 w 7"/>
                  <a:gd name="T3" fmla="*/ 0 h 137"/>
                  <a:gd name="T4" fmla="*/ 7 w 7"/>
                  <a:gd name="T5" fmla="*/ 0 h 137"/>
                  <a:gd name="T6" fmla="*/ 7 w 7"/>
                  <a:gd name="T7" fmla="*/ 133 h 137"/>
                  <a:gd name="T8" fmla="*/ 3 w 7"/>
                  <a:gd name="T9" fmla="*/ 137 h 137"/>
                  <a:gd name="T10" fmla="*/ 0 w 7"/>
                  <a:gd name="T11" fmla="*/ 133 h 137"/>
                  <a:gd name="T12" fmla="*/ 0 w 7"/>
                  <a:gd name="T13" fmla="*/ 0 h 137"/>
                  <a:gd name="T14" fmla="*/ 0 60000 65536"/>
                  <a:gd name="T15" fmla="*/ 0 60000 65536"/>
                  <a:gd name="T16" fmla="*/ 0 60000 65536"/>
                  <a:gd name="T17" fmla="*/ 0 60000 65536"/>
                  <a:gd name="T18" fmla="*/ 0 60000 65536"/>
                  <a:gd name="T19" fmla="*/ 0 60000 65536"/>
                  <a:gd name="T20" fmla="*/ 0 60000 65536"/>
                  <a:gd name="T21" fmla="*/ 0 w 7"/>
                  <a:gd name="T22" fmla="*/ 0 h 137"/>
                  <a:gd name="T23" fmla="*/ 7 w 7"/>
                  <a:gd name="T24" fmla="*/ 137 h 1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37">
                    <a:moveTo>
                      <a:pt x="0" y="0"/>
                    </a:moveTo>
                    <a:lnTo>
                      <a:pt x="3" y="0"/>
                    </a:lnTo>
                    <a:lnTo>
                      <a:pt x="7" y="0"/>
                    </a:lnTo>
                    <a:lnTo>
                      <a:pt x="7" y="133"/>
                    </a:lnTo>
                    <a:lnTo>
                      <a:pt x="3" y="137"/>
                    </a:lnTo>
                    <a:lnTo>
                      <a:pt x="0" y="133"/>
                    </a:lnTo>
                    <a:lnTo>
                      <a:pt x="0" y="0"/>
                    </a:lnTo>
                    <a:close/>
                  </a:path>
                </a:pathLst>
              </a:custGeom>
              <a:noFill/>
              <a:ln w="6350" cap="rnd">
                <a:solidFill>
                  <a:srgbClr val="000000"/>
                </a:solidFill>
                <a:round/>
                <a:headEnd/>
                <a:tailEnd/>
              </a:ln>
            </p:spPr>
            <p:txBody>
              <a:bodyPr/>
              <a:lstStyle/>
              <a:p>
                <a:endParaRPr lang="en-US" sz="1350" dirty="0"/>
              </a:p>
            </p:txBody>
          </p:sp>
          <p:sp>
            <p:nvSpPr>
              <p:cNvPr id="777" name="Rectangle 2171">
                <a:extLst>
                  <a:ext uri="{FF2B5EF4-FFF2-40B4-BE49-F238E27FC236}">
                    <a16:creationId xmlns:a16="http://schemas.microsoft.com/office/drawing/2014/main" id="{A8AB6393-40E6-4E48-9B86-54ACA4B661DB}"/>
                  </a:ext>
                </a:extLst>
              </p:cNvPr>
              <p:cNvSpPr>
                <a:spLocks noChangeArrowheads="1"/>
              </p:cNvSpPr>
              <p:nvPr/>
            </p:nvSpPr>
            <p:spPr bwMode="auto">
              <a:xfrm>
                <a:off x="8456931" y="5551755"/>
                <a:ext cx="6350" cy="2047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8" name="Rectangle 2172">
                <a:extLst>
                  <a:ext uri="{FF2B5EF4-FFF2-40B4-BE49-F238E27FC236}">
                    <a16:creationId xmlns:a16="http://schemas.microsoft.com/office/drawing/2014/main" id="{C70BDA06-635F-47E9-A5B6-AC95AC33A37F}"/>
                  </a:ext>
                </a:extLst>
              </p:cNvPr>
              <p:cNvSpPr>
                <a:spLocks noChangeArrowheads="1"/>
              </p:cNvSpPr>
              <p:nvPr/>
            </p:nvSpPr>
            <p:spPr bwMode="auto">
              <a:xfrm>
                <a:off x="8495031" y="5558106"/>
                <a:ext cx="7938" cy="193682"/>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79" name="Freeform 2173">
                <a:extLst>
                  <a:ext uri="{FF2B5EF4-FFF2-40B4-BE49-F238E27FC236}">
                    <a16:creationId xmlns:a16="http://schemas.microsoft.com/office/drawing/2014/main" id="{353199F8-116A-4F9B-AC49-CCE3C604584F}"/>
                  </a:ext>
                </a:extLst>
              </p:cNvPr>
              <p:cNvSpPr>
                <a:spLocks/>
              </p:cNvSpPr>
              <p:nvPr/>
            </p:nvSpPr>
            <p:spPr bwMode="auto">
              <a:xfrm>
                <a:off x="8541069" y="5558106"/>
                <a:ext cx="1588" cy="192095"/>
              </a:xfrm>
              <a:custGeom>
                <a:avLst/>
                <a:gdLst>
                  <a:gd name="T0" fmla="*/ 0 w 1"/>
                  <a:gd name="T1" fmla="*/ 4 h 121"/>
                  <a:gd name="T2" fmla="*/ 0 w 1"/>
                  <a:gd name="T3" fmla="*/ 121 h 121"/>
                  <a:gd name="T4" fmla="*/ 0 w 1"/>
                  <a:gd name="T5" fmla="*/ 0 h 121"/>
                  <a:gd name="T6" fmla="*/ 0 w 1"/>
                  <a:gd name="T7" fmla="*/ 4 h 121"/>
                  <a:gd name="T8" fmla="*/ 0 60000 65536"/>
                  <a:gd name="T9" fmla="*/ 0 60000 65536"/>
                  <a:gd name="T10" fmla="*/ 0 60000 65536"/>
                  <a:gd name="T11" fmla="*/ 0 60000 65536"/>
                  <a:gd name="T12" fmla="*/ 0 w 1"/>
                  <a:gd name="T13" fmla="*/ 0 h 121"/>
                  <a:gd name="T14" fmla="*/ 1 w 1"/>
                  <a:gd name="T15" fmla="*/ 121 h 121"/>
                </a:gdLst>
                <a:ahLst/>
                <a:cxnLst>
                  <a:cxn ang="T8">
                    <a:pos x="T0" y="T1"/>
                  </a:cxn>
                  <a:cxn ang="T9">
                    <a:pos x="T2" y="T3"/>
                  </a:cxn>
                  <a:cxn ang="T10">
                    <a:pos x="T4" y="T5"/>
                  </a:cxn>
                  <a:cxn ang="T11">
                    <a:pos x="T6" y="T7"/>
                  </a:cxn>
                </a:cxnLst>
                <a:rect l="T12" t="T13" r="T14" b="T15"/>
                <a:pathLst>
                  <a:path w="1" h="121">
                    <a:moveTo>
                      <a:pt x="0" y="4"/>
                    </a:moveTo>
                    <a:lnTo>
                      <a:pt x="0" y="121"/>
                    </a:lnTo>
                    <a:lnTo>
                      <a:pt x="0" y="0"/>
                    </a:lnTo>
                    <a:lnTo>
                      <a:pt x="0" y="4"/>
                    </a:lnTo>
                    <a:close/>
                  </a:path>
                </a:pathLst>
              </a:custGeom>
              <a:noFill/>
              <a:ln w="6350" cap="rnd">
                <a:solidFill>
                  <a:srgbClr val="000000"/>
                </a:solidFill>
                <a:round/>
                <a:headEnd/>
                <a:tailEnd/>
              </a:ln>
            </p:spPr>
            <p:txBody>
              <a:bodyPr/>
              <a:lstStyle/>
              <a:p>
                <a:endParaRPr lang="en-US" sz="1350" dirty="0"/>
              </a:p>
            </p:txBody>
          </p:sp>
          <p:sp>
            <p:nvSpPr>
              <p:cNvPr id="780" name="Rectangle 2174">
                <a:extLst>
                  <a:ext uri="{FF2B5EF4-FFF2-40B4-BE49-F238E27FC236}">
                    <a16:creationId xmlns:a16="http://schemas.microsoft.com/office/drawing/2014/main" id="{A31D74F2-BA04-4CA1-A914-82C9A232B84B}"/>
                  </a:ext>
                </a:extLst>
              </p:cNvPr>
              <p:cNvSpPr>
                <a:spLocks noChangeArrowheads="1"/>
              </p:cNvSpPr>
              <p:nvPr/>
            </p:nvSpPr>
            <p:spPr bwMode="auto">
              <a:xfrm>
                <a:off x="8518843" y="5540643"/>
                <a:ext cx="6350" cy="211146"/>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81" name="Freeform 2175">
                <a:extLst>
                  <a:ext uri="{FF2B5EF4-FFF2-40B4-BE49-F238E27FC236}">
                    <a16:creationId xmlns:a16="http://schemas.microsoft.com/office/drawing/2014/main" id="{138A9AE9-C90A-46ED-A05E-4396CEA93BC8}"/>
                  </a:ext>
                </a:extLst>
              </p:cNvPr>
              <p:cNvSpPr>
                <a:spLocks/>
              </p:cNvSpPr>
              <p:nvPr/>
            </p:nvSpPr>
            <p:spPr bwMode="auto">
              <a:xfrm>
                <a:off x="8479157" y="5540643"/>
                <a:ext cx="1588" cy="215908"/>
              </a:xfrm>
              <a:custGeom>
                <a:avLst/>
                <a:gdLst>
                  <a:gd name="T0" fmla="*/ 0 w 1"/>
                  <a:gd name="T1" fmla="*/ 4 h 136"/>
                  <a:gd name="T2" fmla="*/ 0 w 1"/>
                  <a:gd name="T3" fmla="*/ 136 h 136"/>
                  <a:gd name="T4" fmla="*/ 0 w 1"/>
                  <a:gd name="T5" fmla="*/ 0 h 136"/>
                  <a:gd name="T6" fmla="*/ 0 w 1"/>
                  <a:gd name="T7" fmla="*/ 4 h 136"/>
                  <a:gd name="T8" fmla="*/ 0 60000 65536"/>
                  <a:gd name="T9" fmla="*/ 0 60000 65536"/>
                  <a:gd name="T10" fmla="*/ 0 60000 65536"/>
                  <a:gd name="T11" fmla="*/ 0 60000 65536"/>
                  <a:gd name="T12" fmla="*/ 0 w 1"/>
                  <a:gd name="T13" fmla="*/ 0 h 136"/>
                  <a:gd name="T14" fmla="*/ 1 w 1"/>
                  <a:gd name="T15" fmla="*/ 136 h 136"/>
                </a:gdLst>
                <a:ahLst/>
                <a:cxnLst>
                  <a:cxn ang="T8">
                    <a:pos x="T0" y="T1"/>
                  </a:cxn>
                  <a:cxn ang="T9">
                    <a:pos x="T2" y="T3"/>
                  </a:cxn>
                  <a:cxn ang="T10">
                    <a:pos x="T4" y="T5"/>
                  </a:cxn>
                  <a:cxn ang="T11">
                    <a:pos x="T6" y="T7"/>
                  </a:cxn>
                </a:cxnLst>
                <a:rect l="T12" t="T13" r="T14" b="T15"/>
                <a:pathLst>
                  <a:path w="1" h="136">
                    <a:moveTo>
                      <a:pt x="0" y="4"/>
                    </a:moveTo>
                    <a:lnTo>
                      <a:pt x="0" y="136"/>
                    </a:lnTo>
                    <a:lnTo>
                      <a:pt x="0" y="0"/>
                    </a:lnTo>
                    <a:lnTo>
                      <a:pt x="0" y="4"/>
                    </a:lnTo>
                    <a:close/>
                  </a:path>
                </a:pathLst>
              </a:custGeom>
              <a:noFill/>
              <a:ln w="6350" cap="rnd">
                <a:solidFill>
                  <a:srgbClr val="000000"/>
                </a:solidFill>
                <a:round/>
                <a:headEnd/>
                <a:tailEnd/>
              </a:ln>
            </p:spPr>
            <p:txBody>
              <a:bodyPr/>
              <a:lstStyle/>
              <a:p>
                <a:endParaRPr lang="en-US" sz="1350" dirty="0"/>
              </a:p>
            </p:txBody>
          </p:sp>
          <p:sp>
            <p:nvSpPr>
              <p:cNvPr id="782" name="Rectangle 2176">
                <a:extLst>
                  <a:ext uri="{FF2B5EF4-FFF2-40B4-BE49-F238E27FC236}">
                    <a16:creationId xmlns:a16="http://schemas.microsoft.com/office/drawing/2014/main" id="{8C524249-CEFE-422D-9822-18EB78879430}"/>
                  </a:ext>
                </a:extLst>
              </p:cNvPr>
              <p:cNvSpPr>
                <a:spLocks noChangeArrowheads="1"/>
              </p:cNvSpPr>
              <p:nvPr/>
            </p:nvSpPr>
            <p:spPr bwMode="auto">
              <a:xfrm>
                <a:off x="8439468" y="5546994"/>
                <a:ext cx="1588" cy="209558"/>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83" name="Freeform 2177">
                <a:extLst>
                  <a:ext uri="{FF2B5EF4-FFF2-40B4-BE49-F238E27FC236}">
                    <a16:creationId xmlns:a16="http://schemas.microsoft.com/office/drawing/2014/main" id="{6387B97F-5422-40D3-9A81-A5736412D78D}"/>
                  </a:ext>
                </a:extLst>
              </p:cNvPr>
              <p:cNvSpPr>
                <a:spLocks/>
              </p:cNvSpPr>
              <p:nvPr/>
            </p:nvSpPr>
            <p:spPr bwMode="auto">
              <a:xfrm>
                <a:off x="8415657" y="5515242"/>
                <a:ext cx="125413" cy="49215"/>
              </a:xfrm>
              <a:custGeom>
                <a:avLst/>
                <a:gdLst>
                  <a:gd name="T0" fmla="*/ 79 w 79"/>
                  <a:gd name="T1" fmla="*/ 12 h 31"/>
                  <a:gd name="T2" fmla="*/ 0 w 79"/>
                  <a:gd name="T3" fmla="*/ 0 h 31"/>
                  <a:gd name="T4" fmla="*/ 0 w 79"/>
                  <a:gd name="T5" fmla="*/ 23 h 31"/>
                  <a:gd name="T6" fmla="*/ 79 w 79"/>
                  <a:gd name="T7" fmla="*/ 31 h 31"/>
                  <a:gd name="T8" fmla="*/ 79 w 79"/>
                  <a:gd name="T9" fmla="*/ 12 h 31"/>
                  <a:gd name="T10" fmla="*/ 0 60000 65536"/>
                  <a:gd name="T11" fmla="*/ 0 60000 65536"/>
                  <a:gd name="T12" fmla="*/ 0 60000 65536"/>
                  <a:gd name="T13" fmla="*/ 0 60000 65536"/>
                  <a:gd name="T14" fmla="*/ 0 60000 65536"/>
                  <a:gd name="T15" fmla="*/ 0 w 79"/>
                  <a:gd name="T16" fmla="*/ 0 h 31"/>
                  <a:gd name="T17" fmla="*/ 79 w 79"/>
                  <a:gd name="T18" fmla="*/ 31 h 31"/>
                </a:gdLst>
                <a:ahLst/>
                <a:cxnLst>
                  <a:cxn ang="T10">
                    <a:pos x="T0" y="T1"/>
                  </a:cxn>
                  <a:cxn ang="T11">
                    <a:pos x="T2" y="T3"/>
                  </a:cxn>
                  <a:cxn ang="T12">
                    <a:pos x="T4" y="T5"/>
                  </a:cxn>
                  <a:cxn ang="T13">
                    <a:pos x="T6" y="T7"/>
                  </a:cxn>
                  <a:cxn ang="T14">
                    <a:pos x="T8" y="T9"/>
                  </a:cxn>
                </a:cxnLst>
                <a:rect l="T15" t="T16" r="T17" b="T18"/>
                <a:pathLst>
                  <a:path w="79" h="31">
                    <a:moveTo>
                      <a:pt x="79" y="12"/>
                    </a:moveTo>
                    <a:lnTo>
                      <a:pt x="0" y="0"/>
                    </a:lnTo>
                    <a:lnTo>
                      <a:pt x="0" y="23"/>
                    </a:lnTo>
                    <a:lnTo>
                      <a:pt x="79" y="31"/>
                    </a:lnTo>
                    <a:lnTo>
                      <a:pt x="79" y="12"/>
                    </a:lnTo>
                    <a:close/>
                  </a:path>
                </a:pathLst>
              </a:custGeom>
              <a:noFill/>
              <a:ln w="6350" cap="rnd">
                <a:solidFill>
                  <a:srgbClr val="000000"/>
                </a:solidFill>
                <a:round/>
                <a:headEnd/>
                <a:tailEnd/>
              </a:ln>
            </p:spPr>
            <p:txBody>
              <a:bodyPr/>
              <a:lstStyle/>
              <a:p>
                <a:endParaRPr lang="en-US" sz="1350" dirty="0"/>
              </a:p>
            </p:txBody>
          </p:sp>
          <p:sp>
            <p:nvSpPr>
              <p:cNvPr id="784" name="Freeform 2178">
                <a:extLst>
                  <a:ext uri="{FF2B5EF4-FFF2-40B4-BE49-F238E27FC236}">
                    <a16:creationId xmlns:a16="http://schemas.microsoft.com/office/drawing/2014/main" id="{57BDAF1A-5F82-4007-86A0-9F3C0C567394}"/>
                  </a:ext>
                </a:extLst>
              </p:cNvPr>
              <p:cNvSpPr>
                <a:spLocks/>
              </p:cNvSpPr>
              <p:nvPr/>
            </p:nvSpPr>
            <p:spPr bwMode="auto">
              <a:xfrm>
                <a:off x="8355332" y="5515242"/>
                <a:ext cx="60325" cy="42864"/>
              </a:xfrm>
              <a:custGeom>
                <a:avLst/>
                <a:gdLst>
                  <a:gd name="T0" fmla="*/ 0 w 38"/>
                  <a:gd name="T1" fmla="*/ 11 h 27"/>
                  <a:gd name="T2" fmla="*/ 38 w 38"/>
                  <a:gd name="T3" fmla="*/ 0 h 27"/>
                  <a:gd name="T4" fmla="*/ 38 w 38"/>
                  <a:gd name="T5" fmla="*/ 23 h 27"/>
                  <a:gd name="T6" fmla="*/ 0 w 38"/>
                  <a:gd name="T7" fmla="*/ 27 h 27"/>
                  <a:gd name="T8" fmla="*/ 0 w 38"/>
                  <a:gd name="T9" fmla="*/ 11 h 27"/>
                  <a:gd name="T10" fmla="*/ 0 60000 65536"/>
                  <a:gd name="T11" fmla="*/ 0 60000 65536"/>
                  <a:gd name="T12" fmla="*/ 0 60000 65536"/>
                  <a:gd name="T13" fmla="*/ 0 60000 65536"/>
                  <a:gd name="T14" fmla="*/ 0 60000 65536"/>
                  <a:gd name="T15" fmla="*/ 0 w 38"/>
                  <a:gd name="T16" fmla="*/ 0 h 27"/>
                  <a:gd name="T17" fmla="*/ 38 w 38"/>
                  <a:gd name="T18" fmla="*/ 27 h 27"/>
                </a:gdLst>
                <a:ahLst/>
                <a:cxnLst>
                  <a:cxn ang="T10">
                    <a:pos x="T0" y="T1"/>
                  </a:cxn>
                  <a:cxn ang="T11">
                    <a:pos x="T2" y="T3"/>
                  </a:cxn>
                  <a:cxn ang="T12">
                    <a:pos x="T4" y="T5"/>
                  </a:cxn>
                  <a:cxn ang="T13">
                    <a:pos x="T6" y="T7"/>
                  </a:cxn>
                  <a:cxn ang="T14">
                    <a:pos x="T8" y="T9"/>
                  </a:cxn>
                </a:cxnLst>
                <a:rect l="T15" t="T16" r="T17" b="T18"/>
                <a:pathLst>
                  <a:path w="38" h="27">
                    <a:moveTo>
                      <a:pt x="0" y="11"/>
                    </a:moveTo>
                    <a:lnTo>
                      <a:pt x="38" y="0"/>
                    </a:lnTo>
                    <a:lnTo>
                      <a:pt x="38" y="23"/>
                    </a:lnTo>
                    <a:lnTo>
                      <a:pt x="0" y="27"/>
                    </a:lnTo>
                    <a:lnTo>
                      <a:pt x="0" y="11"/>
                    </a:lnTo>
                    <a:close/>
                  </a:path>
                </a:pathLst>
              </a:custGeom>
              <a:noFill/>
              <a:ln w="6350" cap="rnd">
                <a:solidFill>
                  <a:srgbClr val="000000"/>
                </a:solidFill>
                <a:round/>
                <a:headEnd/>
                <a:tailEnd/>
              </a:ln>
            </p:spPr>
            <p:txBody>
              <a:bodyPr/>
              <a:lstStyle/>
              <a:p>
                <a:endParaRPr lang="en-US" sz="1350" dirty="0"/>
              </a:p>
            </p:txBody>
          </p:sp>
          <p:sp>
            <p:nvSpPr>
              <p:cNvPr id="785" name="Rectangle 2179">
                <a:extLst>
                  <a:ext uri="{FF2B5EF4-FFF2-40B4-BE49-F238E27FC236}">
                    <a16:creationId xmlns:a16="http://schemas.microsoft.com/office/drawing/2014/main" id="{B01872E6-82BF-4FE3-913E-9044F608FAD9}"/>
                  </a:ext>
                </a:extLst>
              </p:cNvPr>
              <p:cNvSpPr>
                <a:spLocks noChangeArrowheads="1"/>
              </p:cNvSpPr>
              <p:nvPr/>
            </p:nvSpPr>
            <p:spPr bwMode="auto">
              <a:xfrm>
                <a:off x="8360094" y="5632722"/>
                <a:ext cx="180975" cy="12700"/>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86" name="Freeform 2180">
                <a:extLst>
                  <a:ext uri="{FF2B5EF4-FFF2-40B4-BE49-F238E27FC236}">
                    <a16:creationId xmlns:a16="http://schemas.microsoft.com/office/drawing/2014/main" id="{224449E3-EF75-4701-B2C5-1F0950F0E08D}"/>
                  </a:ext>
                </a:extLst>
              </p:cNvPr>
              <p:cNvSpPr>
                <a:spLocks/>
              </p:cNvSpPr>
              <p:nvPr/>
            </p:nvSpPr>
            <p:spPr bwMode="auto">
              <a:xfrm>
                <a:off x="8101331" y="5416814"/>
                <a:ext cx="134938" cy="290523"/>
              </a:xfrm>
              <a:custGeom>
                <a:avLst/>
                <a:gdLst>
                  <a:gd name="T0" fmla="*/ 3 w 85"/>
                  <a:gd name="T1" fmla="*/ 11 h 183"/>
                  <a:gd name="T2" fmla="*/ 7 w 85"/>
                  <a:gd name="T3" fmla="*/ 7 h 183"/>
                  <a:gd name="T4" fmla="*/ 14 w 85"/>
                  <a:gd name="T5" fmla="*/ 0 h 183"/>
                  <a:gd name="T6" fmla="*/ 18 w 85"/>
                  <a:gd name="T7" fmla="*/ 11 h 183"/>
                  <a:gd name="T8" fmla="*/ 21 w 85"/>
                  <a:gd name="T9" fmla="*/ 4 h 183"/>
                  <a:gd name="T10" fmla="*/ 28 w 85"/>
                  <a:gd name="T11" fmla="*/ 4 h 183"/>
                  <a:gd name="T12" fmla="*/ 32 w 85"/>
                  <a:gd name="T13" fmla="*/ 11 h 183"/>
                  <a:gd name="T14" fmla="*/ 35 w 85"/>
                  <a:gd name="T15" fmla="*/ 4 h 183"/>
                  <a:gd name="T16" fmla="*/ 43 w 85"/>
                  <a:gd name="T17" fmla="*/ 11 h 183"/>
                  <a:gd name="T18" fmla="*/ 43 w 85"/>
                  <a:gd name="T19" fmla="*/ 19 h 183"/>
                  <a:gd name="T20" fmla="*/ 50 w 85"/>
                  <a:gd name="T21" fmla="*/ 15 h 183"/>
                  <a:gd name="T22" fmla="*/ 53 w 85"/>
                  <a:gd name="T23" fmla="*/ 27 h 183"/>
                  <a:gd name="T24" fmla="*/ 60 w 85"/>
                  <a:gd name="T25" fmla="*/ 23 h 183"/>
                  <a:gd name="T26" fmla="*/ 64 w 85"/>
                  <a:gd name="T27" fmla="*/ 35 h 183"/>
                  <a:gd name="T28" fmla="*/ 64 w 85"/>
                  <a:gd name="T29" fmla="*/ 46 h 183"/>
                  <a:gd name="T30" fmla="*/ 71 w 85"/>
                  <a:gd name="T31" fmla="*/ 46 h 183"/>
                  <a:gd name="T32" fmla="*/ 75 w 85"/>
                  <a:gd name="T33" fmla="*/ 43 h 183"/>
                  <a:gd name="T34" fmla="*/ 75 w 85"/>
                  <a:gd name="T35" fmla="*/ 54 h 183"/>
                  <a:gd name="T36" fmla="*/ 78 w 85"/>
                  <a:gd name="T37" fmla="*/ 66 h 183"/>
                  <a:gd name="T38" fmla="*/ 78 w 85"/>
                  <a:gd name="T39" fmla="*/ 70 h 183"/>
                  <a:gd name="T40" fmla="*/ 82 w 85"/>
                  <a:gd name="T41" fmla="*/ 82 h 183"/>
                  <a:gd name="T42" fmla="*/ 82 w 85"/>
                  <a:gd name="T43" fmla="*/ 97 h 183"/>
                  <a:gd name="T44" fmla="*/ 85 w 85"/>
                  <a:gd name="T45" fmla="*/ 113 h 183"/>
                  <a:gd name="T46" fmla="*/ 78 w 85"/>
                  <a:gd name="T47" fmla="*/ 140 h 183"/>
                  <a:gd name="T48" fmla="*/ 71 w 85"/>
                  <a:gd name="T49" fmla="*/ 152 h 183"/>
                  <a:gd name="T50" fmla="*/ 68 w 85"/>
                  <a:gd name="T51" fmla="*/ 163 h 183"/>
                  <a:gd name="T52" fmla="*/ 57 w 85"/>
                  <a:gd name="T53" fmla="*/ 163 h 183"/>
                  <a:gd name="T54" fmla="*/ 53 w 85"/>
                  <a:gd name="T55" fmla="*/ 159 h 183"/>
                  <a:gd name="T56" fmla="*/ 39 w 85"/>
                  <a:gd name="T57" fmla="*/ 171 h 183"/>
                  <a:gd name="T58" fmla="*/ 32 w 85"/>
                  <a:gd name="T59" fmla="*/ 183 h 183"/>
                  <a:gd name="T60" fmla="*/ 28 w 85"/>
                  <a:gd name="T61" fmla="*/ 179 h 183"/>
                  <a:gd name="T62" fmla="*/ 25 w 85"/>
                  <a:gd name="T63" fmla="*/ 179 h 183"/>
                  <a:gd name="T64" fmla="*/ 21 w 85"/>
                  <a:gd name="T65" fmla="*/ 167 h 183"/>
                  <a:gd name="T66" fmla="*/ 10 w 85"/>
                  <a:gd name="T67" fmla="*/ 155 h 183"/>
                  <a:gd name="T68" fmla="*/ 3 w 85"/>
                  <a:gd name="T69" fmla="*/ 124 h 183"/>
                  <a:gd name="T70" fmla="*/ 0 w 85"/>
                  <a:gd name="T71" fmla="*/ 15 h 1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5"/>
                  <a:gd name="T109" fmla="*/ 0 h 183"/>
                  <a:gd name="T110" fmla="*/ 85 w 85"/>
                  <a:gd name="T111" fmla="*/ 183 h 1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5" h="183">
                    <a:moveTo>
                      <a:pt x="0" y="15"/>
                    </a:moveTo>
                    <a:lnTo>
                      <a:pt x="3" y="11"/>
                    </a:lnTo>
                    <a:lnTo>
                      <a:pt x="7" y="11"/>
                    </a:lnTo>
                    <a:lnTo>
                      <a:pt x="7" y="7"/>
                    </a:lnTo>
                    <a:lnTo>
                      <a:pt x="10" y="4"/>
                    </a:lnTo>
                    <a:lnTo>
                      <a:pt x="14" y="0"/>
                    </a:lnTo>
                    <a:lnTo>
                      <a:pt x="18" y="4"/>
                    </a:lnTo>
                    <a:lnTo>
                      <a:pt x="18" y="11"/>
                    </a:lnTo>
                    <a:lnTo>
                      <a:pt x="21" y="11"/>
                    </a:lnTo>
                    <a:lnTo>
                      <a:pt x="21" y="4"/>
                    </a:lnTo>
                    <a:lnTo>
                      <a:pt x="25" y="0"/>
                    </a:lnTo>
                    <a:lnTo>
                      <a:pt x="28" y="4"/>
                    </a:lnTo>
                    <a:lnTo>
                      <a:pt x="28" y="11"/>
                    </a:lnTo>
                    <a:lnTo>
                      <a:pt x="32" y="11"/>
                    </a:lnTo>
                    <a:lnTo>
                      <a:pt x="35" y="7"/>
                    </a:lnTo>
                    <a:lnTo>
                      <a:pt x="35" y="4"/>
                    </a:lnTo>
                    <a:lnTo>
                      <a:pt x="39" y="7"/>
                    </a:lnTo>
                    <a:lnTo>
                      <a:pt x="43" y="11"/>
                    </a:lnTo>
                    <a:lnTo>
                      <a:pt x="43" y="15"/>
                    </a:lnTo>
                    <a:lnTo>
                      <a:pt x="43" y="19"/>
                    </a:lnTo>
                    <a:lnTo>
                      <a:pt x="46" y="19"/>
                    </a:lnTo>
                    <a:lnTo>
                      <a:pt x="50" y="15"/>
                    </a:lnTo>
                    <a:lnTo>
                      <a:pt x="53" y="23"/>
                    </a:lnTo>
                    <a:lnTo>
                      <a:pt x="53" y="27"/>
                    </a:lnTo>
                    <a:lnTo>
                      <a:pt x="57" y="23"/>
                    </a:lnTo>
                    <a:lnTo>
                      <a:pt x="60" y="23"/>
                    </a:lnTo>
                    <a:lnTo>
                      <a:pt x="64" y="27"/>
                    </a:lnTo>
                    <a:lnTo>
                      <a:pt x="64" y="35"/>
                    </a:lnTo>
                    <a:lnTo>
                      <a:pt x="64" y="39"/>
                    </a:lnTo>
                    <a:lnTo>
                      <a:pt x="64" y="46"/>
                    </a:lnTo>
                    <a:lnTo>
                      <a:pt x="68" y="50"/>
                    </a:lnTo>
                    <a:lnTo>
                      <a:pt x="71" y="46"/>
                    </a:lnTo>
                    <a:lnTo>
                      <a:pt x="71" y="43"/>
                    </a:lnTo>
                    <a:lnTo>
                      <a:pt x="75" y="43"/>
                    </a:lnTo>
                    <a:lnTo>
                      <a:pt x="75" y="50"/>
                    </a:lnTo>
                    <a:lnTo>
                      <a:pt x="75" y="54"/>
                    </a:lnTo>
                    <a:lnTo>
                      <a:pt x="78" y="62"/>
                    </a:lnTo>
                    <a:lnTo>
                      <a:pt x="78" y="66"/>
                    </a:lnTo>
                    <a:lnTo>
                      <a:pt x="75" y="70"/>
                    </a:lnTo>
                    <a:lnTo>
                      <a:pt x="78" y="70"/>
                    </a:lnTo>
                    <a:lnTo>
                      <a:pt x="82" y="78"/>
                    </a:lnTo>
                    <a:lnTo>
                      <a:pt x="82" y="82"/>
                    </a:lnTo>
                    <a:lnTo>
                      <a:pt x="82" y="93"/>
                    </a:lnTo>
                    <a:lnTo>
                      <a:pt x="82" y="97"/>
                    </a:lnTo>
                    <a:lnTo>
                      <a:pt x="82" y="105"/>
                    </a:lnTo>
                    <a:lnTo>
                      <a:pt x="85" y="113"/>
                    </a:lnTo>
                    <a:lnTo>
                      <a:pt x="82" y="140"/>
                    </a:lnTo>
                    <a:lnTo>
                      <a:pt x="78" y="140"/>
                    </a:lnTo>
                    <a:lnTo>
                      <a:pt x="75" y="148"/>
                    </a:lnTo>
                    <a:lnTo>
                      <a:pt x="71" y="152"/>
                    </a:lnTo>
                    <a:lnTo>
                      <a:pt x="68" y="155"/>
                    </a:lnTo>
                    <a:lnTo>
                      <a:pt x="68" y="163"/>
                    </a:lnTo>
                    <a:lnTo>
                      <a:pt x="60" y="167"/>
                    </a:lnTo>
                    <a:lnTo>
                      <a:pt x="57" y="163"/>
                    </a:lnTo>
                    <a:lnTo>
                      <a:pt x="53" y="163"/>
                    </a:lnTo>
                    <a:lnTo>
                      <a:pt x="53" y="159"/>
                    </a:lnTo>
                    <a:lnTo>
                      <a:pt x="46" y="159"/>
                    </a:lnTo>
                    <a:lnTo>
                      <a:pt x="39" y="171"/>
                    </a:lnTo>
                    <a:lnTo>
                      <a:pt x="35" y="179"/>
                    </a:lnTo>
                    <a:lnTo>
                      <a:pt x="32" y="183"/>
                    </a:lnTo>
                    <a:lnTo>
                      <a:pt x="28" y="183"/>
                    </a:lnTo>
                    <a:lnTo>
                      <a:pt x="28" y="179"/>
                    </a:lnTo>
                    <a:lnTo>
                      <a:pt x="28" y="175"/>
                    </a:lnTo>
                    <a:lnTo>
                      <a:pt x="25" y="179"/>
                    </a:lnTo>
                    <a:lnTo>
                      <a:pt x="21" y="175"/>
                    </a:lnTo>
                    <a:lnTo>
                      <a:pt x="21" y="167"/>
                    </a:lnTo>
                    <a:lnTo>
                      <a:pt x="14" y="155"/>
                    </a:lnTo>
                    <a:lnTo>
                      <a:pt x="10" y="155"/>
                    </a:lnTo>
                    <a:lnTo>
                      <a:pt x="7" y="152"/>
                    </a:lnTo>
                    <a:lnTo>
                      <a:pt x="3" y="124"/>
                    </a:lnTo>
                    <a:lnTo>
                      <a:pt x="0" y="124"/>
                    </a:lnTo>
                    <a:lnTo>
                      <a:pt x="0" y="15"/>
                    </a:lnTo>
                    <a:close/>
                  </a:path>
                </a:pathLst>
              </a:custGeom>
              <a:noFill/>
              <a:ln w="6350" cap="rnd">
                <a:solidFill>
                  <a:srgbClr val="000000"/>
                </a:solidFill>
                <a:round/>
                <a:headEnd/>
                <a:tailEnd/>
              </a:ln>
            </p:spPr>
            <p:txBody>
              <a:bodyPr/>
              <a:lstStyle/>
              <a:p>
                <a:endParaRPr lang="en-US" sz="1350" dirty="0"/>
              </a:p>
            </p:txBody>
          </p:sp>
          <p:sp>
            <p:nvSpPr>
              <p:cNvPr id="787" name="Freeform 2181">
                <a:extLst>
                  <a:ext uri="{FF2B5EF4-FFF2-40B4-BE49-F238E27FC236}">
                    <a16:creationId xmlns:a16="http://schemas.microsoft.com/office/drawing/2014/main" id="{5CC28E6B-BDA3-47D2-A9A1-4B52AAB28820}"/>
                  </a:ext>
                </a:extLst>
              </p:cNvPr>
              <p:cNvSpPr>
                <a:spLocks/>
              </p:cNvSpPr>
              <p:nvPr/>
            </p:nvSpPr>
            <p:spPr bwMode="auto">
              <a:xfrm>
                <a:off x="7955282" y="5397764"/>
                <a:ext cx="179388" cy="322274"/>
              </a:xfrm>
              <a:custGeom>
                <a:avLst/>
                <a:gdLst>
                  <a:gd name="T0" fmla="*/ 67 w 113"/>
                  <a:gd name="T1" fmla="*/ 176 h 203"/>
                  <a:gd name="T2" fmla="*/ 60 w 113"/>
                  <a:gd name="T3" fmla="*/ 191 h 203"/>
                  <a:gd name="T4" fmla="*/ 46 w 113"/>
                  <a:gd name="T5" fmla="*/ 195 h 203"/>
                  <a:gd name="T6" fmla="*/ 32 w 113"/>
                  <a:gd name="T7" fmla="*/ 195 h 203"/>
                  <a:gd name="T8" fmla="*/ 28 w 113"/>
                  <a:gd name="T9" fmla="*/ 180 h 203"/>
                  <a:gd name="T10" fmla="*/ 25 w 113"/>
                  <a:gd name="T11" fmla="*/ 180 h 203"/>
                  <a:gd name="T12" fmla="*/ 14 w 113"/>
                  <a:gd name="T13" fmla="*/ 176 h 203"/>
                  <a:gd name="T14" fmla="*/ 7 w 113"/>
                  <a:gd name="T15" fmla="*/ 164 h 203"/>
                  <a:gd name="T16" fmla="*/ 7 w 113"/>
                  <a:gd name="T17" fmla="*/ 160 h 203"/>
                  <a:gd name="T18" fmla="*/ 3 w 113"/>
                  <a:gd name="T19" fmla="*/ 152 h 203"/>
                  <a:gd name="T20" fmla="*/ 3 w 113"/>
                  <a:gd name="T21" fmla="*/ 109 h 203"/>
                  <a:gd name="T22" fmla="*/ 3 w 113"/>
                  <a:gd name="T23" fmla="*/ 97 h 203"/>
                  <a:gd name="T24" fmla="*/ 7 w 113"/>
                  <a:gd name="T25" fmla="*/ 70 h 203"/>
                  <a:gd name="T26" fmla="*/ 14 w 113"/>
                  <a:gd name="T27" fmla="*/ 62 h 203"/>
                  <a:gd name="T28" fmla="*/ 14 w 113"/>
                  <a:gd name="T29" fmla="*/ 51 h 203"/>
                  <a:gd name="T30" fmla="*/ 10 w 113"/>
                  <a:gd name="T31" fmla="*/ 43 h 203"/>
                  <a:gd name="T32" fmla="*/ 28 w 113"/>
                  <a:gd name="T33" fmla="*/ 35 h 203"/>
                  <a:gd name="T34" fmla="*/ 42 w 113"/>
                  <a:gd name="T35" fmla="*/ 27 h 203"/>
                  <a:gd name="T36" fmla="*/ 49 w 113"/>
                  <a:gd name="T37" fmla="*/ 11 h 203"/>
                  <a:gd name="T38" fmla="*/ 60 w 113"/>
                  <a:gd name="T39" fmla="*/ 15 h 203"/>
                  <a:gd name="T40" fmla="*/ 67 w 113"/>
                  <a:gd name="T41" fmla="*/ 4 h 203"/>
                  <a:gd name="T42" fmla="*/ 74 w 113"/>
                  <a:gd name="T43" fmla="*/ 0 h 203"/>
                  <a:gd name="T44" fmla="*/ 88 w 113"/>
                  <a:gd name="T45" fmla="*/ 8 h 203"/>
                  <a:gd name="T46" fmla="*/ 99 w 113"/>
                  <a:gd name="T47" fmla="*/ 23 h 203"/>
                  <a:gd name="T48" fmla="*/ 110 w 113"/>
                  <a:gd name="T49" fmla="*/ 66 h 203"/>
                  <a:gd name="T50" fmla="*/ 113 w 113"/>
                  <a:gd name="T51" fmla="*/ 90 h 203"/>
                  <a:gd name="T52" fmla="*/ 113 w 113"/>
                  <a:gd name="T53" fmla="*/ 105 h 203"/>
                  <a:gd name="T54" fmla="*/ 106 w 113"/>
                  <a:gd name="T55" fmla="*/ 129 h 203"/>
                  <a:gd name="T56" fmla="*/ 103 w 113"/>
                  <a:gd name="T57" fmla="*/ 140 h 203"/>
                  <a:gd name="T58" fmla="*/ 110 w 113"/>
                  <a:gd name="T59" fmla="*/ 160 h 203"/>
                  <a:gd name="T60" fmla="*/ 99 w 113"/>
                  <a:gd name="T61" fmla="*/ 164 h 203"/>
                  <a:gd name="T62" fmla="*/ 96 w 113"/>
                  <a:gd name="T63" fmla="*/ 176 h 203"/>
                  <a:gd name="T64" fmla="*/ 96 w 113"/>
                  <a:gd name="T65" fmla="*/ 187 h 203"/>
                  <a:gd name="T66" fmla="*/ 92 w 113"/>
                  <a:gd name="T67" fmla="*/ 191 h 203"/>
                  <a:gd name="T68" fmla="*/ 85 w 113"/>
                  <a:gd name="T69" fmla="*/ 183 h 203"/>
                  <a:gd name="T70" fmla="*/ 74 w 113"/>
                  <a:gd name="T71" fmla="*/ 187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3"/>
                  <a:gd name="T109" fmla="*/ 0 h 203"/>
                  <a:gd name="T110" fmla="*/ 113 w 113"/>
                  <a:gd name="T111" fmla="*/ 203 h 20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3" h="203">
                    <a:moveTo>
                      <a:pt x="74" y="187"/>
                    </a:moveTo>
                    <a:lnTo>
                      <a:pt x="67" y="176"/>
                    </a:lnTo>
                    <a:lnTo>
                      <a:pt x="67" y="172"/>
                    </a:lnTo>
                    <a:lnTo>
                      <a:pt x="60" y="191"/>
                    </a:lnTo>
                    <a:lnTo>
                      <a:pt x="57" y="195"/>
                    </a:lnTo>
                    <a:lnTo>
                      <a:pt x="46" y="195"/>
                    </a:lnTo>
                    <a:lnTo>
                      <a:pt x="42" y="203"/>
                    </a:lnTo>
                    <a:lnTo>
                      <a:pt x="32" y="195"/>
                    </a:lnTo>
                    <a:lnTo>
                      <a:pt x="32" y="180"/>
                    </a:lnTo>
                    <a:lnTo>
                      <a:pt x="28" y="180"/>
                    </a:lnTo>
                    <a:lnTo>
                      <a:pt x="28" y="183"/>
                    </a:lnTo>
                    <a:lnTo>
                      <a:pt x="25" y="180"/>
                    </a:lnTo>
                    <a:lnTo>
                      <a:pt x="21" y="187"/>
                    </a:lnTo>
                    <a:lnTo>
                      <a:pt x="14" y="176"/>
                    </a:lnTo>
                    <a:lnTo>
                      <a:pt x="10" y="172"/>
                    </a:lnTo>
                    <a:lnTo>
                      <a:pt x="7" y="164"/>
                    </a:lnTo>
                    <a:lnTo>
                      <a:pt x="7" y="156"/>
                    </a:lnTo>
                    <a:lnTo>
                      <a:pt x="7" y="160"/>
                    </a:lnTo>
                    <a:lnTo>
                      <a:pt x="3" y="160"/>
                    </a:lnTo>
                    <a:lnTo>
                      <a:pt x="3" y="152"/>
                    </a:lnTo>
                    <a:lnTo>
                      <a:pt x="0" y="117"/>
                    </a:lnTo>
                    <a:lnTo>
                      <a:pt x="3" y="109"/>
                    </a:lnTo>
                    <a:lnTo>
                      <a:pt x="0" y="101"/>
                    </a:lnTo>
                    <a:lnTo>
                      <a:pt x="3" y="97"/>
                    </a:lnTo>
                    <a:lnTo>
                      <a:pt x="3" y="90"/>
                    </a:lnTo>
                    <a:lnTo>
                      <a:pt x="7" y="70"/>
                    </a:lnTo>
                    <a:lnTo>
                      <a:pt x="10" y="66"/>
                    </a:lnTo>
                    <a:lnTo>
                      <a:pt x="14" y="62"/>
                    </a:lnTo>
                    <a:lnTo>
                      <a:pt x="14" y="58"/>
                    </a:lnTo>
                    <a:lnTo>
                      <a:pt x="14" y="51"/>
                    </a:lnTo>
                    <a:lnTo>
                      <a:pt x="10" y="47"/>
                    </a:lnTo>
                    <a:lnTo>
                      <a:pt x="10" y="43"/>
                    </a:lnTo>
                    <a:lnTo>
                      <a:pt x="14" y="39"/>
                    </a:lnTo>
                    <a:lnTo>
                      <a:pt x="28" y="35"/>
                    </a:lnTo>
                    <a:lnTo>
                      <a:pt x="35" y="31"/>
                    </a:lnTo>
                    <a:lnTo>
                      <a:pt x="42" y="27"/>
                    </a:lnTo>
                    <a:lnTo>
                      <a:pt x="39" y="19"/>
                    </a:lnTo>
                    <a:lnTo>
                      <a:pt x="49" y="11"/>
                    </a:lnTo>
                    <a:lnTo>
                      <a:pt x="53" y="11"/>
                    </a:lnTo>
                    <a:lnTo>
                      <a:pt x="60" y="15"/>
                    </a:lnTo>
                    <a:lnTo>
                      <a:pt x="60" y="11"/>
                    </a:lnTo>
                    <a:lnTo>
                      <a:pt x="67" y="4"/>
                    </a:lnTo>
                    <a:lnTo>
                      <a:pt x="71" y="4"/>
                    </a:lnTo>
                    <a:lnTo>
                      <a:pt x="74" y="0"/>
                    </a:lnTo>
                    <a:lnTo>
                      <a:pt x="85" y="8"/>
                    </a:lnTo>
                    <a:lnTo>
                      <a:pt x="88" y="8"/>
                    </a:lnTo>
                    <a:lnTo>
                      <a:pt x="96" y="23"/>
                    </a:lnTo>
                    <a:lnTo>
                      <a:pt x="99" y="23"/>
                    </a:lnTo>
                    <a:lnTo>
                      <a:pt x="106" y="51"/>
                    </a:lnTo>
                    <a:lnTo>
                      <a:pt x="110" y="66"/>
                    </a:lnTo>
                    <a:lnTo>
                      <a:pt x="110" y="74"/>
                    </a:lnTo>
                    <a:lnTo>
                      <a:pt x="113" y="90"/>
                    </a:lnTo>
                    <a:lnTo>
                      <a:pt x="113" y="94"/>
                    </a:lnTo>
                    <a:lnTo>
                      <a:pt x="113" y="105"/>
                    </a:lnTo>
                    <a:lnTo>
                      <a:pt x="110" y="117"/>
                    </a:lnTo>
                    <a:lnTo>
                      <a:pt x="106" y="129"/>
                    </a:lnTo>
                    <a:lnTo>
                      <a:pt x="106" y="136"/>
                    </a:lnTo>
                    <a:lnTo>
                      <a:pt x="103" y="140"/>
                    </a:lnTo>
                    <a:lnTo>
                      <a:pt x="106" y="148"/>
                    </a:lnTo>
                    <a:lnTo>
                      <a:pt x="110" y="160"/>
                    </a:lnTo>
                    <a:lnTo>
                      <a:pt x="106" y="164"/>
                    </a:lnTo>
                    <a:lnTo>
                      <a:pt x="99" y="164"/>
                    </a:lnTo>
                    <a:lnTo>
                      <a:pt x="96" y="168"/>
                    </a:lnTo>
                    <a:lnTo>
                      <a:pt x="96" y="176"/>
                    </a:lnTo>
                    <a:lnTo>
                      <a:pt x="99" y="180"/>
                    </a:lnTo>
                    <a:lnTo>
                      <a:pt x="96" y="187"/>
                    </a:lnTo>
                    <a:lnTo>
                      <a:pt x="96" y="191"/>
                    </a:lnTo>
                    <a:lnTo>
                      <a:pt x="92" y="191"/>
                    </a:lnTo>
                    <a:lnTo>
                      <a:pt x="88" y="183"/>
                    </a:lnTo>
                    <a:lnTo>
                      <a:pt x="85" y="183"/>
                    </a:lnTo>
                    <a:lnTo>
                      <a:pt x="81" y="187"/>
                    </a:lnTo>
                    <a:lnTo>
                      <a:pt x="74" y="187"/>
                    </a:lnTo>
                    <a:close/>
                  </a:path>
                </a:pathLst>
              </a:custGeom>
              <a:noFill/>
              <a:ln w="6350" cap="rnd">
                <a:solidFill>
                  <a:srgbClr val="000000"/>
                </a:solidFill>
                <a:round/>
                <a:headEnd/>
                <a:tailEnd/>
              </a:ln>
            </p:spPr>
            <p:txBody>
              <a:bodyPr/>
              <a:lstStyle/>
              <a:p>
                <a:endParaRPr lang="en-US" sz="1350" dirty="0"/>
              </a:p>
            </p:txBody>
          </p:sp>
          <p:sp>
            <p:nvSpPr>
              <p:cNvPr id="788" name="Freeform 2182">
                <a:extLst>
                  <a:ext uri="{FF2B5EF4-FFF2-40B4-BE49-F238E27FC236}">
                    <a16:creationId xmlns:a16="http://schemas.microsoft.com/office/drawing/2014/main" id="{37A6B5AC-C4C5-4DE2-944E-1B80F6372670}"/>
                  </a:ext>
                </a:extLst>
              </p:cNvPr>
              <p:cNvSpPr>
                <a:spLocks/>
              </p:cNvSpPr>
              <p:nvPr/>
            </p:nvSpPr>
            <p:spPr bwMode="auto">
              <a:xfrm>
                <a:off x="8010844" y="5581920"/>
                <a:ext cx="79375" cy="217496"/>
              </a:xfrm>
              <a:custGeom>
                <a:avLst/>
                <a:gdLst>
                  <a:gd name="T0" fmla="*/ 25 w 50"/>
                  <a:gd name="T1" fmla="*/ 133 h 137"/>
                  <a:gd name="T2" fmla="*/ 28 w 50"/>
                  <a:gd name="T3" fmla="*/ 137 h 137"/>
                  <a:gd name="T4" fmla="*/ 32 w 50"/>
                  <a:gd name="T5" fmla="*/ 137 h 137"/>
                  <a:gd name="T6" fmla="*/ 28 w 50"/>
                  <a:gd name="T7" fmla="*/ 129 h 137"/>
                  <a:gd name="T8" fmla="*/ 28 w 50"/>
                  <a:gd name="T9" fmla="*/ 114 h 137"/>
                  <a:gd name="T10" fmla="*/ 28 w 50"/>
                  <a:gd name="T11" fmla="*/ 102 h 137"/>
                  <a:gd name="T12" fmla="*/ 28 w 50"/>
                  <a:gd name="T13" fmla="*/ 86 h 137"/>
                  <a:gd name="T14" fmla="*/ 32 w 50"/>
                  <a:gd name="T15" fmla="*/ 71 h 137"/>
                  <a:gd name="T16" fmla="*/ 36 w 50"/>
                  <a:gd name="T17" fmla="*/ 59 h 137"/>
                  <a:gd name="T18" fmla="*/ 43 w 50"/>
                  <a:gd name="T19" fmla="*/ 51 h 137"/>
                  <a:gd name="T20" fmla="*/ 46 w 50"/>
                  <a:gd name="T21" fmla="*/ 40 h 137"/>
                  <a:gd name="T22" fmla="*/ 50 w 50"/>
                  <a:gd name="T23" fmla="*/ 32 h 137"/>
                  <a:gd name="T24" fmla="*/ 46 w 50"/>
                  <a:gd name="T25" fmla="*/ 32 h 137"/>
                  <a:gd name="T26" fmla="*/ 43 w 50"/>
                  <a:gd name="T27" fmla="*/ 40 h 137"/>
                  <a:gd name="T28" fmla="*/ 39 w 50"/>
                  <a:gd name="T29" fmla="*/ 51 h 137"/>
                  <a:gd name="T30" fmla="*/ 32 w 50"/>
                  <a:gd name="T31" fmla="*/ 59 h 137"/>
                  <a:gd name="T32" fmla="*/ 32 w 50"/>
                  <a:gd name="T33" fmla="*/ 67 h 137"/>
                  <a:gd name="T34" fmla="*/ 32 w 50"/>
                  <a:gd name="T35" fmla="*/ 55 h 137"/>
                  <a:gd name="T36" fmla="*/ 32 w 50"/>
                  <a:gd name="T37" fmla="*/ 40 h 137"/>
                  <a:gd name="T38" fmla="*/ 36 w 50"/>
                  <a:gd name="T39" fmla="*/ 32 h 137"/>
                  <a:gd name="T40" fmla="*/ 43 w 50"/>
                  <a:gd name="T41" fmla="*/ 20 h 137"/>
                  <a:gd name="T42" fmla="*/ 39 w 50"/>
                  <a:gd name="T43" fmla="*/ 20 h 137"/>
                  <a:gd name="T44" fmla="*/ 32 w 50"/>
                  <a:gd name="T45" fmla="*/ 40 h 137"/>
                  <a:gd name="T46" fmla="*/ 28 w 50"/>
                  <a:gd name="T47" fmla="*/ 59 h 137"/>
                  <a:gd name="T48" fmla="*/ 25 w 50"/>
                  <a:gd name="T49" fmla="*/ 43 h 137"/>
                  <a:gd name="T50" fmla="*/ 21 w 50"/>
                  <a:gd name="T51" fmla="*/ 0 h 137"/>
                  <a:gd name="T52" fmla="*/ 21 w 50"/>
                  <a:gd name="T53" fmla="*/ 28 h 137"/>
                  <a:gd name="T54" fmla="*/ 28 w 50"/>
                  <a:gd name="T55" fmla="*/ 63 h 137"/>
                  <a:gd name="T56" fmla="*/ 25 w 50"/>
                  <a:gd name="T57" fmla="*/ 79 h 137"/>
                  <a:gd name="T58" fmla="*/ 25 w 50"/>
                  <a:gd name="T59" fmla="*/ 67 h 137"/>
                  <a:gd name="T60" fmla="*/ 18 w 50"/>
                  <a:gd name="T61" fmla="*/ 47 h 137"/>
                  <a:gd name="T62" fmla="*/ 4 w 50"/>
                  <a:gd name="T63" fmla="*/ 24 h 137"/>
                  <a:gd name="T64" fmla="*/ 0 w 50"/>
                  <a:gd name="T65" fmla="*/ 24 h 137"/>
                  <a:gd name="T66" fmla="*/ 18 w 50"/>
                  <a:gd name="T67" fmla="*/ 51 h 137"/>
                  <a:gd name="T68" fmla="*/ 21 w 50"/>
                  <a:gd name="T69" fmla="*/ 79 h 137"/>
                  <a:gd name="T70" fmla="*/ 25 w 50"/>
                  <a:gd name="T71" fmla="*/ 98 h 137"/>
                  <a:gd name="T72" fmla="*/ 25 w 50"/>
                  <a:gd name="T73" fmla="*/ 129 h 137"/>
                  <a:gd name="T74" fmla="*/ 25 w 50"/>
                  <a:gd name="T75" fmla="*/ 133 h 1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
                  <a:gd name="T115" fmla="*/ 0 h 137"/>
                  <a:gd name="T116" fmla="*/ 50 w 50"/>
                  <a:gd name="T117" fmla="*/ 137 h 1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 h="137">
                    <a:moveTo>
                      <a:pt x="25" y="133"/>
                    </a:moveTo>
                    <a:lnTo>
                      <a:pt x="28" y="137"/>
                    </a:lnTo>
                    <a:lnTo>
                      <a:pt x="32" y="137"/>
                    </a:lnTo>
                    <a:lnTo>
                      <a:pt x="28" y="129"/>
                    </a:lnTo>
                    <a:lnTo>
                      <a:pt x="28" y="114"/>
                    </a:lnTo>
                    <a:lnTo>
                      <a:pt x="28" y="102"/>
                    </a:lnTo>
                    <a:lnTo>
                      <a:pt x="28" y="86"/>
                    </a:lnTo>
                    <a:lnTo>
                      <a:pt x="32" y="71"/>
                    </a:lnTo>
                    <a:lnTo>
                      <a:pt x="36" y="59"/>
                    </a:lnTo>
                    <a:lnTo>
                      <a:pt x="43" y="51"/>
                    </a:lnTo>
                    <a:lnTo>
                      <a:pt x="46" y="40"/>
                    </a:lnTo>
                    <a:lnTo>
                      <a:pt x="50" y="32"/>
                    </a:lnTo>
                    <a:lnTo>
                      <a:pt x="46" y="32"/>
                    </a:lnTo>
                    <a:lnTo>
                      <a:pt x="43" y="40"/>
                    </a:lnTo>
                    <a:lnTo>
                      <a:pt x="39" y="51"/>
                    </a:lnTo>
                    <a:lnTo>
                      <a:pt x="32" y="59"/>
                    </a:lnTo>
                    <a:lnTo>
                      <a:pt x="32" y="67"/>
                    </a:lnTo>
                    <a:lnTo>
                      <a:pt x="32" y="55"/>
                    </a:lnTo>
                    <a:lnTo>
                      <a:pt x="32" y="40"/>
                    </a:lnTo>
                    <a:lnTo>
                      <a:pt x="36" y="32"/>
                    </a:lnTo>
                    <a:lnTo>
                      <a:pt x="43" y="20"/>
                    </a:lnTo>
                    <a:lnTo>
                      <a:pt x="39" y="20"/>
                    </a:lnTo>
                    <a:lnTo>
                      <a:pt x="32" y="40"/>
                    </a:lnTo>
                    <a:lnTo>
                      <a:pt x="28" y="59"/>
                    </a:lnTo>
                    <a:lnTo>
                      <a:pt x="25" y="43"/>
                    </a:lnTo>
                    <a:lnTo>
                      <a:pt x="21" y="0"/>
                    </a:lnTo>
                    <a:lnTo>
                      <a:pt x="21" y="28"/>
                    </a:lnTo>
                    <a:lnTo>
                      <a:pt x="28" y="63"/>
                    </a:lnTo>
                    <a:lnTo>
                      <a:pt x="25" y="79"/>
                    </a:lnTo>
                    <a:lnTo>
                      <a:pt x="25" y="67"/>
                    </a:lnTo>
                    <a:lnTo>
                      <a:pt x="18" y="47"/>
                    </a:lnTo>
                    <a:lnTo>
                      <a:pt x="4" y="24"/>
                    </a:lnTo>
                    <a:lnTo>
                      <a:pt x="0" y="24"/>
                    </a:lnTo>
                    <a:lnTo>
                      <a:pt x="18" y="51"/>
                    </a:lnTo>
                    <a:lnTo>
                      <a:pt x="21" y="79"/>
                    </a:lnTo>
                    <a:lnTo>
                      <a:pt x="25" y="98"/>
                    </a:lnTo>
                    <a:lnTo>
                      <a:pt x="25" y="129"/>
                    </a:lnTo>
                    <a:lnTo>
                      <a:pt x="25" y="133"/>
                    </a:lnTo>
                    <a:close/>
                  </a:path>
                </a:pathLst>
              </a:custGeom>
              <a:noFill/>
              <a:ln w="6350" cap="rnd">
                <a:solidFill>
                  <a:srgbClr val="000000"/>
                </a:solidFill>
                <a:round/>
                <a:headEnd/>
                <a:tailEnd/>
              </a:ln>
            </p:spPr>
            <p:txBody>
              <a:bodyPr/>
              <a:lstStyle/>
              <a:p>
                <a:endParaRPr lang="en-US" sz="1350" dirty="0"/>
              </a:p>
            </p:txBody>
          </p:sp>
          <p:sp>
            <p:nvSpPr>
              <p:cNvPr id="789" name="Freeform 2183">
                <a:extLst>
                  <a:ext uri="{FF2B5EF4-FFF2-40B4-BE49-F238E27FC236}">
                    <a16:creationId xmlns:a16="http://schemas.microsoft.com/office/drawing/2014/main" id="{317481CE-953B-4565-B532-C948D56EEAE7}"/>
                  </a:ext>
                </a:extLst>
              </p:cNvPr>
              <p:cNvSpPr>
                <a:spLocks/>
              </p:cNvSpPr>
              <p:nvPr/>
            </p:nvSpPr>
            <p:spPr bwMode="auto">
              <a:xfrm>
                <a:off x="8123557" y="5589857"/>
                <a:ext cx="61913" cy="190507"/>
              </a:xfrm>
              <a:custGeom>
                <a:avLst/>
                <a:gdLst>
                  <a:gd name="T0" fmla="*/ 11 w 39"/>
                  <a:gd name="T1" fmla="*/ 120 h 120"/>
                  <a:gd name="T2" fmla="*/ 14 w 39"/>
                  <a:gd name="T3" fmla="*/ 120 h 120"/>
                  <a:gd name="T4" fmla="*/ 14 w 39"/>
                  <a:gd name="T5" fmla="*/ 89 h 120"/>
                  <a:gd name="T6" fmla="*/ 18 w 39"/>
                  <a:gd name="T7" fmla="*/ 62 h 120"/>
                  <a:gd name="T8" fmla="*/ 18 w 39"/>
                  <a:gd name="T9" fmla="*/ 50 h 120"/>
                  <a:gd name="T10" fmla="*/ 29 w 39"/>
                  <a:gd name="T11" fmla="*/ 31 h 120"/>
                  <a:gd name="T12" fmla="*/ 39 w 39"/>
                  <a:gd name="T13" fmla="*/ 19 h 120"/>
                  <a:gd name="T14" fmla="*/ 36 w 39"/>
                  <a:gd name="T15" fmla="*/ 19 h 120"/>
                  <a:gd name="T16" fmla="*/ 25 w 39"/>
                  <a:gd name="T17" fmla="*/ 27 h 120"/>
                  <a:gd name="T18" fmla="*/ 36 w 39"/>
                  <a:gd name="T19" fmla="*/ 12 h 120"/>
                  <a:gd name="T20" fmla="*/ 32 w 39"/>
                  <a:gd name="T21" fmla="*/ 12 h 120"/>
                  <a:gd name="T22" fmla="*/ 18 w 39"/>
                  <a:gd name="T23" fmla="*/ 46 h 120"/>
                  <a:gd name="T24" fmla="*/ 18 w 39"/>
                  <a:gd name="T25" fmla="*/ 31 h 120"/>
                  <a:gd name="T26" fmla="*/ 21 w 39"/>
                  <a:gd name="T27" fmla="*/ 8 h 120"/>
                  <a:gd name="T28" fmla="*/ 21 w 39"/>
                  <a:gd name="T29" fmla="*/ 0 h 120"/>
                  <a:gd name="T30" fmla="*/ 18 w 39"/>
                  <a:gd name="T31" fmla="*/ 31 h 120"/>
                  <a:gd name="T32" fmla="*/ 14 w 39"/>
                  <a:gd name="T33" fmla="*/ 43 h 120"/>
                  <a:gd name="T34" fmla="*/ 14 w 39"/>
                  <a:gd name="T35" fmla="*/ 31 h 120"/>
                  <a:gd name="T36" fmla="*/ 4 w 39"/>
                  <a:gd name="T37" fmla="*/ 23 h 120"/>
                  <a:gd name="T38" fmla="*/ 0 w 39"/>
                  <a:gd name="T39" fmla="*/ 19 h 120"/>
                  <a:gd name="T40" fmla="*/ 11 w 39"/>
                  <a:gd name="T41" fmla="*/ 35 h 120"/>
                  <a:gd name="T42" fmla="*/ 11 w 39"/>
                  <a:gd name="T43" fmla="*/ 54 h 120"/>
                  <a:gd name="T44" fmla="*/ 11 w 39"/>
                  <a:gd name="T45" fmla="*/ 78 h 120"/>
                  <a:gd name="T46" fmla="*/ 11 w 39"/>
                  <a:gd name="T47" fmla="*/ 109 h 120"/>
                  <a:gd name="T48" fmla="*/ 11 w 39"/>
                  <a:gd name="T49" fmla="*/ 120 h 1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
                  <a:gd name="T76" fmla="*/ 0 h 120"/>
                  <a:gd name="T77" fmla="*/ 39 w 39"/>
                  <a:gd name="T78" fmla="*/ 120 h 12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 h="120">
                    <a:moveTo>
                      <a:pt x="11" y="120"/>
                    </a:moveTo>
                    <a:lnTo>
                      <a:pt x="14" y="120"/>
                    </a:lnTo>
                    <a:lnTo>
                      <a:pt x="14" y="89"/>
                    </a:lnTo>
                    <a:lnTo>
                      <a:pt x="18" y="62"/>
                    </a:lnTo>
                    <a:lnTo>
                      <a:pt x="18" y="50"/>
                    </a:lnTo>
                    <a:lnTo>
                      <a:pt x="29" y="31"/>
                    </a:lnTo>
                    <a:lnTo>
                      <a:pt x="39" y="19"/>
                    </a:lnTo>
                    <a:lnTo>
                      <a:pt x="36" y="19"/>
                    </a:lnTo>
                    <a:lnTo>
                      <a:pt x="25" y="27"/>
                    </a:lnTo>
                    <a:lnTo>
                      <a:pt x="36" y="12"/>
                    </a:lnTo>
                    <a:lnTo>
                      <a:pt x="32" y="12"/>
                    </a:lnTo>
                    <a:lnTo>
                      <a:pt x="18" y="46"/>
                    </a:lnTo>
                    <a:lnTo>
                      <a:pt x="18" y="31"/>
                    </a:lnTo>
                    <a:lnTo>
                      <a:pt x="21" y="8"/>
                    </a:lnTo>
                    <a:lnTo>
                      <a:pt x="21" y="0"/>
                    </a:lnTo>
                    <a:lnTo>
                      <a:pt x="18" y="31"/>
                    </a:lnTo>
                    <a:lnTo>
                      <a:pt x="14" y="43"/>
                    </a:lnTo>
                    <a:lnTo>
                      <a:pt x="14" y="31"/>
                    </a:lnTo>
                    <a:lnTo>
                      <a:pt x="4" y="23"/>
                    </a:lnTo>
                    <a:lnTo>
                      <a:pt x="0" y="19"/>
                    </a:lnTo>
                    <a:lnTo>
                      <a:pt x="11" y="35"/>
                    </a:lnTo>
                    <a:lnTo>
                      <a:pt x="11" y="54"/>
                    </a:lnTo>
                    <a:lnTo>
                      <a:pt x="11" y="78"/>
                    </a:lnTo>
                    <a:lnTo>
                      <a:pt x="11" y="109"/>
                    </a:lnTo>
                    <a:lnTo>
                      <a:pt x="11" y="120"/>
                    </a:lnTo>
                    <a:close/>
                  </a:path>
                </a:pathLst>
              </a:custGeom>
              <a:noFill/>
              <a:ln w="6350" cap="rnd">
                <a:solidFill>
                  <a:srgbClr val="000000"/>
                </a:solidFill>
                <a:round/>
                <a:headEnd/>
                <a:tailEnd/>
              </a:ln>
            </p:spPr>
            <p:txBody>
              <a:bodyPr/>
              <a:lstStyle/>
              <a:p>
                <a:endParaRPr lang="en-US" sz="1350" dirty="0"/>
              </a:p>
            </p:txBody>
          </p:sp>
          <p:sp>
            <p:nvSpPr>
              <p:cNvPr id="790" name="Rectangle 2184">
                <a:extLst>
                  <a:ext uri="{FF2B5EF4-FFF2-40B4-BE49-F238E27FC236}">
                    <a16:creationId xmlns:a16="http://schemas.microsoft.com/office/drawing/2014/main" id="{40F9A372-5009-46B1-93F2-4E09A79F9974}"/>
                  </a:ext>
                </a:extLst>
              </p:cNvPr>
              <p:cNvSpPr>
                <a:spLocks noChangeArrowheads="1"/>
              </p:cNvSpPr>
              <p:nvPr/>
            </p:nvSpPr>
            <p:spPr bwMode="auto">
              <a:xfrm>
                <a:off x="8479158" y="5775601"/>
                <a:ext cx="95250" cy="23814"/>
              </a:xfrm>
              <a:prstGeom prst="rect">
                <a:avLst/>
              </a:prstGeom>
              <a:solidFill>
                <a:srgbClr val="000000"/>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791" name="Rectangle 2185">
                <a:extLst>
                  <a:ext uri="{FF2B5EF4-FFF2-40B4-BE49-F238E27FC236}">
                    <a16:creationId xmlns:a16="http://schemas.microsoft.com/office/drawing/2014/main" id="{B8D973C0-7A29-4CCD-8704-775405611071}"/>
                  </a:ext>
                </a:extLst>
              </p:cNvPr>
              <p:cNvSpPr>
                <a:spLocks noChangeArrowheads="1"/>
              </p:cNvSpPr>
              <p:nvPr/>
            </p:nvSpPr>
            <p:spPr bwMode="auto">
              <a:xfrm>
                <a:off x="7758434" y="5048501"/>
                <a:ext cx="115888" cy="177807"/>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792" name="Rectangle 2186">
                <a:extLst>
                  <a:ext uri="{FF2B5EF4-FFF2-40B4-BE49-F238E27FC236}">
                    <a16:creationId xmlns:a16="http://schemas.microsoft.com/office/drawing/2014/main" id="{A608EB6F-17C2-4E0D-9D3B-F465FB548101}"/>
                  </a:ext>
                </a:extLst>
              </p:cNvPr>
              <p:cNvSpPr>
                <a:spLocks noChangeArrowheads="1"/>
              </p:cNvSpPr>
              <p:nvPr/>
            </p:nvSpPr>
            <p:spPr bwMode="auto">
              <a:xfrm>
                <a:off x="7758434" y="5048501"/>
                <a:ext cx="119063" cy="1793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93" name="Line 2187">
                <a:extLst>
                  <a:ext uri="{FF2B5EF4-FFF2-40B4-BE49-F238E27FC236}">
                    <a16:creationId xmlns:a16="http://schemas.microsoft.com/office/drawing/2014/main" id="{72E9119E-ECE0-4637-846C-F54410250946}"/>
                  </a:ext>
                </a:extLst>
              </p:cNvPr>
              <p:cNvSpPr>
                <a:spLocks noChangeShapeType="1"/>
              </p:cNvSpPr>
              <p:nvPr/>
            </p:nvSpPr>
            <p:spPr bwMode="auto">
              <a:xfrm>
                <a:off x="7777483" y="5048501"/>
                <a:ext cx="1588" cy="177807"/>
              </a:xfrm>
              <a:prstGeom prst="line">
                <a:avLst/>
              </a:prstGeom>
              <a:noFill/>
              <a:ln w="6350" cap="rnd">
                <a:solidFill>
                  <a:srgbClr val="000000"/>
                </a:solidFill>
                <a:round/>
                <a:headEnd/>
                <a:tailEnd/>
              </a:ln>
            </p:spPr>
            <p:txBody>
              <a:bodyPr/>
              <a:lstStyle/>
              <a:p>
                <a:endParaRPr lang="en-US" sz="1350" dirty="0"/>
              </a:p>
            </p:txBody>
          </p:sp>
          <p:sp>
            <p:nvSpPr>
              <p:cNvPr id="794" name="Line 2188">
                <a:extLst>
                  <a:ext uri="{FF2B5EF4-FFF2-40B4-BE49-F238E27FC236}">
                    <a16:creationId xmlns:a16="http://schemas.microsoft.com/office/drawing/2014/main" id="{1FB0172C-D056-4095-9F93-217F294F91ED}"/>
                  </a:ext>
                </a:extLst>
              </p:cNvPr>
              <p:cNvSpPr>
                <a:spLocks noChangeShapeType="1"/>
              </p:cNvSpPr>
              <p:nvPr/>
            </p:nvSpPr>
            <p:spPr bwMode="auto">
              <a:xfrm>
                <a:off x="7758434" y="5085015"/>
                <a:ext cx="115888" cy="1588"/>
              </a:xfrm>
              <a:prstGeom prst="line">
                <a:avLst/>
              </a:prstGeom>
              <a:noFill/>
              <a:ln w="6350" cap="rnd">
                <a:solidFill>
                  <a:srgbClr val="000000"/>
                </a:solidFill>
                <a:round/>
                <a:headEnd/>
                <a:tailEnd/>
              </a:ln>
            </p:spPr>
            <p:txBody>
              <a:bodyPr/>
              <a:lstStyle/>
              <a:p>
                <a:endParaRPr lang="en-US" sz="1350" dirty="0"/>
              </a:p>
            </p:txBody>
          </p:sp>
          <p:sp>
            <p:nvSpPr>
              <p:cNvPr id="795" name="Rectangle 2189">
                <a:extLst>
                  <a:ext uri="{FF2B5EF4-FFF2-40B4-BE49-F238E27FC236}">
                    <a16:creationId xmlns:a16="http://schemas.microsoft.com/office/drawing/2014/main" id="{6DA73E16-34AF-4F26-8716-F3D5BD9FD9CD}"/>
                  </a:ext>
                </a:extLst>
              </p:cNvPr>
              <p:cNvSpPr>
                <a:spLocks noChangeArrowheads="1"/>
              </p:cNvSpPr>
              <p:nvPr/>
            </p:nvSpPr>
            <p:spPr bwMode="auto">
              <a:xfrm>
                <a:off x="7758434" y="5048501"/>
                <a:ext cx="115888" cy="177807"/>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796" name="Rectangle 2190">
                <a:extLst>
                  <a:ext uri="{FF2B5EF4-FFF2-40B4-BE49-F238E27FC236}">
                    <a16:creationId xmlns:a16="http://schemas.microsoft.com/office/drawing/2014/main" id="{0B2E59A0-D74E-476E-8192-22B509CBCF3A}"/>
                  </a:ext>
                </a:extLst>
              </p:cNvPr>
              <p:cNvSpPr>
                <a:spLocks noChangeArrowheads="1"/>
              </p:cNvSpPr>
              <p:nvPr/>
            </p:nvSpPr>
            <p:spPr bwMode="auto">
              <a:xfrm>
                <a:off x="7758434" y="5048501"/>
                <a:ext cx="119063" cy="179395"/>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797" name="Line 2191">
                <a:extLst>
                  <a:ext uri="{FF2B5EF4-FFF2-40B4-BE49-F238E27FC236}">
                    <a16:creationId xmlns:a16="http://schemas.microsoft.com/office/drawing/2014/main" id="{54428872-ADDB-4770-AF82-6CF5E2E0437D}"/>
                  </a:ext>
                </a:extLst>
              </p:cNvPr>
              <p:cNvSpPr>
                <a:spLocks noChangeShapeType="1"/>
              </p:cNvSpPr>
              <p:nvPr/>
            </p:nvSpPr>
            <p:spPr bwMode="auto">
              <a:xfrm>
                <a:off x="7777483" y="5048501"/>
                <a:ext cx="1588" cy="177807"/>
              </a:xfrm>
              <a:prstGeom prst="line">
                <a:avLst/>
              </a:prstGeom>
              <a:noFill/>
              <a:ln w="6350" cap="rnd">
                <a:solidFill>
                  <a:srgbClr val="000000"/>
                </a:solidFill>
                <a:round/>
                <a:headEnd/>
                <a:tailEnd/>
              </a:ln>
            </p:spPr>
            <p:txBody>
              <a:bodyPr/>
              <a:lstStyle/>
              <a:p>
                <a:endParaRPr lang="en-US" sz="1350" dirty="0"/>
              </a:p>
            </p:txBody>
          </p:sp>
          <p:sp>
            <p:nvSpPr>
              <p:cNvPr id="798" name="Line 2192">
                <a:extLst>
                  <a:ext uri="{FF2B5EF4-FFF2-40B4-BE49-F238E27FC236}">
                    <a16:creationId xmlns:a16="http://schemas.microsoft.com/office/drawing/2014/main" id="{4E618EA1-6156-4F89-A205-5F07C2D1D580}"/>
                  </a:ext>
                </a:extLst>
              </p:cNvPr>
              <p:cNvSpPr>
                <a:spLocks noChangeShapeType="1"/>
              </p:cNvSpPr>
              <p:nvPr/>
            </p:nvSpPr>
            <p:spPr bwMode="auto">
              <a:xfrm>
                <a:off x="7758434" y="5085015"/>
                <a:ext cx="115888" cy="1588"/>
              </a:xfrm>
              <a:prstGeom prst="line">
                <a:avLst/>
              </a:prstGeom>
              <a:noFill/>
              <a:ln w="6350" cap="rnd">
                <a:solidFill>
                  <a:srgbClr val="000000"/>
                </a:solidFill>
                <a:round/>
                <a:headEnd/>
                <a:tailEnd/>
              </a:ln>
            </p:spPr>
            <p:txBody>
              <a:bodyPr/>
              <a:lstStyle/>
              <a:p>
                <a:endParaRPr lang="en-US" sz="1350" dirty="0"/>
              </a:p>
            </p:txBody>
          </p:sp>
          <p:sp>
            <p:nvSpPr>
              <p:cNvPr id="799" name="Freeform 2193">
                <a:extLst>
                  <a:ext uri="{FF2B5EF4-FFF2-40B4-BE49-F238E27FC236}">
                    <a16:creationId xmlns:a16="http://schemas.microsoft.com/office/drawing/2014/main" id="{7D2DC234-8C85-44FF-8D15-49862CBE08AD}"/>
                  </a:ext>
                </a:extLst>
              </p:cNvPr>
              <p:cNvSpPr>
                <a:spLocks/>
              </p:cNvSpPr>
              <p:nvPr/>
            </p:nvSpPr>
            <p:spPr bwMode="auto">
              <a:xfrm>
                <a:off x="5012062" y="3767343"/>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800" name="Group 2194">
                <a:extLst>
                  <a:ext uri="{FF2B5EF4-FFF2-40B4-BE49-F238E27FC236}">
                    <a16:creationId xmlns:a16="http://schemas.microsoft.com/office/drawing/2014/main" id="{5D70EC1A-93A6-431D-8BD8-99EF40337BEE}"/>
                  </a:ext>
                </a:extLst>
              </p:cNvPr>
              <p:cNvGrpSpPr>
                <a:grpSpLocks/>
              </p:cNvGrpSpPr>
              <p:nvPr/>
            </p:nvGrpSpPr>
            <p:grpSpPr bwMode="auto">
              <a:xfrm>
                <a:off x="4746950" y="3711779"/>
                <a:ext cx="103188" cy="107953"/>
                <a:chOff x="2444" y="2519"/>
                <a:chExt cx="65" cy="68"/>
              </a:xfrm>
            </p:grpSpPr>
            <p:sp>
              <p:nvSpPr>
                <p:cNvPr id="841" name="Freeform 2195">
                  <a:extLst>
                    <a:ext uri="{FF2B5EF4-FFF2-40B4-BE49-F238E27FC236}">
                      <a16:creationId xmlns:a16="http://schemas.microsoft.com/office/drawing/2014/main" id="{061CCE8F-2D71-475B-AF7B-97D0E4C94E00}"/>
                    </a:ext>
                  </a:extLst>
                </p:cNvPr>
                <p:cNvSpPr>
                  <a:spLocks/>
                </p:cNvSpPr>
                <p:nvPr/>
              </p:nvSpPr>
              <p:spPr bwMode="auto">
                <a:xfrm>
                  <a:off x="2444" y="251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842" name="Freeform 2196">
                  <a:extLst>
                    <a:ext uri="{FF2B5EF4-FFF2-40B4-BE49-F238E27FC236}">
                      <a16:creationId xmlns:a16="http://schemas.microsoft.com/office/drawing/2014/main" id="{5D90C92C-AE60-462F-928D-EDA51523EC2C}"/>
                    </a:ext>
                  </a:extLst>
                </p:cNvPr>
                <p:cNvSpPr>
                  <a:spLocks/>
                </p:cNvSpPr>
                <p:nvPr/>
              </p:nvSpPr>
              <p:spPr bwMode="auto">
                <a:xfrm>
                  <a:off x="2444" y="251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801" name="Freeform 2197">
                <a:extLst>
                  <a:ext uri="{FF2B5EF4-FFF2-40B4-BE49-F238E27FC236}">
                    <a16:creationId xmlns:a16="http://schemas.microsoft.com/office/drawing/2014/main" id="{07C09CD7-1C21-4929-A593-AF4C722A2AB3}"/>
                  </a:ext>
                </a:extLst>
              </p:cNvPr>
              <p:cNvSpPr>
                <a:spLocks/>
              </p:cNvSpPr>
              <p:nvPr/>
            </p:nvSpPr>
            <p:spPr bwMode="auto">
              <a:xfrm>
                <a:off x="4850138" y="3721304"/>
                <a:ext cx="161925" cy="98428"/>
              </a:xfrm>
              <a:custGeom>
                <a:avLst/>
                <a:gdLst>
                  <a:gd name="T0" fmla="*/ 0 w 102"/>
                  <a:gd name="T1" fmla="*/ 13 h 62"/>
                  <a:gd name="T2" fmla="*/ 0 w 102"/>
                  <a:gd name="T3" fmla="*/ 62 h 62"/>
                  <a:gd name="T4" fmla="*/ 102 w 102"/>
                  <a:gd name="T5" fmla="*/ 52 h 62"/>
                  <a:gd name="T6" fmla="*/ 102 w 102"/>
                  <a:gd name="T7" fmla="*/ 0 h 62"/>
                  <a:gd name="T8" fmla="*/ 0 w 102"/>
                  <a:gd name="T9" fmla="*/ 13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3"/>
                    </a:moveTo>
                    <a:lnTo>
                      <a:pt x="0" y="62"/>
                    </a:lnTo>
                    <a:lnTo>
                      <a:pt x="102" y="52"/>
                    </a:lnTo>
                    <a:lnTo>
                      <a:pt x="102" y="0"/>
                    </a:lnTo>
                    <a:lnTo>
                      <a:pt x="0" y="13"/>
                    </a:lnTo>
                    <a:close/>
                  </a:path>
                </a:pathLst>
              </a:custGeom>
              <a:solidFill>
                <a:srgbClr val="A0A0A0"/>
              </a:solidFill>
              <a:ln w="9525">
                <a:noFill/>
                <a:round/>
                <a:headEnd/>
                <a:tailEnd/>
              </a:ln>
            </p:spPr>
            <p:txBody>
              <a:bodyPr/>
              <a:lstStyle/>
              <a:p>
                <a:endParaRPr lang="en-US" sz="1350" dirty="0"/>
              </a:p>
            </p:txBody>
          </p:sp>
          <p:sp>
            <p:nvSpPr>
              <p:cNvPr id="802" name="Freeform 2198">
                <a:extLst>
                  <a:ext uri="{FF2B5EF4-FFF2-40B4-BE49-F238E27FC236}">
                    <a16:creationId xmlns:a16="http://schemas.microsoft.com/office/drawing/2014/main" id="{233793B8-7848-46DA-981C-01DD1C959033}"/>
                  </a:ext>
                </a:extLst>
              </p:cNvPr>
              <p:cNvSpPr>
                <a:spLocks/>
              </p:cNvSpPr>
              <p:nvPr/>
            </p:nvSpPr>
            <p:spPr bwMode="auto">
              <a:xfrm>
                <a:off x="4746950" y="3697490"/>
                <a:ext cx="265112" cy="44451"/>
              </a:xfrm>
              <a:custGeom>
                <a:avLst/>
                <a:gdLst>
                  <a:gd name="T0" fmla="*/ 0 w 167"/>
                  <a:gd name="T1" fmla="*/ 9 h 28"/>
                  <a:gd name="T2" fmla="*/ 92 w 167"/>
                  <a:gd name="T3" fmla="*/ 0 h 28"/>
                  <a:gd name="T4" fmla="*/ 167 w 167"/>
                  <a:gd name="T5" fmla="*/ 15 h 28"/>
                  <a:gd name="T6" fmla="*/ 65 w 167"/>
                  <a:gd name="T7" fmla="*/ 28 h 28"/>
                  <a:gd name="T8" fmla="*/ 0 w 167"/>
                  <a:gd name="T9" fmla="*/ 9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9"/>
                    </a:moveTo>
                    <a:lnTo>
                      <a:pt x="92" y="0"/>
                    </a:lnTo>
                    <a:lnTo>
                      <a:pt x="167" y="15"/>
                    </a:lnTo>
                    <a:lnTo>
                      <a:pt x="65" y="28"/>
                    </a:lnTo>
                    <a:lnTo>
                      <a:pt x="0" y="9"/>
                    </a:lnTo>
                    <a:close/>
                  </a:path>
                </a:pathLst>
              </a:custGeom>
              <a:solidFill>
                <a:srgbClr val="808080"/>
              </a:solidFill>
              <a:ln w="9525">
                <a:noFill/>
                <a:round/>
                <a:headEnd/>
                <a:tailEnd/>
              </a:ln>
            </p:spPr>
            <p:txBody>
              <a:bodyPr/>
              <a:lstStyle/>
              <a:p>
                <a:endParaRPr lang="en-US" sz="1350" dirty="0"/>
              </a:p>
            </p:txBody>
          </p:sp>
          <p:sp>
            <p:nvSpPr>
              <p:cNvPr id="803" name="Oval 2199">
                <a:extLst>
                  <a:ext uri="{FF2B5EF4-FFF2-40B4-BE49-F238E27FC236}">
                    <a16:creationId xmlns:a16="http://schemas.microsoft.com/office/drawing/2014/main" id="{E8C37442-9045-464B-ADB8-3F4D1362A555}"/>
                  </a:ext>
                </a:extLst>
              </p:cNvPr>
              <p:cNvSpPr>
                <a:spLocks noChangeArrowheads="1"/>
              </p:cNvSpPr>
              <p:nvPr/>
            </p:nvSpPr>
            <p:spPr bwMode="auto">
              <a:xfrm>
                <a:off x="4788225" y="3759406"/>
                <a:ext cx="31750"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804" name="Freeform 2200">
                <a:extLst>
                  <a:ext uri="{FF2B5EF4-FFF2-40B4-BE49-F238E27FC236}">
                    <a16:creationId xmlns:a16="http://schemas.microsoft.com/office/drawing/2014/main" id="{32995322-96F3-48CE-8EFA-41BA713AE8FE}"/>
                  </a:ext>
                </a:extLst>
              </p:cNvPr>
              <p:cNvSpPr>
                <a:spLocks/>
              </p:cNvSpPr>
              <p:nvPr/>
            </p:nvSpPr>
            <p:spPr bwMode="auto">
              <a:xfrm>
                <a:off x="5012062" y="3767343"/>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805" name="Group 2201">
                <a:extLst>
                  <a:ext uri="{FF2B5EF4-FFF2-40B4-BE49-F238E27FC236}">
                    <a16:creationId xmlns:a16="http://schemas.microsoft.com/office/drawing/2014/main" id="{8B3F210D-334C-4F67-AC66-3A51767EA4D4}"/>
                  </a:ext>
                </a:extLst>
              </p:cNvPr>
              <p:cNvGrpSpPr>
                <a:grpSpLocks/>
              </p:cNvGrpSpPr>
              <p:nvPr/>
            </p:nvGrpSpPr>
            <p:grpSpPr bwMode="auto">
              <a:xfrm>
                <a:off x="4746950" y="3711779"/>
                <a:ext cx="103188" cy="107953"/>
                <a:chOff x="2444" y="2519"/>
                <a:chExt cx="65" cy="68"/>
              </a:xfrm>
            </p:grpSpPr>
            <p:sp>
              <p:nvSpPr>
                <p:cNvPr id="839" name="Freeform 2202">
                  <a:extLst>
                    <a:ext uri="{FF2B5EF4-FFF2-40B4-BE49-F238E27FC236}">
                      <a16:creationId xmlns:a16="http://schemas.microsoft.com/office/drawing/2014/main" id="{191F1D9C-3F49-43BC-A8D6-37F46A422BF2}"/>
                    </a:ext>
                  </a:extLst>
                </p:cNvPr>
                <p:cNvSpPr>
                  <a:spLocks/>
                </p:cNvSpPr>
                <p:nvPr/>
              </p:nvSpPr>
              <p:spPr bwMode="auto">
                <a:xfrm>
                  <a:off x="2444" y="251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840" name="Freeform 2203">
                  <a:extLst>
                    <a:ext uri="{FF2B5EF4-FFF2-40B4-BE49-F238E27FC236}">
                      <a16:creationId xmlns:a16="http://schemas.microsoft.com/office/drawing/2014/main" id="{CFB846C7-347A-48C5-93E6-CADCF0B25BC4}"/>
                    </a:ext>
                  </a:extLst>
                </p:cNvPr>
                <p:cNvSpPr>
                  <a:spLocks/>
                </p:cNvSpPr>
                <p:nvPr/>
              </p:nvSpPr>
              <p:spPr bwMode="auto">
                <a:xfrm>
                  <a:off x="2444" y="251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806" name="Freeform 2204">
                <a:extLst>
                  <a:ext uri="{FF2B5EF4-FFF2-40B4-BE49-F238E27FC236}">
                    <a16:creationId xmlns:a16="http://schemas.microsoft.com/office/drawing/2014/main" id="{F5228E31-EEF0-4F26-9E01-490A720ADD5D}"/>
                  </a:ext>
                </a:extLst>
              </p:cNvPr>
              <p:cNvSpPr>
                <a:spLocks/>
              </p:cNvSpPr>
              <p:nvPr/>
            </p:nvSpPr>
            <p:spPr bwMode="auto">
              <a:xfrm>
                <a:off x="4850138" y="3721304"/>
                <a:ext cx="161925" cy="98428"/>
              </a:xfrm>
              <a:custGeom>
                <a:avLst/>
                <a:gdLst>
                  <a:gd name="T0" fmla="*/ 0 w 102"/>
                  <a:gd name="T1" fmla="*/ 13 h 62"/>
                  <a:gd name="T2" fmla="*/ 0 w 102"/>
                  <a:gd name="T3" fmla="*/ 62 h 62"/>
                  <a:gd name="T4" fmla="*/ 102 w 102"/>
                  <a:gd name="T5" fmla="*/ 52 h 62"/>
                  <a:gd name="T6" fmla="*/ 102 w 102"/>
                  <a:gd name="T7" fmla="*/ 0 h 62"/>
                  <a:gd name="T8" fmla="*/ 0 w 102"/>
                  <a:gd name="T9" fmla="*/ 13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3"/>
                    </a:moveTo>
                    <a:lnTo>
                      <a:pt x="0" y="62"/>
                    </a:lnTo>
                    <a:lnTo>
                      <a:pt x="102" y="52"/>
                    </a:lnTo>
                    <a:lnTo>
                      <a:pt x="102" y="0"/>
                    </a:lnTo>
                    <a:lnTo>
                      <a:pt x="0" y="13"/>
                    </a:lnTo>
                    <a:close/>
                  </a:path>
                </a:pathLst>
              </a:custGeom>
              <a:solidFill>
                <a:srgbClr val="A0A0A0"/>
              </a:solidFill>
              <a:ln w="9525">
                <a:noFill/>
                <a:round/>
                <a:headEnd/>
                <a:tailEnd/>
              </a:ln>
            </p:spPr>
            <p:txBody>
              <a:bodyPr/>
              <a:lstStyle/>
              <a:p>
                <a:endParaRPr lang="en-US" sz="1350" dirty="0"/>
              </a:p>
            </p:txBody>
          </p:sp>
          <p:sp>
            <p:nvSpPr>
              <p:cNvPr id="807" name="Freeform 2205">
                <a:extLst>
                  <a:ext uri="{FF2B5EF4-FFF2-40B4-BE49-F238E27FC236}">
                    <a16:creationId xmlns:a16="http://schemas.microsoft.com/office/drawing/2014/main" id="{2C114F83-B911-44D1-9FFC-7254E53063E7}"/>
                  </a:ext>
                </a:extLst>
              </p:cNvPr>
              <p:cNvSpPr>
                <a:spLocks/>
              </p:cNvSpPr>
              <p:nvPr/>
            </p:nvSpPr>
            <p:spPr bwMode="auto">
              <a:xfrm>
                <a:off x="4746949" y="3697490"/>
                <a:ext cx="265112" cy="44451"/>
              </a:xfrm>
              <a:custGeom>
                <a:avLst/>
                <a:gdLst>
                  <a:gd name="T0" fmla="*/ 0 w 167"/>
                  <a:gd name="T1" fmla="*/ 9 h 28"/>
                  <a:gd name="T2" fmla="*/ 92 w 167"/>
                  <a:gd name="T3" fmla="*/ 0 h 28"/>
                  <a:gd name="T4" fmla="*/ 167 w 167"/>
                  <a:gd name="T5" fmla="*/ 15 h 28"/>
                  <a:gd name="T6" fmla="*/ 65 w 167"/>
                  <a:gd name="T7" fmla="*/ 28 h 28"/>
                  <a:gd name="T8" fmla="*/ 0 w 167"/>
                  <a:gd name="T9" fmla="*/ 9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9"/>
                    </a:moveTo>
                    <a:lnTo>
                      <a:pt x="92" y="0"/>
                    </a:lnTo>
                    <a:lnTo>
                      <a:pt x="167" y="15"/>
                    </a:lnTo>
                    <a:lnTo>
                      <a:pt x="65" y="28"/>
                    </a:lnTo>
                    <a:lnTo>
                      <a:pt x="0" y="9"/>
                    </a:lnTo>
                    <a:close/>
                  </a:path>
                </a:pathLst>
              </a:custGeom>
              <a:solidFill>
                <a:srgbClr val="808080"/>
              </a:solidFill>
              <a:ln w="9525">
                <a:noFill/>
                <a:round/>
                <a:headEnd/>
                <a:tailEnd/>
              </a:ln>
            </p:spPr>
            <p:txBody>
              <a:bodyPr/>
              <a:lstStyle/>
              <a:p>
                <a:endParaRPr lang="en-US" sz="1350" dirty="0"/>
              </a:p>
            </p:txBody>
          </p:sp>
          <p:sp>
            <p:nvSpPr>
              <p:cNvPr id="808" name="Oval 2206">
                <a:extLst>
                  <a:ext uri="{FF2B5EF4-FFF2-40B4-BE49-F238E27FC236}">
                    <a16:creationId xmlns:a16="http://schemas.microsoft.com/office/drawing/2014/main" id="{8D8FEAB8-11E2-42E1-B0BF-7B56658AE14E}"/>
                  </a:ext>
                </a:extLst>
              </p:cNvPr>
              <p:cNvSpPr>
                <a:spLocks noChangeArrowheads="1"/>
              </p:cNvSpPr>
              <p:nvPr/>
            </p:nvSpPr>
            <p:spPr bwMode="auto">
              <a:xfrm>
                <a:off x="4788223" y="3759406"/>
                <a:ext cx="31750"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809" name="Freeform 2207">
                <a:extLst>
                  <a:ext uri="{FF2B5EF4-FFF2-40B4-BE49-F238E27FC236}">
                    <a16:creationId xmlns:a16="http://schemas.microsoft.com/office/drawing/2014/main" id="{6AF3D454-1F92-4609-906F-E02E4FAF7C26}"/>
                  </a:ext>
                </a:extLst>
              </p:cNvPr>
              <p:cNvSpPr>
                <a:spLocks/>
              </p:cNvSpPr>
              <p:nvPr/>
            </p:nvSpPr>
            <p:spPr bwMode="auto">
              <a:xfrm>
                <a:off x="6569396" y="3148196"/>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810" name="Group 2208">
                <a:extLst>
                  <a:ext uri="{FF2B5EF4-FFF2-40B4-BE49-F238E27FC236}">
                    <a16:creationId xmlns:a16="http://schemas.microsoft.com/office/drawing/2014/main" id="{18418EC2-A322-4339-A4EA-969973D674F5}"/>
                  </a:ext>
                </a:extLst>
              </p:cNvPr>
              <p:cNvGrpSpPr>
                <a:grpSpLocks/>
              </p:cNvGrpSpPr>
              <p:nvPr/>
            </p:nvGrpSpPr>
            <p:grpSpPr bwMode="auto">
              <a:xfrm>
                <a:off x="6304284" y="3092632"/>
                <a:ext cx="103188" cy="107953"/>
                <a:chOff x="3425" y="2129"/>
                <a:chExt cx="65" cy="68"/>
              </a:xfrm>
            </p:grpSpPr>
            <p:sp>
              <p:nvSpPr>
                <p:cNvPr id="837" name="Freeform 2209">
                  <a:extLst>
                    <a:ext uri="{FF2B5EF4-FFF2-40B4-BE49-F238E27FC236}">
                      <a16:creationId xmlns:a16="http://schemas.microsoft.com/office/drawing/2014/main" id="{3F47DAA6-0ECE-4C73-BCDC-50E4E3A53111}"/>
                    </a:ext>
                  </a:extLst>
                </p:cNvPr>
                <p:cNvSpPr>
                  <a:spLocks/>
                </p:cNvSpPr>
                <p:nvPr/>
              </p:nvSpPr>
              <p:spPr bwMode="auto">
                <a:xfrm>
                  <a:off x="3425" y="212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838" name="Freeform 2210">
                  <a:extLst>
                    <a:ext uri="{FF2B5EF4-FFF2-40B4-BE49-F238E27FC236}">
                      <a16:creationId xmlns:a16="http://schemas.microsoft.com/office/drawing/2014/main" id="{37EBF810-E6A2-4C45-BE67-1490B64C348B}"/>
                    </a:ext>
                  </a:extLst>
                </p:cNvPr>
                <p:cNvSpPr>
                  <a:spLocks/>
                </p:cNvSpPr>
                <p:nvPr/>
              </p:nvSpPr>
              <p:spPr bwMode="auto">
                <a:xfrm>
                  <a:off x="3425" y="212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811" name="Freeform 2211">
                <a:extLst>
                  <a:ext uri="{FF2B5EF4-FFF2-40B4-BE49-F238E27FC236}">
                    <a16:creationId xmlns:a16="http://schemas.microsoft.com/office/drawing/2014/main" id="{2424682F-E305-47BC-8495-CE9E1CFE1ED7}"/>
                  </a:ext>
                </a:extLst>
              </p:cNvPr>
              <p:cNvSpPr>
                <a:spLocks/>
              </p:cNvSpPr>
              <p:nvPr/>
            </p:nvSpPr>
            <p:spPr bwMode="auto">
              <a:xfrm>
                <a:off x="6407472" y="3102158"/>
                <a:ext cx="161925" cy="98428"/>
              </a:xfrm>
              <a:custGeom>
                <a:avLst/>
                <a:gdLst>
                  <a:gd name="T0" fmla="*/ 0 w 102"/>
                  <a:gd name="T1" fmla="*/ 13 h 62"/>
                  <a:gd name="T2" fmla="*/ 0 w 102"/>
                  <a:gd name="T3" fmla="*/ 62 h 62"/>
                  <a:gd name="T4" fmla="*/ 102 w 102"/>
                  <a:gd name="T5" fmla="*/ 52 h 62"/>
                  <a:gd name="T6" fmla="*/ 102 w 102"/>
                  <a:gd name="T7" fmla="*/ 0 h 62"/>
                  <a:gd name="T8" fmla="*/ 0 w 102"/>
                  <a:gd name="T9" fmla="*/ 13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3"/>
                    </a:moveTo>
                    <a:lnTo>
                      <a:pt x="0" y="62"/>
                    </a:lnTo>
                    <a:lnTo>
                      <a:pt x="102" y="52"/>
                    </a:lnTo>
                    <a:lnTo>
                      <a:pt x="102" y="0"/>
                    </a:lnTo>
                    <a:lnTo>
                      <a:pt x="0" y="13"/>
                    </a:lnTo>
                    <a:close/>
                  </a:path>
                </a:pathLst>
              </a:custGeom>
              <a:solidFill>
                <a:srgbClr val="A0A0A0"/>
              </a:solidFill>
              <a:ln w="9525">
                <a:noFill/>
                <a:round/>
                <a:headEnd/>
                <a:tailEnd/>
              </a:ln>
            </p:spPr>
            <p:txBody>
              <a:bodyPr/>
              <a:lstStyle/>
              <a:p>
                <a:endParaRPr lang="en-US" sz="1350" dirty="0"/>
              </a:p>
            </p:txBody>
          </p:sp>
          <p:sp>
            <p:nvSpPr>
              <p:cNvPr id="812" name="Freeform 2212">
                <a:extLst>
                  <a:ext uri="{FF2B5EF4-FFF2-40B4-BE49-F238E27FC236}">
                    <a16:creationId xmlns:a16="http://schemas.microsoft.com/office/drawing/2014/main" id="{5B88BDE0-57BB-4991-B08F-15AB1D425699}"/>
                  </a:ext>
                </a:extLst>
              </p:cNvPr>
              <p:cNvSpPr>
                <a:spLocks/>
              </p:cNvSpPr>
              <p:nvPr/>
            </p:nvSpPr>
            <p:spPr bwMode="auto">
              <a:xfrm>
                <a:off x="6304284" y="3078344"/>
                <a:ext cx="265112" cy="44451"/>
              </a:xfrm>
              <a:custGeom>
                <a:avLst/>
                <a:gdLst>
                  <a:gd name="T0" fmla="*/ 0 w 167"/>
                  <a:gd name="T1" fmla="*/ 9 h 28"/>
                  <a:gd name="T2" fmla="*/ 92 w 167"/>
                  <a:gd name="T3" fmla="*/ 0 h 28"/>
                  <a:gd name="T4" fmla="*/ 167 w 167"/>
                  <a:gd name="T5" fmla="*/ 15 h 28"/>
                  <a:gd name="T6" fmla="*/ 65 w 167"/>
                  <a:gd name="T7" fmla="*/ 28 h 28"/>
                  <a:gd name="T8" fmla="*/ 0 w 167"/>
                  <a:gd name="T9" fmla="*/ 9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9"/>
                    </a:moveTo>
                    <a:lnTo>
                      <a:pt x="92" y="0"/>
                    </a:lnTo>
                    <a:lnTo>
                      <a:pt x="167" y="15"/>
                    </a:lnTo>
                    <a:lnTo>
                      <a:pt x="65" y="28"/>
                    </a:lnTo>
                    <a:lnTo>
                      <a:pt x="0" y="9"/>
                    </a:lnTo>
                    <a:close/>
                  </a:path>
                </a:pathLst>
              </a:custGeom>
              <a:solidFill>
                <a:srgbClr val="808080"/>
              </a:solidFill>
              <a:ln w="9525">
                <a:noFill/>
                <a:round/>
                <a:headEnd/>
                <a:tailEnd/>
              </a:ln>
            </p:spPr>
            <p:txBody>
              <a:bodyPr/>
              <a:lstStyle/>
              <a:p>
                <a:endParaRPr lang="en-US" sz="1350" dirty="0"/>
              </a:p>
            </p:txBody>
          </p:sp>
          <p:sp>
            <p:nvSpPr>
              <p:cNvPr id="813" name="Oval 2213">
                <a:extLst>
                  <a:ext uri="{FF2B5EF4-FFF2-40B4-BE49-F238E27FC236}">
                    <a16:creationId xmlns:a16="http://schemas.microsoft.com/office/drawing/2014/main" id="{1E74EE6A-E560-43DB-AD2B-99AF2623AF9D}"/>
                  </a:ext>
                </a:extLst>
              </p:cNvPr>
              <p:cNvSpPr>
                <a:spLocks noChangeArrowheads="1"/>
              </p:cNvSpPr>
              <p:nvPr/>
            </p:nvSpPr>
            <p:spPr bwMode="auto">
              <a:xfrm>
                <a:off x="6345560" y="3140259"/>
                <a:ext cx="31750" cy="17464"/>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814" name="Freeform 2214">
                <a:extLst>
                  <a:ext uri="{FF2B5EF4-FFF2-40B4-BE49-F238E27FC236}">
                    <a16:creationId xmlns:a16="http://schemas.microsoft.com/office/drawing/2014/main" id="{FD987B24-57CC-471C-BC46-0D7FE15C9524}"/>
                  </a:ext>
                </a:extLst>
              </p:cNvPr>
              <p:cNvSpPr>
                <a:spLocks/>
              </p:cNvSpPr>
              <p:nvPr/>
            </p:nvSpPr>
            <p:spPr bwMode="auto">
              <a:xfrm>
                <a:off x="6569396" y="3148196"/>
                <a:ext cx="74613" cy="36514"/>
              </a:xfrm>
              <a:custGeom>
                <a:avLst/>
                <a:gdLst>
                  <a:gd name="T0" fmla="*/ 0 w 47"/>
                  <a:gd name="T1" fmla="*/ 0 h 23"/>
                  <a:gd name="T2" fmla="*/ 47 w 47"/>
                  <a:gd name="T3" fmla="*/ 10 h 23"/>
                  <a:gd name="T4" fmla="*/ 0 w 47"/>
                  <a:gd name="T5" fmla="*/ 23 h 23"/>
                  <a:gd name="T6" fmla="*/ 0 w 47"/>
                  <a:gd name="T7" fmla="*/ 0 h 23"/>
                  <a:gd name="T8" fmla="*/ 0 60000 65536"/>
                  <a:gd name="T9" fmla="*/ 0 60000 65536"/>
                  <a:gd name="T10" fmla="*/ 0 60000 65536"/>
                  <a:gd name="T11" fmla="*/ 0 60000 65536"/>
                  <a:gd name="T12" fmla="*/ 0 w 47"/>
                  <a:gd name="T13" fmla="*/ 0 h 23"/>
                  <a:gd name="T14" fmla="*/ 47 w 47"/>
                  <a:gd name="T15" fmla="*/ 23 h 23"/>
                </a:gdLst>
                <a:ahLst/>
                <a:cxnLst>
                  <a:cxn ang="T8">
                    <a:pos x="T0" y="T1"/>
                  </a:cxn>
                  <a:cxn ang="T9">
                    <a:pos x="T2" y="T3"/>
                  </a:cxn>
                  <a:cxn ang="T10">
                    <a:pos x="T4" y="T5"/>
                  </a:cxn>
                  <a:cxn ang="T11">
                    <a:pos x="T6" y="T7"/>
                  </a:cxn>
                </a:cxnLst>
                <a:rect l="T12" t="T13" r="T14" b="T15"/>
                <a:pathLst>
                  <a:path w="47" h="23">
                    <a:moveTo>
                      <a:pt x="0" y="0"/>
                    </a:moveTo>
                    <a:lnTo>
                      <a:pt x="47" y="10"/>
                    </a:lnTo>
                    <a:lnTo>
                      <a:pt x="0" y="23"/>
                    </a:lnTo>
                    <a:lnTo>
                      <a:pt x="0" y="0"/>
                    </a:lnTo>
                    <a:close/>
                  </a:path>
                </a:pathLst>
              </a:custGeom>
              <a:solidFill>
                <a:srgbClr val="404040"/>
              </a:solidFill>
              <a:ln w="9525">
                <a:noFill/>
                <a:round/>
                <a:headEnd/>
                <a:tailEnd/>
              </a:ln>
            </p:spPr>
            <p:txBody>
              <a:bodyPr/>
              <a:lstStyle/>
              <a:p>
                <a:endParaRPr lang="en-US" sz="1350" dirty="0"/>
              </a:p>
            </p:txBody>
          </p:sp>
          <p:grpSp>
            <p:nvGrpSpPr>
              <p:cNvPr id="815" name="Group 2215">
                <a:extLst>
                  <a:ext uri="{FF2B5EF4-FFF2-40B4-BE49-F238E27FC236}">
                    <a16:creationId xmlns:a16="http://schemas.microsoft.com/office/drawing/2014/main" id="{85117F25-8CB9-4B6A-96BB-16709355D8D3}"/>
                  </a:ext>
                </a:extLst>
              </p:cNvPr>
              <p:cNvGrpSpPr>
                <a:grpSpLocks/>
              </p:cNvGrpSpPr>
              <p:nvPr/>
            </p:nvGrpSpPr>
            <p:grpSpPr bwMode="auto">
              <a:xfrm>
                <a:off x="6304284" y="3092632"/>
                <a:ext cx="103188" cy="107953"/>
                <a:chOff x="3425" y="2129"/>
                <a:chExt cx="65" cy="68"/>
              </a:xfrm>
            </p:grpSpPr>
            <p:sp>
              <p:nvSpPr>
                <p:cNvPr id="835" name="Freeform 2216">
                  <a:extLst>
                    <a:ext uri="{FF2B5EF4-FFF2-40B4-BE49-F238E27FC236}">
                      <a16:creationId xmlns:a16="http://schemas.microsoft.com/office/drawing/2014/main" id="{76565971-D49E-4226-92D5-FEE1EAB9114B}"/>
                    </a:ext>
                  </a:extLst>
                </p:cNvPr>
                <p:cNvSpPr>
                  <a:spLocks/>
                </p:cNvSpPr>
                <p:nvPr/>
              </p:nvSpPr>
              <p:spPr bwMode="auto">
                <a:xfrm>
                  <a:off x="3425" y="212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solidFill>
                  <a:srgbClr val="E0E0E0"/>
                </a:solidFill>
                <a:ln w="9525">
                  <a:noFill/>
                  <a:round/>
                  <a:headEnd/>
                  <a:tailEnd/>
                </a:ln>
              </p:spPr>
              <p:txBody>
                <a:bodyPr/>
                <a:lstStyle/>
                <a:p>
                  <a:endParaRPr lang="en-US" sz="1350" dirty="0"/>
                </a:p>
              </p:txBody>
            </p:sp>
            <p:sp>
              <p:nvSpPr>
                <p:cNvPr id="836" name="Freeform 2217">
                  <a:extLst>
                    <a:ext uri="{FF2B5EF4-FFF2-40B4-BE49-F238E27FC236}">
                      <a16:creationId xmlns:a16="http://schemas.microsoft.com/office/drawing/2014/main" id="{23D968CF-4E02-4DCF-9B6C-5E6769025A56}"/>
                    </a:ext>
                  </a:extLst>
                </p:cNvPr>
                <p:cNvSpPr>
                  <a:spLocks/>
                </p:cNvSpPr>
                <p:nvPr/>
              </p:nvSpPr>
              <p:spPr bwMode="auto">
                <a:xfrm>
                  <a:off x="3425" y="2129"/>
                  <a:ext cx="65" cy="68"/>
                </a:xfrm>
                <a:custGeom>
                  <a:avLst/>
                  <a:gdLst>
                    <a:gd name="T0" fmla="*/ 0 w 65"/>
                    <a:gd name="T1" fmla="*/ 0 h 68"/>
                    <a:gd name="T2" fmla="*/ 65 w 65"/>
                    <a:gd name="T3" fmla="*/ 19 h 68"/>
                    <a:gd name="T4" fmla="*/ 65 w 65"/>
                    <a:gd name="T5" fmla="*/ 68 h 68"/>
                    <a:gd name="T6" fmla="*/ 0 w 65"/>
                    <a:gd name="T7" fmla="*/ 45 h 68"/>
                    <a:gd name="T8" fmla="*/ 0 w 65"/>
                    <a:gd name="T9" fmla="*/ 0 h 68"/>
                    <a:gd name="T10" fmla="*/ 0 60000 65536"/>
                    <a:gd name="T11" fmla="*/ 0 60000 65536"/>
                    <a:gd name="T12" fmla="*/ 0 60000 65536"/>
                    <a:gd name="T13" fmla="*/ 0 60000 65536"/>
                    <a:gd name="T14" fmla="*/ 0 60000 65536"/>
                    <a:gd name="T15" fmla="*/ 0 w 65"/>
                    <a:gd name="T16" fmla="*/ 0 h 68"/>
                    <a:gd name="T17" fmla="*/ 65 w 65"/>
                    <a:gd name="T18" fmla="*/ 68 h 68"/>
                  </a:gdLst>
                  <a:ahLst/>
                  <a:cxnLst>
                    <a:cxn ang="T10">
                      <a:pos x="T0" y="T1"/>
                    </a:cxn>
                    <a:cxn ang="T11">
                      <a:pos x="T2" y="T3"/>
                    </a:cxn>
                    <a:cxn ang="T12">
                      <a:pos x="T4" y="T5"/>
                    </a:cxn>
                    <a:cxn ang="T13">
                      <a:pos x="T6" y="T7"/>
                    </a:cxn>
                    <a:cxn ang="T14">
                      <a:pos x="T8" y="T9"/>
                    </a:cxn>
                  </a:cxnLst>
                  <a:rect l="T15" t="T16" r="T17" b="T18"/>
                  <a:pathLst>
                    <a:path w="65" h="68">
                      <a:moveTo>
                        <a:pt x="0" y="0"/>
                      </a:moveTo>
                      <a:lnTo>
                        <a:pt x="65" y="19"/>
                      </a:lnTo>
                      <a:lnTo>
                        <a:pt x="65" y="68"/>
                      </a:lnTo>
                      <a:lnTo>
                        <a:pt x="0" y="45"/>
                      </a:lnTo>
                      <a:lnTo>
                        <a:pt x="0" y="0"/>
                      </a:lnTo>
                      <a:close/>
                    </a:path>
                  </a:pathLst>
                </a:custGeom>
                <a:noFill/>
                <a:ln w="6350" cap="rnd">
                  <a:solidFill>
                    <a:srgbClr val="E0E0E0"/>
                  </a:solidFill>
                  <a:round/>
                  <a:headEnd/>
                  <a:tailEnd/>
                </a:ln>
              </p:spPr>
              <p:txBody>
                <a:bodyPr/>
                <a:lstStyle/>
                <a:p>
                  <a:endParaRPr lang="en-US" sz="1350" dirty="0"/>
                </a:p>
              </p:txBody>
            </p:sp>
          </p:grpSp>
          <p:sp>
            <p:nvSpPr>
              <p:cNvPr id="816" name="Freeform 2218">
                <a:extLst>
                  <a:ext uri="{FF2B5EF4-FFF2-40B4-BE49-F238E27FC236}">
                    <a16:creationId xmlns:a16="http://schemas.microsoft.com/office/drawing/2014/main" id="{25A10D8F-1760-4245-BF76-03F889A17B01}"/>
                  </a:ext>
                </a:extLst>
              </p:cNvPr>
              <p:cNvSpPr>
                <a:spLocks/>
              </p:cNvSpPr>
              <p:nvPr/>
            </p:nvSpPr>
            <p:spPr bwMode="auto">
              <a:xfrm>
                <a:off x="6407472" y="3102158"/>
                <a:ext cx="161925" cy="98428"/>
              </a:xfrm>
              <a:custGeom>
                <a:avLst/>
                <a:gdLst>
                  <a:gd name="T0" fmla="*/ 0 w 102"/>
                  <a:gd name="T1" fmla="*/ 13 h 62"/>
                  <a:gd name="T2" fmla="*/ 0 w 102"/>
                  <a:gd name="T3" fmla="*/ 62 h 62"/>
                  <a:gd name="T4" fmla="*/ 102 w 102"/>
                  <a:gd name="T5" fmla="*/ 52 h 62"/>
                  <a:gd name="T6" fmla="*/ 102 w 102"/>
                  <a:gd name="T7" fmla="*/ 0 h 62"/>
                  <a:gd name="T8" fmla="*/ 0 w 102"/>
                  <a:gd name="T9" fmla="*/ 13 h 62"/>
                  <a:gd name="T10" fmla="*/ 0 60000 65536"/>
                  <a:gd name="T11" fmla="*/ 0 60000 65536"/>
                  <a:gd name="T12" fmla="*/ 0 60000 65536"/>
                  <a:gd name="T13" fmla="*/ 0 60000 65536"/>
                  <a:gd name="T14" fmla="*/ 0 60000 65536"/>
                  <a:gd name="T15" fmla="*/ 0 w 102"/>
                  <a:gd name="T16" fmla="*/ 0 h 62"/>
                  <a:gd name="T17" fmla="*/ 102 w 102"/>
                  <a:gd name="T18" fmla="*/ 62 h 62"/>
                </a:gdLst>
                <a:ahLst/>
                <a:cxnLst>
                  <a:cxn ang="T10">
                    <a:pos x="T0" y="T1"/>
                  </a:cxn>
                  <a:cxn ang="T11">
                    <a:pos x="T2" y="T3"/>
                  </a:cxn>
                  <a:cxn ang="T12">
                    <a:pos x="T4" y="T5"/>
                  </a:cxn>
                  <a:cxn ang="T13">
                    <a:pos x="T6" y="T7"/>
                  </a:cxn>
                  <a:cxn ang="T14">
                    <a:pos x="T8" y="T9"/>
                  </a:cxn>
                </a:cxnLst>
                <a:rect l="T15" t="T16" r="T17" b="T18"/>
                <a:pathLst>
                  <a:path w="102" h="62">
                    <a:moveTo>
                      <a:pt x="0" y="13"/>
                    </a:moveTo>
                    <a:lnTo>
                      <a:pt x="0" y="62"/>
                    </a:lnTo>
                    <a:lnTo>
                      <a:pt x="102" y="52"/>
                    </a:lnTo>
                    <a:lnTo>
                      <a:pt x="102" y="0"/>
                    </a:lnTo>
                    <a:lnTo>
                      <a:pt x="0" y="13"/>
                    </a:lnTo>
                    <a:close/>
                  </a:path>
                </a:pathLst>
              </a:custGeom>
              <a:solidFill>
                <a:srgbClr val="A0A0A0"/>
              </a:solidFill>
              <a:ln w="9525">
                <a:noFill/>
                <a:round/>
                <a:headEnd/>
                <a:tailEnd/>
              </a:ln>
            </p:spPr>
            <p:txBody>
              <a:bodyPr/>
              <a:lstStyle/>
              <a:p>
                <a:endParaRPr lang="en-US" sz="1350" dirty="0"/>
              </a:p>
            </p:txBody>
          </p:sp>
          <p:sp>
            <p:nvSpPr>
              <p:cNvPr id="817" name="Freeform 2219">
                <a:extLst>
                  <a:ext uri="{FF2B5EF4-FFF2-40B4-BE49-F238E27FC236}">
                    <a16:creationId xmlns:a16="http://schemas.microsoft.com/office/drawing/2014/main" id="{D83DF8F6-1B9A-487B-8BFD-0FFD3C71B0FA}"/>
                  </a:ext>
                </a:extLst>
              </p:cNvPr>
              <p:cNvSpPr>
                <a:spLocks/>
              </p:cNvSpPr>
              <p:nvPr/>
            </p:nvSpPr>
            <p:spPr bwMode="auto">
              <a:xfrm>
                <a:off x="6304283" y="3078344"/>
                <a:ext cx="265112" cy="44451"/>
              </a:xfrm>
              <a:custGeom>
                <a:avLst/>
                <a:gdLst>
                  <a:gd name="T0" fmla="*/ 0 w 167"/>
                  <a:gd name="T1" fmla="*/ 9 h 28"/>
                  <a:gd name="T2" fmla="*/ 92 w 167"/>
                  <a:gd name="T3" fmla="*/ 0 h 28"/>
                  <a:gd name="T4" fmla="*/ 167 w 167"/>
                  <a:gd name="T5" fmla="*/ 15 h 28"/>
                  <a:gd name="T6" fmla="*/ 65 w 167"/>
                  <a:gd name="T7" fmla="*/ 28 h 28"/>
                  <a:gd name="T8" fmla="*/ 0 w 167"/>
                  <a:gd name="T9" fmla="*/ 9 h 28"/>
                  <a:gd name="T10" fmla="*/ 0 60000 65536"/>
                  <a:gd name="T11" fmla="*/ 0 60000 65536"/>
                  <a:gd name="T12" fmla="*/ 0 60000 65536"/>
                  <a:gd name="T13" fmla="*/ 0 60000 65536"/>
                  <a:gd name="T14" fmla="*/ 0 60000 65536"/>
                  <a:gd name="T15" fmla="*/ 0 w 167"/>
                  <a:gd name="T16" fmla="*/ 0 h 28"/>
                  <a:gd name="T17" fmla="*/ 167 w 167"/>
                  <a:gd name="T18" fmla="*/ 28 h 28"/>
                </a:gdLst>
                <a:ahLst/>
                <a:cxnLst>
                  <a:cxn ang="T10">
                    <a:pos x="T0" y="T1"/>
                  </a:cxn>
                  <a:cxn ang="T11">
                    <a:pos x="T2" y="T3"/>
                  </a:cxn>
                  <a:cxn ang="T12">
                    <a:pos x="T4" y="T5"/>
                  </a:cxn>
                  <a:cxn ang="T13">
                    <a:pos x="T6" y="T7"/>
                  </a:cxn>
                  <a:cxn ang="T14">
                    <a:pos x="T8" y="T9"/>
                  </a:cxn>
                </a:cxnLst>
                <a:rect l="T15" t="T16" r="T17" b="T18"/>
                <a:pathLst>
                  <a:path w="167" h="28">
                    <a:moveTo>
                      <a:pt x="0" y="9"/>
                    </a:moveTo>
                    <a:lnTo>
                      <a:pt x="92" y="0"/>
                    </a:lnTo>
                    <a:lnTo>
                      <a:pt x="167" y="15"/>
                    </a:lnTo>
                    <a:lnTo>
                      <a:pt x="65" y="28"/>
                    </a:lnTo>
                    <a:lnTo>
                      <a:pt x="0" y="9"/>
                    </a:lnTo>
                    <a:close/>
                  </a:path>
                </a:pathLst>
              </a:custGeom>
              <a:solidFill>
                <a:srgbClr val="808080"/>
              </a:solidFill>
              <a:ln w="9525">
                <a:noFill/>
                <a:round/>
                <a:headEnd/>
                <a:tailEnd/>
              </a:ln>
            </p:spPr>
            <p:txBody>
              <a:bodyPr/>
              <a:lstStyle/>
              <a:p>
                <a:endParaRPr lang="en-US" sz="1350" dirty="0"/>
              </a:p>
            </p:txBody>
          </p:sp>
          <p:sp>
            <p:nvSpPr>
              <p:cNvPr id="818" name="Oval 2220">
                <a:extLst>
                  <a:ext uri="{FF2B5EF4-FFF2-40B4-BE49-F238E27FC236}">
                    <a16:creationId xmlns:a16="http://schemas.microsoft.com/office/drawing/2014/main" id="{9D0DC452-1D35-425E-AC6C-4F91604FEFC0}"/>
                  </a:ext>
                </a:extLst>
              </p:cNvPr>
              <p:cNvSpPr>
                <a:spLocks noChangeArrowheads="1"/>
              </p:cNvSpPr>
              <p:nvPr/>
            </p:nvSpPr>
            <p:spPr bwMode="auto">
              <a:xfrm>
                <a:off x="6345556" y="3140258"/>
                <a:ext cx="31750" cy="17463"/>
              </a:xfrm>
              <a:prstGeom prst="ellipse">
                <a:avLst/>
              </a:prstGeom>
              <a:solidFill>
                <a:srgbClr val="000000"/>
              </a:solidFill>
              <a:ln w="0">
                <a:solidFill>
                  <a:srgbClr val="000000"/>
                </a:solidFill>
                <a:round/>
                <a:headEnd/>
                <a:tailEnd/>
              </a:ln>
            </p:spPr>
            <p:txBody>
              <a:bodyPr/>
              <a:lstStyle/>
              <a:p>
                <a:pPr>
                  <a:buClr>
                    <a:srgbClr val="800080"/>
                  </a:buClr>
                  <a:buFont typeface="Wingdings" pitchFamily="2" charset="2"/>
                  <a:buNone/>
                </a:pPr>
                <a:endParaRPr lang="es-ES_tradnl" sz="900" dirty="0"/>
              </a:p>
            </p:txBody>
          </p:sp>
          <p:sp>
            <p:nvSpPr>
              <p:cNvPr id="819" name="Rectangle 2221">
                <a:extLst>
                  <a:ext uri="{FF2B5EF4-FFF2-40B4-BE49-F238E27FC236}">
                    <a16:creationId xmlns:a16="http://schemas.microsoft.com/office/drawing/2014/main" id="{926594E0-7AFD-4CAD-997F-5926D1D20D95}"/>
                  </a:ext>
                </a:extLst>
              </p:cNvPr>
              <p:cNvSpPr>
                <a:spLocks noChangeArrowheads="1"/>
              </p:cNvSpPr>
              <p:nvPr/>
            </p:nvSpPr>
            <p:spPr bwMode="auto">
              <a:xfrm>
                <a:off x="7550465" y="5554929"/>
                <a:ext cx="115888" cy="17780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820" name="Rectangle 2222">
                <a:extLst>
                  <a:ext uri="{FF2B5EF4-FFF2-40B4-BE49-F238E27FC236}">
                    <a16:creationId xmlns:a16="http://schemas.microsoft.com/office/drawing/2014/main" id="{7719BB9D-6530-4382-8956-7E29E91FAD95}"/>
                  </a:ext>
                </a:extLst>
              </p:cNvPr>
              <p:cNvSpPr>
                <a:spLocks noChangeArrowheads="1"/>
              </p:cNvSpPr>
              <p:nvPr/>
            </p:nvSpPr>
            <p:spPr bwMode="auto">
              <a:xfrm>
                <a:off x="7550455" y="5554929"/>
                <a:ext cx="119063" cy="179394"/>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21" name="Line 2223">
                <a:extLst>
                  <a:ext uri="{FF2B5EF4-FFF2-40B4-BE49-F238E27FC236}">
                    <a16:creationId xmlns:a16="http://schemas.microsoft.com/office/drawing/2014/main" id="{08618A65-3A96-4962-B6E6-A182E9AD9593}"/>
                  </a:ext>
                </a:extLst>
              </p:cNvPr>
              <p:cNvSpPr>
                <a:spLocks noChangeShapeType="1"/>
              </p:cNvSpPr>
              <p:nvPr/>
            </p:nvSpPr>
            <p:spPr bwMode="auto">
              <a:xfrm>
                <a:off x="7569505" y="5554929"/>
                <a:ext cx="3175" cy="177806"/>
              </a:xfrm>
              <a:prstGeom prst="line">
                <a:avLst/>
              </a:prstGeom>
              <a:noFill/>
              <a:ln w="6350" cap="rnd">
                <a:solidFill>
                  <a:srgbClr val="000000"/>
                </a:solidFill>
                <a:round/>
                <a:headEnd/>
                <a:tailEnd/>
              </a:ln>
            </p:spPr>
            <p:txBody>
              <a:bodyPr/>
              <a:lstStyle/>
              <a:p>
                <a:endParaRPr lang="en-US" sz="1350" dirty="0"/>
              </a:p>
            </p:txBody>
          </p:sp>
          <p:sp>
            <p:nvSpPr>
              <p:cNvPr id="822" name="Line 2224">
                <a:extLst>
                  <a:ext uri="{FF2B5EF4-FFF2-40B4-BE49-F238E27FC236}">
                    <a16:creationId xmlns:a16="http://schemas.microsoft.com/office/drawing/2014/main" id="{9CABC70B-F010-4FF9-BBF4-DC932FE71DCA}"/>
                  </a:ext>
                </a:extLst>
              </p:cNvPr>
              <p:cNvSpPr>
                <a:spLocks noChangeShapeType="1"/>
              </p:cNvSpPr>
              <p:nvPr/>
            </p:nvSpPr>
            <p:spPr bwMode="auto">
              <a:xfrm>
                <a:off x="7550455" y="5591444"/>
                <a:ext cx="115888" cy="1588"/>
              </a:xfrm>
              <a:prstGeom prst="line">
                <a:avLst/>
              </a:prstGeom>
              <a:noFill/>
              <a:ln w="6350" cap="rnd">
                <a:solidFill>
                  <a:srgbClr val="000000"/>
                </a:solidFill>
                <a:round/>
                <a:headEnd/>
                <a:tailEnd/>
              </a:ln>
            </p:spPr>
            <p:txBody>
              <a:bodyPr/>
              <a:lstStyle/>
              <a:p>
                <a:endParaRPr lang="en-US" sz="1350" dirty="0"/>
              </a:p>
            </p:txBody>
          </p:sp>
          <p:sp>
            <p:nvSpPr>
              <p:cNvPr id="823" name="Rectangle 2225">
                <a:extLst>
                  <a:ext uri="{FF2B5EF4-FFF2-40B4-BE49-F238E27FC236}">
                    <a16:creationId xmlns:a16="http://schemas.microsoft.com/office/drawing/2014/main" id="{F78931DE-D486-4628-B9CC-F2704AD8793C}"/>
                  </a:ext>
                </a:extLst>
              </p:cNvPr>
              <p:cNvSpPr>
                <a:spLocks noChangeArrowheads="1"/>
              </p:cNvSpPr>
              <p:nvPr/>
            </p:nvSpPr>
            <p:spPr bwMode="auto">
              <a:xfrm>
                <a:off x="7550455" y="5554929"/>
                <a:ext cx="115888" cy="177806"/>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824" name="Rectangle 2226">
                <a:extLst>
                  <a:ext uri="{FF2B5EF4-FFF2-40B4-BE49-F238E27FC236}">
                    <a16:creationId xmlns:a16="http://schemas.microsoft.com/office/drawing/2014/main" id="{8FC5C289-F6F8-4151-94B2-D7A496E22602}"/>
                  </a:ext>
                </a:extLst>
              </p:cNvPr>
              <p:cNvSpPr>
                <a:spLocks noChangeArrowheads="1"/>
              </p:cNvSpPr>
              <p:nvPr/>
            </p:nvSpPr>
            <p:spPr bwMode="auto">
              <a:xfrm>
                <a:off x="7550449" y="5554929"/>
                <a:ext cx="119063" cy="179394"/>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25" name="Line 2227">
                <a:extLst>
                  <a:ext uri="{FF2B5EF4-FFF2-40B4-BE49-F238E27FC236}">
                    <a16:creationId xmlns:a16="http://schemas.microsoft.com/office/drawing/2014/main" id="{6260B0F6-455E-4A75-BCDA-7398D660570B}"/>
                  </a:ext>
                </a:extLst>
              </p:cNvPr>
              <p:cNvSpPr>
                <a:spLocks noChangeShapeType="1"/>
              </p:cNvSpPr>
              <p:nvPr/>
            </p:nvSpPr>
            <p:spPr bwMode="auto">
              <a:xfrm>
                <a:off x="7569499" y="5554928"/>
                <a:ext cx="3175" cy="177806"/>
              </a:xfrm>
              <a:prstGeom prst="line">
                <a:avLst/>
              </a:prstGeom>
              <a:noFill/>
              <a:ln w="6350" cap="rnd">
                <a:solidFill>
                  <a:srgbClr val="000000"/>
                </a:solidFill>
                <a:round/>
                <a:headEnd/>
                <a:tailEnd/>
              </a:ln>
            </p:spPr>
            <p:txBody>
              <a:bodyPr/>
              <a:lstStyle/>
              <a:p>
                <a:endParaRPr lang="en-US" sz="1350" dirty="0"/>
              </a:p>
            </p:txBody>
          </p:sp>
          <p:sp>
            <p:nvSpPr>
              <p:cNvPr id="826" name="Line 2228">
                <a:extLst>
                  <a:ext uri="{FF2B5EF4-FFF2-40B4-BE49-F238E27FC236}">
                    <a16:creationId xmlns:a16="http://schemas.microsoft.com/office/drawing/2014/main" id="{E5BDF38E-12CC-43F0-9846-674A6421DA73}"/>
                  </a:ext>
                </a:extLst>
              </p:cNvPr>
              <p:cNvSpPr>
                <a:spLocks noChangeShapeType="1"/>
              </p:cNvSpPr>
              <p:nvPr/>
            </p:nvSpPr>
            <p:spPr bwMode="auto">
              <a:xfrm>
                <a:off x="7550446" y="5591444"/>
                <a:ext cx="115887" cy="1588"/>
              </a:xfrm>
              <a:prstGeom prst="line">
                <a:avLst/>
              </a:prstGeom>
              <a:noFill/>
              <a:ln w="6350" cap="rnd">
                <a:solidFill>
                  <a:srgbClr val="000000"/>
                </a:solidFill>
                <a:round/>
                <a:headEnd/>
                <a:tailEnd/>
              </a:ln>
            </p:spPr>
            <p:txBody>
              <a:bodyPr/>
              <a:lstStyle/>
              <a:p>
                <a:endParaRPr lang="en-US" sz="1350" dirty="0"/>
              </a:p>
            </p:txBody>
          </p:sp>
          <p:sp>
            <p:nvSpPr>
              <p:cNvPr id="827" name="Rectangle 2229">
                <a:extLst>
                  <a:ext uri="{FF2B5EF4-FFF2-40B4-BE49-F238E27FC236}">
                    <a16:creationId xmlns:a16="http://schemas.microsoft.com/office/drawing/2014/main" id="{52F09A16-C66E-4474-8C38-9EA4F9994748}"/>
                  </a:ext>
                </a:extLst>
              </p:cNvPr>
              <p:cNvSpPr>
                <a:spLocks noChangeArrowheads="1"/>
              </p:cNvSpPr>
              <p:nvPr/>
            </p:nvSpPr>
            <p:spPr bwMode="auto">
              <a:xfrm>
                <a:off x="7394891" y="3921336"/>
                <a:ext cx="115888" cy="179394"/>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828" name="Rectangle 2230">
                <a:extLst>
                  <a:ext uri="{FF2B5EF4-FFF2-40B4-BE49-F238E27FC236}">
                    <a16:creationId xmlns:a16="http://schemas.microsoft.com/office/drawing/2014/main" id="{16A7BF66-65F4-4D2C-A3BE-DC2870E5AC77}"/>
                  </a:ext>
                </a:extLst>
              </p:cNvPr>
              <p:cNvSpPr>
                <a:spLocks noChangeArrowheads="1"/>
              </p:cNvSpPr>
              <p:nvPr/>
            </p:nvSpPr>
            <p:spPr bwMode="auto">
              <a:xfrm>
                <a:off x="7394913" y="3921329"/>
                <a:ext cx="119063" cy="18098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29" name="Line 2231">
                <a:extLst>
                  <a:ext uri="{FF2B5EF4-FFF2-40B4-BE49-F238E27FC236}">
                    <a16:creationId xmlns:a16="http://schemas.microsoft.com/office/drawing/2014/main" id="{7FF0EA26-871B-4A48-AA60-22C5B5C2DB92}"/>
                  </a:ext>
                </a:extLst>
              </p:cNvPr>
              <p:cNvSpPr>
                <a:spLocks noChangeShapeType="1"/>
              </p:cNvSpPr>
              <p:nvPr/>
            </p:nvSpPr>
            <p:spPr bwMode="auto">
              <a:xfrm>
                <a:off x="7413964" y="3921329"/>
                <a:ext cx="1588" cy="179394"/>
              </a:xfrm>
              <a:prstGeom prst="line">
                <a:avLst/>
              </a:prstGeom>
              <a:noFill/>
              <a:ln w="6350" cap="rnd">
                <a:solidFill>
                  <a:srgbClr val="000000"/>
                </a:solidFill>
                <a:round/>
                <a:headEnd/>
                <a:tailEnd/>
              </a:ln>
            </p:spPr>
            <p:txBody>
              <a:bodyPr/>
              <a:lstStyle/>
              <a:p>
                <a:endParaRPr lang="en-US" sz="1350" dirty="0"/>
              </a:p>
            </p:txBody>
          </p:sp>
          <p:sp>
            <p:nvSpPr>
              <p:cNvPr id="830" name="Line 2232">
                <a:extLst>
                  <a:ext uri="{FF2B5EF4-FFF2-40B4-BE49-F238E27FC236}">
                    <a16:creationId xmlns:a16="http://schemas.microsoft.com/office/drawing/2014/main" id="{33DF3764-B4BA-4716-A262-40CF95B515F7}"/>
                  </a:ext>
                </a:extLst>
              </p:cNvPr>
              <p:cNvSpPr>
                <a:spLocks noChangeShapeType="1"/>
              </p:cNvSpPr>
              <p:nvPr/>
            </p:nvSpPr>
            <p:spPr bwMode="auto">
              <a:xfrm>
                <a:off x="7394913" y="3959430"/>
                <a:ext cx="115888" cy="1588"/>
              </a:xfrm>
              <a:prstGeom prst="line">
                <a:avLst/>
              </a:prstGeom>
              <a:noFill/>
              <a:ln w="6350" cap="rnd">
                <a:solidFill>
                  <a:srgbClr val="000000"/>
                </a:solidFill>
                <a:round/>
                <a:headEnd/>
                <a:tailEnd/>
              </a:ln>
            </p:spPr>
            <p:txBody>
              <a:bodyPr/>
              <a:lstStyle/>
              <a:p>
                <a:endParaRPr lang="en-US" sz="1350" dirty="0"/>
              </a:p>
            </p:txBody>
          </p:sp>
          <p:sp>
            <p:nvSpPr>
              <p:cNvPr id="831" name="Rectangle 2233">
                <a:extLst>
                  <a:ext uri="{FF2B5EF4-FFF2-40B4-BE49-F238E27FC236}">
                    <a16:creationId xmlns:a16="http://schemas.microsoft.com/office/drawing/2014/main" id="{C36103E5-B716-40A0-BFC6-048049D2A974}"/>
                  </a:ext>
                </a:extLst>
              </p:cNvPr>
              <p:cNvSpPr>
                <a:spLocks noChangeArrowheads="1"/>
              </p:cNvSpPr>
              <p:nvPr/>
            </p:nvSpPr>
            <p:spPr bwMode="auto">
              <a:xfrm>
                <a:off x="7394901" y="3921323"/>
                <a:ext cx="115888" cy="179394"/>
              </a:xfrm>
              <a:prstGeom prst="rect">
                <a:avLst/>
              </a:prstGeom>
              <a:solidFill>
                <a:srgbClr val="FFFFFF"/>
              </a:solidFill>
              <a:ln w="9525">
                <a:noFill/>
                <a:miter lim="800000"/>
                <a:headEnd/>
                <a:tailEnd/>
              </a:ln>
            </p:spPr>
            <p:txBody>
              <a:bodyPr/>
              <a:lstStyle/>
              <a:p>
                <a:pPr>
                  <a:buClr>
                    <a:srgbClr val="800080"/>
                  </a:buClr>
                  <a:buFont typeface="Wingdings" pitchFamily="2" charset="2"/>
                  <a:buNone/>
                </a:pPr>
                <a:endParaRPr lang="es-ES_tradnl" sz="900" dirty="0"/>
              </a:p>
            </p:txBody>
          </p:sp>
          <p:sp>
            <p:nvSpPr>
              <p:cNvPr id="832" name="Rectangle 2234">
                <a:extLst>
                  <a:ext uri="{FF2B5EF4-FFF2-40B4-BE49-F238E27FC236}">
                    <a16:creationId xmlns:a16="http://schemas.microsoft.com/office/drawing/2014/main" id="{FB12395C-8E90-41B2-8238-50E55600FF10}"/>
                  </a:ext>
                </a:extLst>
              </p:cNvPr>
              <p:cNvSpPr>
                <a:spLocks noChangeArrowheads="1"/>
              </p:cNvSpPr>
              <p:nvPr/>
            </p:nvSpPr>
            <p:spPr bwMode="auto">
              <a:xfrm>
                <a:off x="7394904" y="3921326"/>
                <a:ext cx="119063" cy="180981"/>
              </a:xfrm>
              <a:prstGeom prst="rect">
                <a:avLst/>
              </a:prstGeom>
              <a:noFill/>
              <a:ln w="6350" cap="rnd">
                <a:solidFill>
                  <a:srgbClr val="000000"/>
                </a:solidFill>
                <a:miter lim="800000"/>
                <a:headEnd/>
                <a:tailEnd/>
              </a:ln>
            </p:spPr>
            <p:txBody>
              <a:bodyPr/>
              <a:lstStyle/>
              <a:p>
                <a:pPr>
                  <a:buClr>
                    <a:srgbClr val="800080"/>
                  </a:buClr>
                  <a:buFont typeface="Wingdings" pitchFamily="2" charset="2"/>
                  <a:buNone/>
                </a:pPr>
                <a:endParaRPr lang="es-ES_tradnl" sz="900" dirty="0"/>
              </a:p>
            </p:txBody>
          </p:sp>
          <p:sp>
            <p:nvSpPr>
              <p:cNvPr id="833" name="Line 2235">
                <a:extLst>
                  <a:ext uri="{FF2B5EF4-FFF2-40B4-BE49-F238E27FC236}">
                    <a16:creationId xmlns:a16="http://schemas.microsoft.com/office/drawing/2014/main" id="{B20E1661-219D-4E0E-8E56-9B52432A57AB}"/>
                  </a:ext>
                </a:extLst>
              </p:cNvPr>
              <p:cNvSpPr>
                <a:spLocks noChangeShapeType="1"/>
              </p:cNvSpPr>
              <p:nvPr/>
            </p:nvSpPr>
            <p:spPr bwMode="auto">
              <a:xfrm>
                <a:off x="7413954" y="3921333"/>
                <a:ext cx="1588" cy="179394"/>
              </a:xfrm>
              <a:prstGeom prst="line">
                <a:avLst/>
              </a:prstGeom>
              <a:noFill/>
              <a:ln w="6350" cap="rnd">
                <a:solidFill>
                  <a:srgbClr val="000000"/>
                </a:solidFill>
                <a:round/>
                <a:headEnd/>
                <a:tailEnd/>
              </a:ln>
            </p:spPr>
            <p:txBody>
              <a:bodyPr/>
              <a:lstStyle/>
              <a:p>
                <a:endParaRPr lang="en-US" sz="1350" dirty="0"/>
              </a:p>
            </p:txBody>
          </p:sp>
          <p:sp>
            <p:nvSpPr>
              <p:cNvPr id="834" name="Line 2236">
                <a:extLst>
                  <a:ext uri="{FF2B5EF4-FFF2-40B4-BE49-F238E27FC236}">
                    <a16:creationId xmlns:a16="http://schemas.microsoft.com/office/drawing/2014/main" id="{9B79E1CD-32EF-4BBE-A3E9-0B0A04DAFFB4}"/>
                  </a:ext>
                </a:extLst>
              </p:cNvPr>
              <p:cNvSpPr>
                <a:spLocks noChangeShapeType="1"/>
              </p:cNvSpPr>
              <p:nvPr/>
            </p:nvSpPr>
            <p:spPr bwMode="auto">
              <a:xfrm>
                <a:off x="7394906" y="3959300"/>
                <a:ext cx="115888" cy="1588"/>
              </a:xfrm>
              <a:prstGeom prst="line">
                <a:avLst/>
              </a:prstGeom>
              <a:noFill/>
              <a:ln w="6350" cap="rnd">
                <a:solidFill>
                  <a:srgbClr val="000000"/>
                </a:solidFill>
                <a:round/>
                <a:headEnd/>
                <a:tailEnd/>
              </a:ln>
            </p:spPr>
            <p:txBody>
              <a:bodyPr/>
              <a:lstStyle/>
              <a:p>
                <a:endParaRPr lang="en-US" sz="1350" dirty="0"/>
              </a:p>
            </p:txBody>
          </p:sp>
        </p:grpSp>
      </p:grpSp>
      <p:sp>
        <p:nvSpPr>
          <p:cNvPr id="1107" name="Rectangle 1106">
            <a:extLst>
              <a:ext uri="{FF2B5EF4-FFF2-40B4-BE49-F238E27FC236}">
                <a16:creationId xmlns:a16="http://schemas.microsoft.com/office/drawing/2014/main" id="{6A0993B3-F551-4E83-A287-4BAA658AD39C}"/>
              </a:ext>
            </a:extLst>
          </p:cNvPr>
          <p:cNvSpPr/>
          <p:nvPr/>
        </p:nvSpPr>
        <p:spPr>
          <a:xfrm>
            <a:off x="3233316" y="6242652"/>
            <a:ext cx="2998199" cy="430887"/>
          </a:xfrm>
          <a:prstGeom prst="rect">
            <a:avLst/>
          </a:prstGeom>
        </p:spPr>
        <p:txBody>
          <a:bodyPr wrap="square">
            <a:spAutoFit/>
          </a:bodyPr>
          <a:lstStyle/>
          <a:p>
            <a:pPr algn="ctr"/>
            <a:r>
              <a:rPr lang="en-US" sz="1100" i="1" dirty="0"/>
              <a:t>Source: Adapted from American Gas Association and EPA Natural Gas STAR Program</a:t>
            </a:r>
          </a:p>
        </p:txBody>
      </p:sp>
      <p:sp>
        <p:nvSpPr>
          <p:cNvPr id="1111" name="Rectangle 2244">
            <a:extLst>
              <a:ext uri="{FF2B5EF4-FFF2-40B4-BE49-F238E27FC236}">
                <a16:creationId xmlns:a16="http://schemas.microsoft.com/office/drawing/2014/main" id="{BA75F7C5-9C28-4485-87DC-B0880B4B31EF}"/>
              </a:ext>
            </a:extLst>
          </p:cNvPr>
          <p:cNvSpPr>
            <a:spLocks noChangeArrowheads="1"/>
          </p:cNvSpPr>
          <p:nvPr/>
        </p:nvSpPr>
        <p:spPr bwMode="auto">
          <a:xfrm>
            <a:off x="3773585" y="5300172"/>
            <a:ext cx="2677605" cy="484748"/>
          </a:xfrm>
          <a:prstGeom prst="rect">
            <a:avLst/>
          </a:prstGeom>
          <a:noFill/>
          <a:ln w="9525">
            <a:noFill/>
            <a:miter lim="800000"/>
            <a:headEnd/>
            <a:tailEnd/>
          </a:ln>
        </p:spPr>
        <p:txBody>
          <a:bodyPr wrap="square" lIns="34290" rIns="34290">
            <a:spAutoFit/>
          </a:bodyPr>
          <a:lstStyle/>
          <a:p>
            <a:pPr marL="257175" indent="-257175">
              <a:buClr>
                <a:srgbClr val="1F497D"/>
              </a:buClr>
            </a:pPr>
            <a:r>
              <a:rPr lang="en-US" sz="1350" b="1" dirty="0"/>
              <a:t>Natural Gas Distribution</a:t>
            </a:r>
          </a:p>
          <a:p>
            <a:pPr>
              <a:buClr>
                <a:srgbClr val="1F497D"/>
              </a:buClr>
            </a:pPr>
            <a:r>
              <a:rPr lang="en-US" sz="1200" i="1" dirty="0"/>
              <a:t>Has never been covered under the NSPS</a:t>
            </a:r>
          </a:p>
        </p:txBody>
      </p:sp>
      <p:sp>
        <p:nvSpPr>
          <p:cNvPr id="1112" name="Rectangle 1134">
            <a:extLst>
              <a:ext uri="{FF2B5EF4-FFF2-40B4-BE49-F238E27FC236}">
                <a16:creationId xmlns:a16="http://schemas.microsoft.com/office/drawing/2014/main" id="{95966897-69C6-4B31-9CD7-CDFBC7B8AC09}"/>
              </a:ext>
            </a:extLst>
          </p:cNvPr>
          <p:cNvSpPr>
            <a:spLocks noChangeArrowheads="1"/>
          </p:cNvSpPr>
          <p:nvPr/>
        </p:nvSpPr>
        <p:spPr bwMode="auto">
          <a:xfrm>
            <a:off x="5041501" y="1212423"/>
            <a:ext cx="1244436" cy="300082"/>
          </a:xfrm>
          <a:prstGeom prst="rect">
            <a:avLst/>
          </a:prstGeom>
          <a:noFill/>
          <a:ln w="9525">
            <a:noFill/>
            <a:miter lim="800000"/>
            <a:headEnd/>
            <a:tailEnd/>
          </a:ln>
        </p:spPr>
        <p:txBody>
          <a:bodyPr wrap="square" lIns="34290" rIns="34290">
            <a:spAutoFit/>
          </a:bodyPr>
          <a:lstStyle/>
          <a:p>
            <a:pPr marL="257175" indent="-257175">
              <a:buClr>
                <a:srgbClr val="1F497D"/>
              </a:buClr>
            </a:pPr>
            <a:r>
              <a:rPr lang="en-US" sz="1350" b="1" dirty="0"/>
              <a:t>Oil Production</a:t>
            </a:r>
          </a:p>
        </p:txBody>
      </p:sp>
      <p:sp>
        <p:nvSpPr>
          <p:cNvPr id="1113" name="Rectangle 2241">
            <a:extLst>
              <a:ext uri="{FF2B5EF4-FFF2-40B4-BE49-F238E27FC236}">
                <a16:creationId xmlns:a16="http://schemas.microsoft.com/office/drawing/2014/main" id="{4799446F-ED23-44BD-B764-896DFBEA8FB9}"/>
              </a:ext>
            </a:extLst>
          </p:cNvPr>
          <p:cNvSpPr>
            <a:spLocks noChangeArrowheads="1"/>
          </p:cNvSpPr>
          <p:nvPr/>
        </p:nvSpPr>
        <p:spPr bwMode="auto">
          <a:xfrm>
            <a:off x="673688" y="3233840"/>
            <a:ext cx="2925299" cy="300082"/>
          </a:xfrm>
          <a:prstGeom prst="rect">
            <a:avLst/>
          </a:prstGeom>
          <a:noFill/>
          <a:ln w="9525">
            <a:noFill/>
            <a:miter lim="800000"/>
            <a:headEnd/>
            <a:tailEnd/>
          </a:ln>
        </p:spPr>
        <p:txBody>
          <a:bodyPr wrap="square" lIns="34290" rIns="34290">
            <a:spAutoFit/>
          </a:bodyPr>
          <a:lstStyle/>
          <a:p>
            <a:pPr marL="257175" indent="-257175">
              <a:buClr>
                <a:srgbClr val="1F497D"/>
              </a:buClr>
            </a:pPr>
            <a:r>
              <a:rPr lang="en-US" sz="1350" b="1" dirty="0"/>
              <a:t>Natural Gas Transmission and Storage</a:t>
            </a:r>
            <a:endParaRPr lang="en-US" sz="1350" dirty="0"/>
          </a:p>
        </p:txBody>
      </p:sp>
      <p:sp>
        <p:nvSpPr>
          <p:cNvPr id="1114" name="Rectangle 1142">
            <a:extLst>
              <a:ext uri="{FF2B5EF4-FFF2-40B4-BE49-F238E27FC236}">
                <a16:creationId xmlns:a16="http://schemas.microsoft.com/office/drawing/2014/main" id="{7AD90BEE-6465-4DB0-8CE6-2C448A812DFB}"/>
              </a:ext>
            </a:extLst>
          </p:cNvPr>
          <p:cNvSpPr>
            <a:spLocks noChangeArrowheads="1"/>
          </p:cNvSpPr>
          <p:nvPr/>
        </p:nvSpPr>
        <p:spPr bwMode="auto">
          <a:xfrm>
            <a:off x="672987" y="1215382"/>
            <a:ext cx="3144132" cy="300082"/>
          </a:xfrm>
          <a:prstGeom prst="rect">
            <a:avLst/>
          </a:prstGeom>
          <a:noFill/>
          <a:ln w="9525">
            <a:noFill/>
            <a:miter lim="800000"/>
            <a:headEnd/>
            <a:tailEnd/>
          </a:ln>
        </p:spPr>
        <p:txBody>
          <a:bodyPr wrap="square" lIns="34290" rIns="34290">
            <a:spAutoFit/>
          </a:bodyPr>
          <a:lstStyle/>
          <a:p>
            <a:pPr marL="257175" indent="-257175">
              <a:buClr>
                <a:srgbClr val="1F497D"/>
              </a:buClr>
            </a:pPr>
            <a:r>
              <a:rPr lang="en-US" sz="1350" b="1" dirty="0"/>
              <a:t>Natural Gas Production &amp; Processing</a:t>
            </a:r>
          </a:p>
        </p:txBody>
      </p:sp>
      <p:graphicFrame>
        <p:nvGraphicFramePr>
          <p:cNvPr id="1115" name="Table 1114">
            <a:extLst>
              <a:ext uri="{FF2B5EF4-FFF2-40B4-BE49-F238E27FC236}">
                <a16:creationId xmlns:a16="http://schemas.microsoft.com/office/drawing/2014/main" id="{5F521A11-855B-4209-A6A6-E07C705DB47A}"/>
              </a:ext>
            </a:extLst>
          </p:cNvPr>
          <p:cNvGraphicFramePr>
            <a:graphicFrameLocks noGrp="1"/>
          </p:cNvGraphicFramePr>
          <p:nvPr>
            <p:extLst>
              <p:ext uri="{D42A27DB-BD31-4B8C-83A1-F6EECF244321}">
                <p14:modId xmlns:p14="http://schemas.microsoft.com/office/powerpoint/2010/main" val="3452533864"/>
              </p:ext>
            </p:extLst>
          </p:nvPr>
        </p:nvGraphicFramePr>
        <p:xfrm>
          <a:off x="689966" y="1516449"/>
          <a:ext cx="1495160" cy="1280160"/>
        </p:xfrm>
        <a:graphic>
          <a:graphicData uri="http://schemas.openxmlformats.org/drawingml/2006/table">
            <a:tbl>
              <a:tblPr bandRow="1">
                <a:tableStyleId>{7DF18680-E054-41AD-8BC1-D1AEF772440D}</a:tableStyleId>
              </a:tblPr>
              <a:tblGrid>
                <a:gridCol w="1495160">
                  <a:extLst>
                    <a:ext uri="{9D8B030D-6E8A-4147-A177-3AD203B41FA5}">
                      <a16:colId xmlns:a16="http://schemas.microsoft.com/office/drawing/2014/main" val="1922469711"/>
                    </a:ext>
                  </a:extLst>
                </a:gridCol>
              </a:tblGrid>
              <a:tr h="170000">
                <a:tc>
                  <a:txBody>
                    <a:bodyPr/>
                    <a:lstStyle/>
                    <a:p>
                      <a:r>
                        <a:rPr lang="en-US" sz="1200" dirty="0"/>
                        <a:t>Storage tanks</a:t>
                      </a:r>
                    </a:p>
                  </a:txBody>
                  <a:tcPr marL="68580" marR="68580" marT="0" marB="0" anchor="ctr"/>
                </a:tc>
                <a:extLst>
                  <a:ext uri="{0D108BD9-81ED-4DB2-BD59-A6C34878D82A}">
                    <a16:rowId xmlns:a16="http://schemas.microsoft.com/office/drawing/2014/main" val="2069909243"/>
                  </a:ext>
                </a:extLst>
              </a:tr>
              <a:tr h="170000">
                <a:tc>
                  <a:txBody>
                    <a:bodyPr/>
                    <a:lstStyle/>
                    <a:p>
                      <a:r>
                        <a:rPr lang="en-US" sz="1200" dirty="0"/>
                        <a:t>Well completions</a:t>
                      </a:r>
                    </a:p>
                  </a:txBody>
                  <a:tcPr marL="68580" marR="68580" marT="0" marB="0" anchor="ctr"/>
                </a:tc>
                <a:extLst>
                  <a:ext uri="{0D108BD9-81ED-4DB2-BD59-A6C34878D82A}">
                    <a16:rowId xmlns:a16="http://schemas.microsoft.com/office/drawing/2014/main" val="2562187020"/>
                  </a:ext>
                </a:extLst>
              </a:tr>
              <a:tr h="170000">
                <a:tc>
                  <a:txBody>
                    <a:bodyPr/>
                    <a:lstStyle/>
                    <a:p>
                      <a:r>
                        <a:rPr lang="en-US" sz="1200" dirty="0"/>
                        <a:t>Pneumatic controllers</a:t>
                      </a:r>
                    </a:p>
                  </a:txBody>
                  <a:tcPr marL="68580" marR="68580" marT="0" marB="0" anchor="ctr"/>
                </a:tc>
                <a:extLst>
                  <a:ext uri="{0D108BD9-81ED-4DB2-BD59-A6C34878D82A}">
                    <a16:rowId xmlns:a16="http://schemas.microsoft.com/office/drawing/2014/main" val="535549997"/>
                  </a:ext>
                </a:extLst>
              </a:tr>
              <a:tr h="170000">
                <a:tc>
                  <a:txBody>
                    <a:bodyPr/>
                    <a:lstStyle/>
                    <a:p>
                      <a:r>
                        <a:rPr lang="en-US" sz="1200" dirty="0"/>
                        <a:t>Processing plant leaks</a:t>
                      </a:r>
                    </a:p>
                  </a:txBody>
                  <a:tcPr marL="68580" marR="68580" marT="0" marB="0" anchor="ctr"/>
                </a:tc>
                <a:extLst>
                  <a:ext uri="{0D108BD9-81ED-4DB2-BD59-A6C34878D82A}">
                    <a16:rowId xmlns:a16="http://schemas.microsoft.com/office/drawing/2014/main" val="2716580471"/>
                  </a:ext>
                </a:extLst>
              </a:tr>
              <a:tr h="170000">
                <a:tc>
                  <a:txBody>
                    <a:bodyPr/>
                    <a:lstStyle/>
                    <a:p>
                      <a:r>
                        <a:rPr lang="en-US" sz="1200" dirty="0"/>
                        <a:t>Compressors</a:t>
                      </a:r>
                    </a:p>
                  </a:txBody>
                  <a:tcPr marL="68580" marR="68580" marT="0" marB="0" anchor="ctr"/>
                </a:tc>
                <a:extLst>
                  <a:ext uri="{0D108BD9-81ED-4DB2-BD59-A6C34878D82A}">
                    <a16:rowId xmlns:a16="http://schemas.microsoft.com/office/drawing/2014/main" val="1910546762"/>
                  </a:ext>
                </a:extLst>
              </a:tr>
              <a:tr h="170000">
                <a:tc>
                  <a:txBody>
                    <a:bodyPr/>
                    <a:lstStyle/>
                    <a:p>
                      <a:r>
                        <a:rPr lang="en-US" sz="1200" dirty="0"/>
                        <a:t>Equipment leaks</a:t>
                      </a:r>
                    </a:p>
                  </a:txBody>
                  <a:tcPr marL="68580" marR="68580" marT="0" marB="0" anchor="ctr"/>
                </a:tc>
                <a:extLst>
                  <a:ext uri="{0D108BD9-81ED-4DB2-BD59-A6C34878D82A}">
                    <a16:rowId xmlns:a16="http://schemas.microsoft.com/office/drawing/2014/main" val="5064565"/>
                  </a:ext>
                </a:extLst>
              </a:tr>
              <a:tr h="17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Pneumatic pumps</a:t>
                      </a:r>
                    </a:p>
                  </a:txBody>
                  <a:tcPr marL="68580" marR="68580" marT="0" marB="0" anchor="ctr"/>
                </a:tc>
                <a:extLst>
                  <a:ext uri="{0D108BD9-81ED-4DB2-BD59-A6C34878D82A}">
                    <a16:rowId xmlns:a16="http://schemas.microsoft.com/office/drawing/2014/main" val="4249775451"/>
                  </a:ext>
                </a:extLst>
              </a:tr>
            </a:tbl>
          </a:graphicData>
        </a:graphic>
      </p:graphicFrame>
      <p:graphicFrame>
        <p:nvGraphicFramePr>
          <p:cNvPr id="1116" name="Table 1115">
            <a:extLst>
              <a:ext uri="{FF2B5EF4-FFF2-40B4-BE49-F238E27FC236}">
                <a16:creationId xmlns:a16="http://schemas.microsoft.com/office/drawing/2014/main" id="{CD9656EA-924E-461B-B8E4-6F69F8FCEA2A}"/>
              </a:ext>
            </a:extLst>
          </p:cNvPr>
          <p:cNvGraphicFramePr>
            <a:graphicFrameLocks noGrp="1"/>
          </p:cNvGraphicFramePr>
          <p:nvPr>
            <p:extLst>
              <p:ext uri="{D42A27DB-BD31-4B8C-83A1-F6EECF244321}">
                <p14:modId xmlns:p14="http://schemas.microsoft.com/office/powerpoint/2010/main" val="1419547691"/>
              </p:ext>
            </p:extLst>
          </p:nvPr>
        </p:nvGraphicFramePr>
        <p:xfrm>
          <a:off x="686795" y="3516932"/>
          <a:ext cx="1595932" cy="731520"/>
        </p:xfrm>
        <a:graphic>
          <a:graphicData uri="http://schemas.openxmlformats.org/drawingml/2006/table">
            <a:tbl>
              <a:tblPr bandRow="1">
                <a:tableStyleId>{7DF18680-E054-41AD-8BC1-D1AEF772440D}</a:tableStyleId>
              </a:tblPr>
              <a:tblGrid>
                <a:gridCol w="1595932">
                  <a:extLst>
                    <a:ext uri="{9D8B030D-6E8A-4147-A177-3AD203B41FA5}">
                      <a16:colId xmlns:a16="http://schemas.microsoft.com/office/drawing/2014/main" val="1922469711"/>
                    </a:ext>
                  </a:extLst>
                </a:gridCol>
              </a:tblGrid>
              <a:tr h="105332">
                <a:tc>
                  <a:txBody>
                    <a:bodyPr/>
                    <a:lstStyle/>
                    <a:p>
                      <a:r>
                        <a:rPr lang="en-US" sz="1200" strike="noStrike" baseline="0" dirty="0"/>
                        <a:t>Storage tanks</a:t>
                      </a:r>
                    </a:p>
                  </a:txBody>
                  <a:tcPr marL="68580" marR="68580" marT="0" marB="0" anchor="ctr"/>
                </a:tc>
                <a:extLst>
                  <a:ext uri="{0D108BD9-81ED-4DB2-BD59-A6C34878D82A}">
                    <a16:rowId xmlns:a16="http://schemas.microsoft.com/office/drawing/2014/main" val="2069909243"/>
                  </a:ext>
                </a:extLst>
              </a:tr>
              <a:tr h="137160">
                <a:tc>
                  <a:txBody>
                    <a:bodyPr/>
                    <a:lstStyle/>
                    <a:p>
                      <a:r>
                        <a:rPr lang="en-US" sz="1200" kern="1200" dirty="0"/>
                        <a:t>Compressors</a:t>
                      </a:r>
                      <a:endParaRPr lang="en-US"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749985948"/>
                  </a:ext>
                </a:extLst>
              </a:tr>
              <a:tr h="178891">
                <a:tc>
                  <a:txBody>
                    <a:bodyPr/>
                    <a:lstStyle/>
                    <a:p>
                      <a:r>
                        <a:rPr lang="en-US" sz="1200" kern="1200" dirty="0"/>
                        <a:t>Equipment leaks</a:t>
                      </a:r>
                      <a:endParaRPr lang="en-US"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4249775451"/>
                  </a:ext>
                </a:extLst>
              </a:tr>
              <a:tr h="178891">
                <a:tc>
                  <a:txBody>
                    <a:bodyPr/>
                    <a:lstStyle/>
                    <a:p>
                      <a:r>
                        <a:rPr lang="en-US" sz="1200" kern="1200" dirty="0"/>
                        <a:t>Pneumatic controllers</a:t>
                      </a:r>
                      <a:endParaRPr lang="en-US"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2670959359"/>
                  </a:ext>
                </a:extLst>
              </a:tr>
            </a:tbl>
          </a:graphicData>
        </a:graphic>
      </p:graphicFrame>
      <p:graphicFrame>
        <p:nvGraphicFramePr>
          <p:cNvPr id="1117" name="Table 1116">
            <a:extLst>
              <a:ext uri="{FF2B5EF4-FFF2-40B4-BE49-F238E27FC236}">
                <a16:creationId xmlns:a16="http://schemas.microsoft.com/office/drawing/2014/main" id="{F0CE1674-CF5D-4345-B309-2FE27E37594D}"/>
              </a:ext>
            </a:extLst>
          </p:cNvPr>
          <p:cNvGraphicFramePr>
            <a:graphicFrameLocks noGrp="1"/>
          </p:cNvGraphicFramePr>
          <p:nvPr>
            <p:extLst>
              <p:ext uri="{D42A27DB-BD31-4B8C-83A1-F6EECF244321}">
                <p14:modId xmlns:p14="http://schemas.microsoft.com/office/powerpoint/2010/main" val="2933186115"/>
              </p:ext>
            </p:extLst>
          </p:nvPr>
        </p:nvGraphicFramePr>
        <p:xfrm>
          <a:off x="5062493" y="1507493"/>
          <a:ext cx="1533905" cy="914400"/>
        </p:xfrm>
        <a:graphic>
          <a:graphicData uri="http://schemas.openxmlformats.org/drawingml/2006/table">
            <a:tbl>
              <a:tblPr bandRow="1">
                <a:tableStyleId>{7DF18680-E054-41AD-8BC1-D1AEF772440D}</a:tableStyleId>
              </a:tblPr>
              <a:tblGrid>
                <a:gridCol w="1533905">
                  <a:extLst>
                    <a:ext uri="{9D8B030D-6E8A-4147-A177-3AD203B41FA5}">
                      <a16:colId xmlns:a16="http://schemas.microsoft.com/office/drawing/2014/main" val="1922469711"/>
                    </a:ext>
                  </a:extLst>
                </a:gridCol>
              </a:tblGrid>
              <a:tr h="178891">
                <a:tc>
                  <a:txBody>
                    <a:bodyPr/>
                    <a:lstStyle/>
                    <a:p>
                      <a:r>
                        <a:rPr lang="en-US" sz="1200" dirty="0"/>
                        <a:t>Storage tanks</a:t>
                      </a:r>
                    </a:p>
                  </a:txBody>
                  <a:tcPr marL="68580" marR="68580" marT="0" marB="0" anchor="ctr"/>
                </a:tc>
                <a:extLst>
                  <a:ext uri="{0D108BD9-81ED-4DB2-BD59-A6C34878D82A}">
                    <a16:rowId xmlns:a16="http://schemas.microsoft.com/office/drawing/2014/main" val="2069909243"/>
                  </a:ext>
                </a:extLst>
              </a:tr>
              <a:tr h="178891">
                <a:tc>
                  <a:txBody>
                    <a:bodyPr/>
                    <a:lstStyle/>
                    <a:p>
                      <a:r>
                        <a:rPr lang="en-US" sz="1200" dirty="0"/>
                        <a:t>Pneumatic controllers</a:t>
                      </a:r>
                    </a:p>
                  </a:txBody>
                  <a:tcPr marL="68580" marR="68580" marT="0" marB="0" anchor="ctr"/>
                </a:tc>
                <a:extLst>
                  <a:ext uri="{0D108BD9-81ED-4DB2-BD59-A6C34878D82A}">
                    <a16:rowId xmlns:a16="http://schemas.microsoft.com/office/drawing/2014/main" val="2562187020"/>
                  </a:ext>
                </a:extLst>
              </a:tr>
              <a:tr h="178891">
                <a:tc>
                  <a:txBody>
                    <a:bodyPr/>
                    <a:lstStyle/>
                    <a:p>
                      <a:r>
                        <a:rPr lang="en-US" sz="1200" dirty="0"/>
                        <a:t>Well completions</a:t>
                      </a:r>
                    </a:p>
                  </a:txBody>
                  <a:tcPr marL="68580" marR="68580" marT="0" marB="0" anchor="ctr"/>
                </a:tc>
                <a:extLst>
                  <a:ext uri="{0D108BD9-81ED-4DB2-BD59-A6C34878D82A}">
                    <a16:rowId xmlns:a16="http://schemas.microsoft.com/office/drawing/2014/main" val="535549997"/>
                  </a:ext>
                </a:extLst>
              </a:tr>
              <a:tr h="178891">
                <a:tc>
                  <a:txBody>
                    <a:bodyPr/>
                    <a:lstStyle/>
                    <a:p>
                      <a:r>
                        <a:rPr lang="en-US" sz="1200" dirty="0"/>
                        <a:t>Equipment leaks</a:t>
                      </a:r>
                    </a:p>
                  </a:txBody>
                  <a:tcPr marL="68580" marR="68580" marT="0" marB="0" anchor="ctr"/>
                </a:tc>
                <a:extLst>
                  <a:ext uri="{0D108BD9-81ED-4DB2-BD59-A6C34878D82A}">
                    <a16:rowId xmlns:a16="http://schemas.microsoft.com/office/drawing/2014/main" val="4249775451"/>
                  </a:ext>
                </a:extLst>
              </a:tr>
              <a:tr h="178891">
                <a:tc>
                  <a:txBody>
                    <a:bodyPr/>
                    <a:lstStyle/>
                    <a:p>
                      <a:r>
                        <a:rPr lang="en-US" sz="1200" dirty="0"/>
                        <a:t>Pneumatic pumps</a:t>
                      </a:r>
                    </a:p>
                  </a:txBody>
                  <a:tcPr marL="68580" marR="68580" marT="0" marB="0" anchor="ctr"/>
                </a:tc>
                <a:extLst>
                  <a:ext uri="{0D108BD9-81ED-4DB2-BD59-A6C34878D82A}">
                    <a16:rowId xmlns:a16="http://schemas.microsoft.com/office/drawing/2014/main" val="2670959359"/>
                  </a:ext>
                </a:extLst>
              </a:tr>
            </a:tbl>
          </a:graphicData>
        </a:graphic>
      </p:graphicFrame>
      <p:cxnSp>
        <p:nvCxnSpPr>
          <p:cNvPr id="1118" name="Straight Arrow Connector 1117">
            <a:extLst>
              <a:ext uri="{FF2B5EF4-FFF2-40B4-BE49-F238E27FC236}">
                <a16:creationId xmlns:a16="http://schemas.microsoft.com/office/drawing/2014/main" id="{72DA0F54-B530-4F69-BB52-B238E737DFA5}"/>
              </a:ext>
            </a:extLst>
          </p:cNvPr>
          <p:cNvCxnSpPr>
            <a:cxnSpLocks/>
          </p:cNvCxnSpPr>
          <p:nvPr/>
        </p:nvCxnSpPr>
        <p:spPr>
          <a:xfrm flipV="1">
            <a:off x="6656558" y="1963534"/>
            <a:ext cx="637764" cy="1159"/>
          </a:xfrm>
          <a:prstGeom prst="straightConnector1">
            <a:avLst/>
          </a:prstGeom>
          <a:ln w="57150">
            <a:solidFill>
              <a:srgbClr val="4F81BD"/>
            </a:solidFill>
            <a:tailEnd type="triangle"/>
          </a:ln>
        </p:spPr>
        <p:style>
          <a:lnRef idx="1">
            <a:schemeClr val="accent1"/>
          </a:lnRef>
          <a:fillRef idx="0">
            <a:schemeClr val="accent1"/>
          </a:fillRef>
          <a:effectRef idx="0">
            <a:schemeClr val="accent1"/>
          </a:effectRef>
          <a:fontRef idx="minor">
            <a:schemeClr val="tx1"/>
          </a:fontRef>
        </p:style>
      </p:cxnSp>
      <p:sp>
        <p:nvSpPr>
          <p:cNvPr id="1119" name="TextBox 1118">
            <a:extLst>
              <a:ext uri="{FF2B5EF4-FFF2-40B4-BE49-F238E27FC236}">
                <a16:creationId xmlns:a16="http://schemas.microsoft.com/office/drawing/2014/main" id="{3BB19444-A5FE-4314-ADF7-30DB716FF863}"/>
              </a:ext>
            </a:extLst>
          </p:cNvPr>
          <p:cNvSpPr txBox="1"/>
          <p:nvPr/>
        </p:nvSpPr>
        <p:spPr>
          <a:xfrm>
            <a:off x="7253283" y="1659712"/>
            <a:ext cx="1493553" cy="830997"/>
          </a:xfrm>
          <a:prstGeom prst="rect">
            <a:avLst/>
          </a:prstGeom>
          <a:noFill/>
        </p:spPr>
        <p:txBody>
          <a:bodyPr wrap="square" rtlCol="0">
            <a:spAutoFit/>
          </a:bodyPr>
          <a:lstStyle/>
          <a:p>
            <a:pPr algn="ctr"/>
            <a:r>
              <a:rPr lang="en-US" sz="1200" i="1" dirty="0"/>
              <a:t>Crude oil sent to petroleum refinery </a:t>
            </a:r>
          </a:p>
          <a:p>
            <a:pPr algn="ctr"/>
            <a:r>
              <a:rPr lang="en-US" sz="1200" i="1" dirty="0"/>
              <a:t>(not covered by Oil and Gas NSPS)</a:t>
            </a:r>
          </a:p>
        </p:txBody>
      </p:sp>
    </p:spTree>
    <p:extLst>
      <p:ext uri="{BB962C8B-B14F-4D97-AF65-F5344CB8AC3E}">
        <p14:creationId xmlns:p14="http://schemas.microsoft.com/office/powerpoint/2010/main" val="391447272"/>
      </p:ext>
    </p:extLst>
  </p:cSld>
  <p:clrMapOvr>
    <a:masterClrMapping/>
  </p:clrMapOvr>
</p:sld>
</file>

<file path=ppt/theme/theme1.xml><?xml version="1.0" encoding="utf-8"?>
<a:theme xmlns:a="http://schemas.openxmlformats.org/drawingml/2006/main" name="~52032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 SPPD RTR OS Briefing_June 2 2016 draft [Read-Only]" id="{0E55198A-D895-4352-B50C-C14D2009CC75}" vid="{42A6F2C5-18C3-41B1-819F-11D6E21F40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00.xml.rels><?xml version="1.0" encoding="UTF-8" standalone="yes"?>
<Relationships xmlns="http://schemas.openxmlformats.org/package/2006/relationships"><Relationship Id="rId1" Type="http://schemas.openxmlformats.org/officeDocument/2006/relationships/customXmlProps" Target="itemProps100.xml"/></Relationships>
</file>

<file path=customXml/_rels/item101.xml.rels><?xml version="1.0" encoding="UTF-8" standalone="yes"?>
<Relationships xmlns="http://schemas.openxmlformats.org/package/2006/relationships"><Relationship Id="rId1" Type="http://schemas.openxmlformats.org/officeDocument/2006/relationships/customXmlProps" Target="itemProps101.xml"/></Relationships>
</file>

<file path=customXml/_rels/item102.xml.rels><?xml version="1.0" encoding="UTF-8" standalone="yes"?>
<Relationships xmlns="http://schemas.openxmlformats.org/package/2006/relationships"><Relationship Id="rId1" Type="http://schemas.openxmlformats.org/officeDocument/2006/relationships/customXmlProps" Target="itemProps102.xml"/></Relationships>
</file>

<file path=customXml/_rels/item103.xml.rels><?xml version="1.0" encoding="UTF-8" standalone="yes"?>
<Relationships xmlns="http://schemas.openxmlformats.org/package/2006/relationships"><Relationship Id="rId1" Type="http://schemas.openxmlformats.org/officeDocument/2006/relationships/customXmlProps" Target="itemProps103.xml"/></Relationships>
</file>

<file path=customXml/_rels/item104.xml.rels><?xml version="1.0" encoding="UTF-8" standalone="yes"?>
<Relationships xmlns="http://schemas.openxmlformats.org/package/2006/relationships"><Relationship Id="rId1" Type="http://schemas.openxmlformats.org/officeDocument/2006/relationships/customXmlProps" Target="itemProps104.xml"/></Relationships>
</file>

<file path=customXml/_rels/item105.xml.rels><?xml version="1.0" encoding="UTF-8" standalone="yes"?>
<Relationships xmlns="http://schemas.openxmlformats.org/package/2006/relationships"><Relationship Id="rId1" Type="http://schemas.openxmlformats.org/officeDocument/2006/relationships/customXmlProps" Target="itemProps105.xml"/></Relationships>
</file>

<file path=customXml/_rels/item106.xml.rels><?xml version="1.0" encoding="UTF-8" standalone="yes"?>
<Relationships xmlns="http://schemas.openxmlformats.org/package/2006/relationships"><Relationship Id="rId1" Type="http://schemas.openxmlformats.org/officeDocument/2006/relationships/customXmlProps" Target="itemProps106.xml"/></Relationships>
</file>

<file path=customXml/_rels/item107.xml.rels><?xml version="1.0" encoding="UTF-8" standalone="yes"?>
<Relationships xmlns="http://schemas.openxmlformats.org/package/2006/relationships"><Relationship Id="rId1" Type="http://schemas.openxmlformats.org/officeDocument/2006/relationships/customXmlProps" Target="itemProps107.xml"/></Relationships>
</file>

<file path=customXml/_rels/item108.xml.rels><?xml version="1.0" encoding="UTF-8" standalone="yes"?>
<Relationships xmlns="http://schemas.openxmlformats.org/package/2006/relationships"><Relationship Id="rId1" Type="http://schemas.openxmlformats.org/officeDocument/2006/relationships/customXmlProps" Target="itemProps108.xml"/></Relationships>
</file>

<file path=customXml/_rels/item109.xml.rels><?xml version="1.0" encoding="UTF-8" standalone="yes"?>
<Relationships xmlns="http://schemas.openxmlformats.org/package/2006/relationships"><Relationship Id="rId1" Type="http://schemas.openxmlformats.org/officeDocument/2006/relationships/customXmlProps" Target="itemProps109.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10.xml.rels><?xml version="1.0" encoding="UTF-8" standalone="yes"?>
<Relationships xmlns="http://schemas.openxmlformats.org/package/2006/relationships"><Relationship Id="rId1" Type="http://schemas.openxmlformats.org/officeDocument/2006/relationships/customXmlProps" Target="itemProps110.xml"/></Relationships>
</file>

<file path=customXml/_rels/item111.xml.rels><?xml version="1.0" encoding="UTF-8" standalone="yes"?>
<Relationships xmlns="http://schemas.openxmlformats.org/package/2006/relationships"><Relationship Id="rId1" Type="http://schemas.openxmlformats.org/officeDocument/2006/relationships/customXmlProps" Target="itemProps111.xml"/></Relationships>
</file>

<file path=customXml/_rels/item112.xml.rels><?xml version="1.0" encoding="UTF-8" standalone="yes"?>
<Relationships xmlns="http://schemas.openxmlformats.org/package/2006/relationships"><Relationship Id="rId1" Type="http://schemas.openxmlformats.org/officeDocument/2006/relationships/customXmlProps" Target="itemProps112.xml"/></Relationships>
</file>

<file path=customXml/_rels/item113.xml.rels><?xml version="1.0" encoding="UTF-8" standalone="yes"?>
<Relationships xmlns="http://schemas.openxmlformats.org/package/2006/relationships"><Relationship Id="rId1" Type="http://schemas.openxmlformats.org/officeDocument/2006/relationships/customXmlProps" Target="itemProps113.xml"/></Relationships>
</file>

<file path=customXml/_rels/item114.xml.rels><?xml version="1.0" encoding="UTF-8" standalone="yes"?>
<Relationships xmlns="http://schemas.openxmlformats.org/package/2006/relationships"><Relationship Id="rId1" Type="http://schemas.openxmlformats.org/officeDocument/2006/relationships/customXmlProps" Target="itemProps114.xml"/></Relationships>
</file>

<file path=customXml/_rels/item115.xml.rels><?xml version="1.0" encoding="UTF-8" standalone="yes"?>
<Relationships xmlns="http://schemas.openxmlformats.org/package/2006/relationships"><Relationship Id="rId1" Type="http://schemas.openxmlformats.org/officeDocument/2006/relationships/customXmlProps" Target="itemProps115.xml"/></Relationships>
</file>

<file path=customXml/_rels/item116.xml.rels><?xml version="1.0" encoding="UTF-8" standalone="yes"?>
<Relationships xmlns="http://schemas.openxmlformats.org/package/2006/relationships"><Relationship Id="rId1" Type="http://schemas.openxmlformats.org/officeDocument/2006/relationships/customXmlProps" Target="itemProps116.xml"/></Relationships>
</file>

<file path=customXml/_rels/item117.xml.rels><?xml version="1.0" encoding="UTF-8" standalone="yes"?>
<Relationships xmlns="http://schemas.openxmlformats.org/package/2006/relationships"><Relationship Id="rId1" Type="http://schemas.openxmlformats.org/officeDocument/2006/relationships/customXmlProps" Target="itemProps117.xml"/></Relationships>
</file>

<file path=customXml/_rels/item118.xml.rels><?xml version="1.0" encoding="UTF-8" standalone="yes"?>
<Relationships xmlns="http://schemas.openxmlformats.org/package/2006/relationships"><Relationship Id="rId1" Type="http://schemas.openxmlformats.org/officeDocument/2006/relationships/customXmlProps" Target="itemProps118.xml"/></Relationships>
</file>

<file path=customXml/_rels/item119.xml.rels><?xml version="1.0" encoding="UTF-8" standalone="yes"?>
<Relationships xmlns="http://schemas.openxmlformats.org/package/2006/relationships"><Relationship Id="rId1" Type="http://schemas.openxmlformats.org/officeDocument/2006/relationships/customXmlProps" Target="itemProps119.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20.xml.rels><?xml version="1.0" encoding="UTF-8" standalone="yes"?>
<Relationships xmlns="http://schemas.openxmlformats.org/package/2006/relationships"><Relationship Id="rId1" Type="http://schemas.openxmlformats.org/officeDocument/2006/relationships/customXmlProps" Target="itemProps120.xml"/></Relationships>
</file>

<file path=customXml/_rels/item121.xml.rels><?xml version="1.0" encoding="UTF-8" standalone="yes"?>
<Relationships xmlns="http://schemas.openxmlformats.org/package/2006/relationships"><Relationship Id="rId1" Type="http://schemas.openxmlformats.org/officeDocument/2006/relationships/customXmlProps" Target="itemProps121.xml"/></Relationships>
</file>

<file path=customXml/_rels/item122.xml.rels><?xml version="1.0" encoding="UTF-8" standalone="yes"?>
<Relationships xmlns="http://schemas.openxmlformats.org/package/2006/relationships"><Relationship Id="rId1" Type="http://schemas.openxmlformats.org/officeDocument/2006/relationships/customXmlProps" Target="itemProps122.xml"/></Relationships>
</file>

<file path=customXml/_rels/item123.xml.rels><?xml version="1.0" encoding="UTF-8" standalone="yes"?>
<Relationships xmlns="http://schemas.openxmlformats.org/package/2006/relationships"><Relationship Id="rId1" Type="http://schemas.openxmlformats.org/officeDocument/2006/relationships/customXmlProps" Target="itemProps123.xml"/></Relationships>
</file>

<file path=customXml/_rels/item124.xml.rels><?xml version="1.0" encoding="UTF-8" standalone="yes"?>
<Relationships xmlns="http://schemas.openxmlformats.org/package/2006/relationships"><Relationship Id="rId1" Type="http://schemas.openxmlformats.org/officeDocument/2006/relationships/customXmlProps" Target="itemProps124.xml"/></Relationships>
</file>

<file path=customXml/_rels/item125.xml.rels><?xml version="1.0" encoding="UTF-8" standalone="yes"?>
<Relationships xmlns="http://schemas.openxmlformats.org/package/2006/relationships"><Relationship Id="rId1" Type="http://schemas.openxmlformats.org/officeDocument/2006/relationships/customXmlProps" Target="itemProps125.xml"/></Relationships>
</file>

<file path=customXml/_rels/item126.xml.rels><?xml version="1.0" encoding="UTF-8" standalone="yes"?>
<Relationships xmlns="http://schemas.openxmlformats.org/package/2006/relationships"><Relationship Id="rId1" Type="http://schemas.openxmlformats.org/officeDocument/2006/relationships/customXmlProps" Target="itemProps126.xml"/></Relationships>
</file>

<file path=customXml/_rels/item127.xml.rels><?xml version="1.0" encoding="UTF-8" standalone="yes"?>
<Relationships xmlns="http://schemas.openxmlformats.org/package/2006/relationships"><Relationship Id="rId1" Type="http://schemas.openxmlformats.org/officeDocument/2006/relationships/customXmlProps" Target="itemProps127.xml"/></Relationships>
</file>

<file path=customXml/_rels/item128.xml.rels><?xml version="1.0" encoding="UTF-8" standalone="yes"?>
<Relationships xmlns="http://schemas.openxmlformats.org/package/2006/relationships"><Relationship Id="rId1" Type="http://schemas.openxmlformats.org/officeDocument/2006/relationships/customXmlProps" Target="itemProps128.xml"/></Relationships>
</file>

<file path=customXml/_rels/item129.xml.rels><?xml version="1.0" encoding="UTF-8" standalone="yes"?>
<Relationships xmlns="http://schemas.openxmlformats.org/package/2006/relationships"><Relationship Id="rId1" Type="http://schemas.openxmlformats.org/officeDocument/2006/relationships/customXmlProps" Target="itemProps129.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30.xml.rels><?xml version="1.0" encoding="UTF-8" standalone="yes"?>
<Relationships xmlns="http://schemas.openxmlformats.org/package/2006/relationships"><Relationship Id="rId1" Type="http://schemas.openxmlformats.org/officeDocument/2006/relationships/customXmlProps" Target="itemProps130.xml"/></Relationships>
</file>

<file path=customXml/_rels/item131.xml.rels><?xml version="1.0" encoding="UTF-8" standalone="yes"?>
<Relationships xmlns="http://schemas.openxmlformats.org/package/2006/relationships"><Relationship Id="rId1" Type="http://schemas.openxmlformats.org/officeDocument/2006/relationships/customXmlProps" Target="itemProps131.xml"/></Relationships>
</file>

<file path=customXml/_rels/item132.xml.rels><?xml version="1.0" encoding="UTF-8" standalone="yes"?>
<Relationships xmlns="http://schemas.openxmlformats.org/package/2006/relationships"><Relationship Id="rId1" Type="http://schemas.openxmlformats.org/officeDocument/2006/relationships/customXmlProps" Target="itemProps132.xml"/></Relationships>
</file>

<file path=customXml/_rels/item133.xml.rels><?xml version="1.0" encoding="UTF-8" standalone="yes"?>
<Relationships xmlns="http://schemas.openxmlformats.org/package/2006/relationships"><Relationship Id="rId1" Type="http://schemas.openxmlformats.org/officeDocument/2006/relationships/customXmlProps" Target="itemProps133.xml"/></Relationships>
</file>

<file path=customXml/_rels/item134.xml.rels><?xml version="1.0" encoding="UTF-8" standalone="yes"?>
<Relationships xmlns="http://schemas.openxmlformats.org/package/2006/relationships"><Relationship Id="rId1" Type="http://schemas.openxmlformats.org/officeDocument/2006/relationships/customXmlProps" Target="itemProps134.xml"/></Relationships>
</file>

<file path=customXml/_rels/item135.xml.rels><?xml version="1.0" encoding="UTF-8" standalone="yes"?>
<Relationships xmlns="http://schemas.openxmlformats.org/package/2006/relationships"><Relationship Id="rId1" Type="http://schemas.openxmlformats.org/officeDocument/2006/relationships/customXmlProps" Target="itemProps135.xml"/></Relationships>
</file>

<file path=customXml/_rels/item136.xml.rels><?xml version="1.0" encoding="UTF-8" standalone="yes"?>
<Relationships xmlns="http://schemas.openxmlformats.org/package/2006/relationships"><Relationship Id="rId1" Type="http://schemas.openxmlformats.org/officeDocument/2006/relationships/customXmlProps" Target="itemProps136.xml"/></Relationships>
</file>

<file path=customXml/_rels/item137.xml.rels><?xml version="1.0" encoding="UTF-8" standalone="yes"?>
<Relationships xmlns="http://schemas.openxmlformats.org/package/2006/relationships"><Relationship Id="rId1" Type="http://schemas.openxmlformats.org/officeDocument/2006/relationships/customXmlProps" Target="itemProps137.xml"/></Relationships>
</file>

<file path=customXml/_rels/item138.xml.rels><?xml version="1.0" encoding="UTF-8" standalone="yes"?>
<Relationships xmlns="http://schemas.openxmlformats.org/package/2006/relationships"><Relationship Id="rId1" Type="http://schemas.openxmlformats.org/officeDocument/2006/relationships/customXmlProps" Target="itemProps138.xml"/></Relationships>
</file>

<file path=customXml/_rels/item139.xml.rels><?xml version="1.0" encoding="UTF-8" standalone="yes"?>
<Relationships xmlns="http://schemas.openxmlformats.org/package/2006/relationships"><Relationship Id="rId1" Type="http://schemas.openxmlformats.org/officeDocument/2006/relationships/customXmlProps" Target="itemProps139.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40.xml.rels><?xml version="1.0" encoding="UTF-8" standalone="yes"?>
<Relationships xmlns="http://schemas.openxmlformats.org/package/2006/relationships"><Relationship Id="rId1" Type="http://schemas.openxmlformats.org/officeDocument/2006/relationships/customXmlProps" Target="itemProps140.xml"/></Relationships>
</file>

<file path=customXml/_rels/item141.xml.rels><?xml version="1.0" encoding="UTF-8" standalone="yes"?>
<Relationships xmlns="http://schemas.openxmlformats.org/package/2006/relationships"><Relationship Id="rId1" Type="http://schemas.openxmlformats.org/officeDocument/2006/relationships/customXmlProps" Target="itemProps141.xml"/></Relationships>
</file>

<file path=customXml/_rels/item142.xml.rels><?xml version="1.0" encoding="UTF-8" standalone="yes"?>
<Relationships xmlns="http://schemas.openxmlformats.org/package/2006/relationships"><Relationship Id="rId1" Type="http://schemas.openxmlformats.org/officeDocument/2006/relationships/customXmlProps" Target="itemProps142.xml"/></Relationships>
</file>

<file path=customXml/_rels/item143.xml.rels><?xml version="1.0" encoding="UTF-8" standalone="yes"?>
<Relationships xmlns="http://schemas.openxmlformats.org/package/2006/relationships"><Relationship Id="rId1" Type="http://schemas.openxmlformats.org/officeDocument/2006/relationships/customXmlProps" Target="itemProps143.xml"/></Relationships>
</file>

<file path=customXml/_rels/item144.xml.rels><?xml version="1.0" encoding="UTF-8" standalone="yes"?>
<Relationships xmlns="http://schemas.openxmlformats.org/package/2006/relationships"><Relationship Id="rId1" Type="http://schemas.openxmlformats.org/officeDocument/2006/relationships/customXmlProps" Target="itemProps144.xml"/></Relationships>
</file>

<file path=customXml/_rels/item145.xml.rels><?xml version="1.0" encoding="UTF-8" standalone="yes"?>
<Relationships xmlns="http://schemas.openxmlformats.org/package/2006/relationships"><Relationship Id="rId1" Type="http://schemas.openxmlformats.org/officeDocument/2006/relationships/customXmlProps" Target="itemProps145.xml"/></Relationships>
</file>

<file path=customXml/_rels/item146.xml.rels><?xml version="1.0" encoding="UTF-8" standalone="yes"?>
<Relationships xmlns="http://schemas.openxmlformats.org/package/2006/relationships"><Relationship Id="rId1" Type="http://schemas.openxmlformats.org/officeDocument/2006/relationships/customXmlProps" Target="itemProps146.xml"/></Relationships>
</file>

<file path=customXml/_rels/item147.xml.rels><?xml version="1.0" encoding="UTF-8" standalone="yes"?>
<Relationships xmlns="http://schemas.openxmlformats.org/package/2006/relationships"><Relationship Id="rId1" Type="http://schemas.openxmlformats.org/officeDocument/2006/relationships/customXmlProps" Target="itemProps147.xml"/></Relationships>
</file>

<file path=customXml/_rels/item148.xml.rels><?xml version="1.0" encoding="UTF-8" standalone="yes"?>
<Relationships xmlns="http://schemas.openxmlformats.org/package/2006/relationships"><Relationship Id="rId1" Type="http://schemas.openxmlformats.org/officeDocument/2006/relationships/customXmlProps" Target="itemProps148.xml"/></Relationships>
</file>

<file path=customXml/_rels/item149.xml.rels><?xml version="1.0" encoding="UTF-8" standalone="yes"?>
<Relationships xmlns="http://schemas.openxmlformats.org/package/2006/relationships"><Relationship Id="rId1" Type="http://schemas.openxmlformats.org/officeDocument/2006/relationships/customXmlProps" Target="itemProps149.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50.xml.rels><?xml version="1.0" encoding="UTF-8" standalone="yes"?>
<Relationships xmlns="http://schemas.openxmlformats.org/package/2006/relationships"><Relationship Id="rId1" Type="http://schemas.openxmlformats.org/officeDocument/2006/relationships/customXmlProps" Target="itemProps150.xml"/></Relationships>
</file>

<file path=customXml/_rels/item151.xml.rels><?xml version="1.0" encoding="UTF-8" standalone="yes"?>
<Relationships xmlns="http://schemas.openxmlformats.org/package/2006/relationships"><Relationship Id="rId1" Type="http://schemas.openxmlformats.org/officeDocument/2006/relationships/customXmlProps" Target="itemProps151.xml"/></Relationships>
</file>

<file path=customXml/_rels/item152.xml.rels><?xml version="1.0" encoding="UTF-8" standalone="yes"?>
<Relationships xmlns="http://schemas.openxmlformats.org/package/2006/relationships"><Relationship Id="rId1" Type="http://schemas.openxmlformats.org/officeDocument/2006/relationships/customXmlProps" Target="itemProps152.xml"/></Relationships>
</file>

<file path=customXml/_rels/item153.xml.rels><?xml version="1.0" encoding="UTF-8" standalone="yes"?>
<Relationships xmlns="http://schemas.openxmlformats.org/package/2006/relationships"><Relationship Id="rId1" Type="http://schemas.openxmlformats.org/officeDocument/2006/relationships/customXmlProps" Target="itemProps153.xml"/></Relationships>
</file>

<file path=customXml/_rels/item154.xml.rels><?xml version="1.0" encoding="UTF-8" standalone="yes"?>
<Relationships xmlns="http://schemas.openxmlformats.org/package/2006/relationships"><Relationship Id="rId1" Type="http://schemas.openxmlformats.org/officeDocument/2006/relationships/customXmlProps" Target="itemProps154.xml"/></Relationships>
</file>

<file path=customXml/_rels/item155.xml.rels><?xml version="1.0" encoding="UTF-8" standalone="yes"?>
<Relationships xmlns="http://schemas.openxmlformats.org/package/2006/relationships"><Relationship Id="rId1" Type="http://schemas.openxmlformats.org/officeDocument/2006/relationships/customXmlProps" Target="itemProps155.xml"/></Relationships>
</file>

<file path=customXml/_rels/item156.xml.rels><?xml version="1.0" encoding="UTF-8" standalone="yes"?>
<Relationships xmlns="http://schemas.openxmlformats.org/package/2006/relationships"><Relationship Id="rId1" Type="http://schemas.openxmlformats.org/officeDocument/2006/relationships/customXmlProps" Target="itemProps156.xml"/></Relationships>
</file>

<file path=customXml/_rels/item157.xml.rels><?xml version="1.0" encoding="UTF-8" standalone="yes"?>
<Relationships xmlns="http://schemas.openxmlformats.org/package/2006/relationships"><Relationship Id="rId1" Type="http://schemas.openxmlformats.org/officeDocument/2006/relationships/customXmlProps" Target="itemProps157.xml"/></Relationships>
</file>

<file path=customXml/_rels/item158.xml.rels><?xml version="1.0" encoding="UTF-8" standalone="yes"?>
<Relationships xmlns="http://schemas.openxmlformats.org/package/2006/relationships"><Relationship Id="rId1" Type="http://schemas.openxmlformats.org/officeDocument/2006/relationships/customXmlProps" Target="itemProps158.xml"/></Relationships>
</file>

<file path=customXml/_rels/item159.xml.rels><?xml version="1.0" encoding="UTF-8" standalone="yes"?>
<Relationships xmlns="http://schemas.openxmlformats.org/package/2006/relationships"><Relationship Id="rId1" Type="http://schemas.openxmlformats.org/officeDocument/2006/relationships/customXmlProps" Target="itemProps159.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60.xml.rels><?xml version="1.0" encoding="UTF-8" standalone="yes"?>
<Relationships xmlns="http://schemas.openxmlformats.org/package/2006/relationships"><Relationship Id="rId1" Type="http://schemas.openxmlformats.org/officeDocument/2006/relationships/customXmlProps" Target="itemProps160.xml"/></Relationships>
</file>

<file path=customXml/_rels/item161.xml.rels><?xml version="1.0" encoding="UTF-8" standalone="yes"?>
<Relationships xmlns="http://schemas.openxmlformats.org/package/2006/relationships"><Relationship Id="rId1" Type="http://schemas.openxmlformats.org/officeDocument/2006/relationships/customXmlProps" Target="itemProps161.xml"/></Relationships>
</file>

<file path=customXml/_rels/item162.xml.rels><?xml version="1.0" encoding="UTF-8" standalone="yes"?>
<Relationships xmlns="http://schemas.openxmlformats.org/package/2006/relationships"><Relationship Id="rId1" Type="http://schemas.openxmlformats.org/officeDocument/2006/relationships/customXmlProps" Target="itemProps162.xml"/></Relationships>
</file>

<file path=customXml/_rels/item163.xml.rels><?xml version="1.0" encoding="UTF-8" standalone="yes"?>
<Relationships xmlns="http://schemas.openxmlformats.org/package/2006/relationships"><Relationship Id="rId1" Type="http://schemas.openxmlformats.org/officeDocument/2006/relationships/customXmlProps" Target="itemProps163.xml"/></Relationships>
</file>

<file path=customXml/_rels/item164.xml.rels><?xml version="1.0" encoding="UTF-8" standalone="yes"?>
<Relationships xmlns="http://schemas.openxmlformats.org/package/2006/relationships"><Relationship Id="rId1" Type="http://schemas.openxmlformats.org/officeDocument/2006/relationships/customXmlProps" Target="itemProps164.xml"/></Relationships>
</file>

<file path=customXml/_rels/item165.xml.rels><?xml version="1.0" encoding="UTF-8" standalone="yes"?>
<Relationships xmlns="http://schemas.openxmlformats.org/package/2006/relationships"><Relationship Id="rId1" Type="http://schemas.openxmlformats.org/officeDocument/2006/relationships/customXmlProps" Target="itemProps165.xml"/></Relationships>
</file>

<file path=customXml/_rels/item166.xml.rels><?xml version="1.0" encoding="UTF-8" standalone="yes"?>
<Relationships xmlns="http://schemas.openxmlformats.org/package/2006/relationships"><Relationship Id="rId1" Type="http://schemas.openxmlformats.org/officeDocument/2006/relationships/customXmlProps" Target="itemProps166.xml"/></Relationships>
</file>

<file path=customXml/_rels/item167.xml.rels><?xml version="1.0" encoding="UTF-8" standalone="yes"?>
<Relationships xmlns="http://schemas.openxmlformats.org/package/2006/relationships"><Relationship Id="rId1" Type="http://schemas.openxmlformats.org/officeDocument/2006/relationships/customXmlProps" Target="itemProps167.xml"/></Relationships>
</file>

<file path=customXml/_rels/item168.xml.rels><?xml version="1.0" encoding="UTF-8" standalone="yes"?>
<Relationships xmlns="http://schemas.openxmlformats.org/package/2006/relationships"><Relationship Id="rId1" Type="http://schemas.openxmlformats.org/officeDocument/2006/relationships/customXmlProps" Target="itemProps168.xml"/></Relationships>
</file>

<file path=customXml/_rels/item169.xml.rels><?xml version="1.0" encoding="UTF-8" standalone="yes"?>
<Relationships xmlns="http://schemas.openxmlformats.org/package/2006/relationships"><Relationship Id="rId1" Type="http://schemas.openxmlformats.org/officeDocument/2006/relationships/customXmlProps" Target="itemProps169.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70.xml.rels><?xml version="1.0" encoding="UTF-8" standalone="yes"?>
<Relationships xmlns="http://schemas.openxmlformats.org/package/2006/relationships"><Relationship Id="rId1" Type="http://schemas.openxmlformats.org/officeDocument/2006/relationships/customXmlProps" Target="itemProps170.xml"/></Relationships>
</file>

<file path=customXml/_rels/item171.xml.rels><?xml version="1.0" encoding="UTF-8" standalone="yes"?>
<Relationships xmlns="http://schemas.openxmlformats.org/package/2006/relationships"><Relationship Id="rId1" Type="http://schemas.openxmlformats.org/officeDocument/2006/relationships/customXmlProps" Target="itemProps171.xml"/></Relationships>
</file>

<file path=customXml/_rels/item172.xml.rels><?xml version="1.0" encoding="UTF-8" standalone="yes"?>
<Relationships xmlns="http://schemas.openxmlformats.org/package/2006/relationships"><Relationship Id="rId1" Type="http://schemas.openxmlformats.org/officeDocument/2006/relationships/customXmlProps" Target="itemProps172.xml"/></Relationships>
</file>

<file path=customXml/_rels/item173.xml.rels><?xml version="1.0" encoding="UTF-8" standalone="yes"?>
<Relationships xmlns="http://schemas.openxmlformats.org/package/2006/relationships"><Relationship Id="rId1" Type="http://schemas.openxmlformats.org/officeDocument/2006/relationships/customXmlProps" Target="itemProps173.xml"/></Relationships>
</file>

<file path=customXml/_rels/item174.xml.rels><?xml version="1.0" encoding="UTF-8" standalone="yes"?>
<Relationships xmlns="http://schemas.openxmlformats.org/package/2006/relationships"><Relationship Id="rId1" Type="http://schemas.openxmlformats.org/officeDocument/2006/relationships/customXmlProps" Target="itemProps174.xml"/></Relationships>
</file>

<file path=customXml/_rels/item175.xml.rels><?xml version="1.0" encoding="UTF-8" standalone="yes"?>
<Relationships xmlns="http://schemas.openxmlformats.org/package/2006/relationships"><Relationship Id="rId1" Type="http://schemas.openxmlformats.org/officeDocument/2006/relationships/customXmlProps" Target="itemProps175.xml"/></Relationships>
</file>

<file path=customXml/_rels/item176.xml.rels><?xml version="1.0" encoding="UTF-8" standalone="yes"?>
<Relationships xmlns="http://schemas.openxmlformats.org/package/2006/relationships"><Relationship Id="rId1" Type="http://schemas.openxmlformats.org/officeDocument/2006/relationships/customXmlProps" Target="itemProps176.xml"/></Relationships>
</file>

<file path=customXml/_rels/item177.xml.rels><?xml version="1.0" encoding="UTF-8" standalone="yes"?>
<Relationships xmlns="http://schemas.openxmlformats.org/package/2006/relationships"><Relationship Id="rId1" Type="http://schemas.openxmlformats.org/officeDocument/2006/relationships/customXmlProps" Target="itemProps177.xml"/></Relationships>
</file>

<file path=customXml/_rels/item178.xml.rels><?xml version="1.0" encoding="UTF-8" standalone="yes"?>
<Relationships xmlns="http://schemas.openxmlformats.org/package/2006/relationships"><Relationship Id="rId1" Type="http://schemas.openxmlformats.org/officeDocument/2006/relationships/customXmlProps" Target="itemProps178.xml"/></Relationships>
</file>

<file path=customXml/_rels/item179.xml.rels><?xml version="1.0" encoding="UTF-8" standalone="yes"?>
<Relationships xmlns="http://schemas.openxmlformats.org/package/2006/relationships"><Relationship Id="rId1" Type="http://schemas.openxmlformats.org/officeDocument/2006/relationships/customXmlProps" Target="itemProps179.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80.xml.rels><?xml version="1.0" encoding="UTF-8" standalone="yes"?>
<Relationships xmlns="http://schemas.openxmlformats.org/package/2006/relationships"><Relationship Id="rId1" Type="http://schemas.openxmlformats.org/officeDocument/2006/relationships/customXmlProps" Target="itemProps180.xml"/></Relationships>
</file>

<file path=customXml/_rels/item181.xml.rels><?xml version="1.0" encoding="UTF-8" standalone="yes"?>
<Relationships xmlns="http://schemas.openxmlformats.org/package/2006/relationships"><Relationship Id="rId1" Type="http://schemas.openxmlformats.org/officeDocument/2006/relationships/customXmlProps" Target="itemProps181.xml"/></Relationships>
</file>

<file path=customXml/_rels/item182.xml.rels><?xml version="1.0" encoding="UTF-8" standalone="yes"?>
<Relationships xmlns="http://schemas.openxmlformats.org/package/2006/relationships"><Relationship Id="rId1" Type="http://schemas.openxmlformats.org/officeDocument/2006/relationships/customXmlProps" Target="itemProps182.xml"/></Relationships>
</file>

<file path=customXml/_rels/item183.xml.rels><?xml version="1.0" encoding="UTF-8" standalone="yes"?>
<Relationships xmlns="http://schemas.openxmlformats.org/package/2006/relationships"><Relationship Id="rId1" Type="http://schemas.openxmlformats.org/officeDocument/2006/relationships/customXmlProps" Target="itemProps183.xml"/></Relationships>
</file>

<file path=customXml/_rels/item184.xml.rels><?xml version="1.0" encoding="UTF-8" standalone="yes"?>
<Relationships xmlns="http://schemas.openxmlformats.org/package/2006/relationships"><Relationship Id="rId1" Type="http://schemas.openxmlformats.org/officeDocument/2006/relationships/customXmlProps" Target="itemProps184.xml"/></Relationships>
</file>

<file path=customXml/_rels/item185.xml.rels><?xml version="1.0" encoding="UTF-8" standalone="yes"?>
<Relationships xmlns="http://schemas.openxmlformats.org/package/2006/relationships"><Relationship Id="rId1" Type="http://schemas.openxmlformats.org/officeDocument/2006/relationships/customXmlProps" Target="itemProps185.xml"/></Relationships>
</file>

<file path=customXml/_rels/item186.xml.rels><?xml version="1.0" encoding="UTF-8" standalone="yes"?>
<Relationships xmlns="http://schemas.openxmlformats.org/package/2006/relationships"><Relationship Id="rId1" Type="http://schemas.openxmlformats.org/officeDocument/2006/relationships/customXmlProps" Target="itemProps186.xml"/></Relationships>
</file>

<file path=customXml/_rels/item187.xml.rels><?xml version="1.0" encoding="UTF-8" standalone="yes"?>
<Relationships xmlns="http://schemas.openxmlformats.org/package/2006/relationships"><Relationship Id="rId1" Type="http://schemas.openxmlformats.org/officeDocument/2006/relationships/customXmlProps" Target="itemProps187.xml"/></Relationships>
</file>

<file path=customXml/_rels/item188.xml.rels><?xml version="1.0" encoding="UTF-8" standalone="yes"?>
<Relationships xmlns="http://schemas.openxmlformats.org/package/2006/relationships"><Relationship Id="rId1" Type="http://schemas.openxmlformats.org/officeDocument/2006/relationships/customXmlProps" Target="itemProps188.xml"/></Relationships>
</file>

<file path=customXml/_rels/item189.xml.rels><?xml version="1.0" encoding="UTF-8" standalone="yes"?>
<Relationships xmlns="http://schemas.openxmlformats.org/package/2006/relationships"><Relationship Id="rId1" Type="http://schemas.openxmlformats.org/officeDocument/2006/relationships/customXmlProps" Target="itemProps189.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190.xml.rels><?xml version="1.0" encoding="UTF-8" standalone="yes"?>
<Relationships xmlns="http://schemas.openxmlformats.org/package/2006/relationships"><Relationship Id="rId1" Type="http://schemas.openxmlformats.org/officeDocument/2006/relationships/customXmlProps" Target="itemProps190.xml"/></Relationships>
</file>

<file path=customXml/_rels/item191.xml.rels><?xml version="1.0" encoding="UTF-8" standalone="yes"?>
<Relationships xmlns="http://schemas.openxmlformats.org/package/2006/relationships"><Relationship Id="rId1" Type="http://schemas.openxmlformats.org/officeDocument/2006/relationships/customXmlProps" Target="itemProps191.xml"/></Relationships>
</file>

<file path=customXml/_rels/item192.xml.rels><?xml version="1.0" encoding="UTF-8" standalone="yes"?>
<Relationships xmlns="http://schemas.openxmlformats.org/package/2006/relationships"><Relationship Id="rId1" Type="http://schemas.openxmlformats.org/officeDocument/2006/relationships/customXmlProps" Target="itemProps192.xml"/></Relationships>
</file>

<file path=customXml/_rels/item193.xml.rels><?xml version="1.0" encoding="UTF-8" standalone="yes"?>
<Relationships xmlns="http://schemas.openxmlformats.org/package/2006/relationships"><Relationship Id="rId1" Type="http://schemas.openxmlformats.org/officeDocument/2006/relationships/customXmlProps" Target="itemProps193.xml"/></Relationships>
</file>

<file path=customXml/_rels/item194.xml.rels><?xml version="1.0" encoding="UTF-8" standalone="yes"?>
<Relationships xmlns="http://schemas.openxmlformats.org/package/2006/relationships"><Relationship Id="rId1" Type="http://schemas.openxmlformats.org/officeDocument/2006/relationships/customXmlProps" Target="itemProps194.xml"/></Relationships>
</file>

<file path=customXml/_rels/item195.xml.rels><?xml version="1.0" encoding="UTF-8" standalone="yes"?>
<Relationships xmlns="http://schemas.openxmlformats.org/package/2006/relationships"><Relationship Id="rId1" Type="http://schemas.openxmlformats.org/officeDocument/2006/relationships/customXmlProps" Target="itemProps195.xml"/></Relationships>
</file>

<file path=customXml/_rels/item196.xml.rels><?xml version="1.0" encoding="UTF-8" standalone="yes"?>
<Relationships xmlns="http://schemas.openxmlformats.org/package/2006/relationships"><Relationship Id="rId1" Type="http://schemas.openxmlformats.org/officeDocument/2006/relationships/customXmlProps" Target="itemProps196.xml"/></Relationships>
</file>

<file path=customXml/_rels/item197.xml.rels><?xml version="1.0" encoding="UTF-8" standalone="yes"?>
<Relationships xmlns="http://schemas.openxmlformats.org/package/2006/relationships"><Relationship Id="rId1" Type="http://schemas.openxmlformats.org/officeDocument/2006/relationships/customXmlProps" Target="itemProps197.xml"/></Relationships>
</file>

<file path=customXml/_rels/item198.xml.rels><?xml version="1.0" encoding="UTF-8" standalone="yes"?>
<Relationships xmlns="http://schemas.openxmlformats.org/package/2006/relationships"><Relationship Id="rId1" Type="http://schemas.openxmlformats.org/officeDocument/2006/relationships/customXmlProps" Target="itemProps198.xml"/></Relationships>
</file>

<file path=customXml/_rels/item199.xml.rels><?xml version="1.0" encoding="UTF-8" standalone="yes"?>
<Relationships xmlns="http://schemas.openxmlformats.org/package/2006/relationships"><Relationship Id="rId1" Type="http://schemas.openxmlformats.org/officeDocument/2006/relationships/customXmlProps" Target="itemProps19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00.xml.rels><?xml version="1.0" encoding="UTF-8" standalone="yes"?>
<Relationships xmlns="http://schemas.openxmlformats.org/package/2006/relationships"><Relationship Id="rId1" Type="http://schemas.openxmlformats.org/officeDocument/2006/relationships/customXmlProps" Target="itemProps200.xml"/></Relationships>
</file>

<file path=customXml/_rels/item201.xml.rels><?xml version="1.0" encoding="UTF-8" standalone="yes"?>
<Relationships xmlns="http://schemas.openxmlformats.org/package/2006/relationships"><Relationship Id="rId1" Type="http://schemas.openxmlformats.org/officeDocument/2006/relationships/customXmlProps" Target="itemProps201.xml"/></Relationships>
</file>

<file path=customXml/_rels/item202.xml.rels><?xml version="1.0" encoding="UTF-8" standalone="yes"?>
<Relationships xmlns="http://schemas.openxmlformats.org/package/2006/relationships"><Relationship Id="rId1" Type="http://schemas.openxmlformats.org/officeDocument/2006/relationships/customXmlProps" Target="itemProps202.xml"/></Relationships>
</file>

<file path=customXml/_rels/item203.xml.rels><?xml version="1.0" encoding="UTF-8" standalone="yes"?>
<Relationships xmlns="http://schemas.openxmlformats.org/package/2006/relationships"><Relationship Id="rId1" Type="http://schemas.openxmlformats.org/officeDocument/2006/relationships/customXmlProps" Target="itemProps203.xml"/></Relationships>
</file>

<file path=customXml/_rels/item204.xml.rels><?xml version="1.0" encoding="UTF-8" standalone="yes"?>
<Relationships xmlns="http://schemas.openxmlformats.org/package/2006/relationships"><Relationship Id="rId1" Type="http://schemas.openxmlformats.org/officeDocument/2006/relationships/customXmlProps" Target="itemProps204.xml"/></Relationships>
</file>

<file path=customXml/_rels/item205.xml.rels><?xml version="1.0" encoding="UTF-8" standalone="yes"?>
<Relationships xmlns="http://schemas.openxmlformats.org/package/2006/relationships"><Relationship Id="rId1" Type="http://schemas.openxmlformats.org/officeDocument/2006/relationships/customXmlProps" Target="itemProps205.xml"/></Relationships>
</file>

<file path=customXml/_rels/item206.xml.rels><?xml version="1.0" encoding="UTF-8" standalone="yes"?>
<Relationships xmlns="http://schemas.openxmlformats.org/package/2006/relationships"><Relationship Id="rId1" Type="http://schemas.openxmlformats.org/officeDocument/2006/relationships/customXmlProps" Target="itemProps206.xml"/></Relationships>
</file>

<file path=customXml/_rels/item207.xml.rels><?xml version="1.0" encoding="UTF-8" standalone="yes"?>
<Relationships xmlns="http://schemas.openxmlformats.org/package/2006/relationships"><Relationship Id="rId1" Type="http://schemas.openxmlformats.org/officeDocument/2006/relationships/customXmlProps" Target="itemProps207.xml"/></Relationships>
</file>

<file path=customXml/_rels/item208.xml.rels><?xml version="1.0" encoding="UTF-8" standalone="yes"?>
<Relationships xmlns="http://schemas.openxmlformats.org/package/2006/relationships"><Relationship Id="rId1" Type="http://schemas.openxmlformats.org/officeDocument/2006/relationships/customXmlProps" Target="itemProps208.xml"/></Relationships>
</file>

<file path=customXml/_rels/item209.xml.rels><?xml version="1.0" encoding="UTF-8" standalone="yes"?>
<Relationships xmlns="http://schemas.openxmlformats.org/package/2006/relationships"><Relationship Id="rId1" Type="http://schemas.openxmlformats.org/officeDocument/2006/relationships/customXmlProps" Target="itemProps209.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10.xml.rels><?xml version="1.0" encoding="UTF-8" standalone="yes"?>
<Relationships xmlns="http://schemas.openxmlformats.org/package/2006/relationships"><Relationship Id="rId1" Type="http://schemas.openxmlformats.org/officeDocument/2006/relationships/customXmlProps" Target="itemProps210.xml"/></Relationships>
</file>

<file path=customXml/_rels/item211.xml.rels><?xml version="1.0" encoding="UTF-8" standalone="yes"?>
<Relationships xmlns="http://schemas.openxmlformats.org/package/2006/relationships"><Relationship Id="rId1" Type="http://schemas.openxmlformats.org/officeDocument/2006/relationships/customXmlProps" Target="itemProps211.xml"/></Relationships>
</file>

<file path=customXml/_rels/item212.xml.rels><?xml version="1.0" encoding="UTF-8" standalone="yes"?>
<Relationships xmlns="http://schemas.openxmlformats.org/package/2006/relationships"><Relationship Id="rId1" Type="http://schemas.openxmlformats.org/officeDocument/2006/relationships/customXmlProps" Target="itemProps212.xml"/></Relationships>
</file>

<file path=customXml/_rels/item213.xml.rels><?xml version="1.0" encoding="UTF-8" standalone="yes"?>
<Relationships xmlns="http://schemas.openxmlformats.org/package/2006/relationships"><Relationship Id="rId1" Type="http://schemas.openxmlformats.org/officeDocument/2006/relationships/customXmlProps" Target="itemProps213.xml"/></Relationships>
</file>

<file path=customXml/_rels/item214.xml.rels><?xml version="1.0" encoding="UTF-8" standalone="yes"?>
<Relationships xmlns="http://schemas.openxmlformats.org/package/2006/relationships"><Relationship Id="rId1" Type="http://schemas.openxmlformats.org/officeDocument/2006/relationships/customXmlProps" Target="itemProps214.xml"/></Relationships>
</file>

<file path=customXml/_rels/item215.xml.rels><?xml version="1.0" encoding="UTF-8" standalone="yes"?>
<Relationships xmlns="http://schemas.openxmlformats.org/package/2006/relationships"><Relationship Id="rId1" Type="http://schemas.openxmlformats.org/officeDocument/2006/relationships/customXmlProps" Target="itemProps215.xml"/></Relationships>
</file>

<file path=customXml/_rels/item216.xml.rels><?xml version="1.0" encoding="UTF-8" standalone="yes"?>
<Relationships xmlns="http://schemas.openxmlformats.org/package/2006/relationships"><Relationship Id="rId1" Type="http://schemas.openxmlformats.org/officeDocument/2006/relationships/customXmlProps" Target="itemProps216.xml"/></Relationships>
</file>

<file path=customXml/_rels/item217.xml.rels><?xml version="1.0" encoding="UTF-8" standalone="yes"?>
<Relationships xmlns="http://schemas.openxmlformats.org/package/2006/relationships"><Relationship Id="rId1" Type="http://schemas.openxmlformats.org/officeDocument/2006/relationships/customXmlProps" Target="itemProps217.xml"/></Relationships>
</file>

<file path=customXml/_rels/item218.xml.rels><?xml version="1.0" encoding="UTF-8" standalone="yes"?>
<Relationships xmlns="http://schemas.openxmlformats.org/package/2006/relationships"><Relationship Id="rId1" Type="http://schemas.openxmlformats.org/officeDocument/2006/relationships/customXmlProps" Target="itemProps218.xml"/></Relationships>
</file>

<file path=customXml/_rels/item219.xml.rels><?xml version="1.0" encoding="UTF-8" standalone="yes"?>
<Relationships xmlns="http://schemas.openxmlformats.org/package/2006/relationships"><Relationship Id="rId1" Type="http://schemas.openxmlformats.org/officeDocument/2006/relationships/customXmlProps" Target="itemProps219.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20.xml.rels><?xml version="1.0" encoding="UTF-8" standalone="yes"?>
<Relationships xmlns="http://schemas.openxmlformats.org/package/2006/relationships"><Relationship Id="rId1" Type="http://schemas.openxmlformats.org/officeDocument/2006/relationships/customXmlProps" Target="itemProps220.xml"/></Relationships>
</file>

<file path=customXml/_rels/item221.xml.rels><?xml version="1.0" encoding="UTF-8" standalone="yes"?>
<Relationships xmlns="http://schemas.openxmlformats.org/package/2006/relationships"><Relationship Id="rId1" Type="http://schemas.openxmlformats.org/officeDocument/2006/relationships/customXmlProps" Target="itemProps221.xml"/></Relationships>
</file>

<file path=customXml/_rels/item222.xml.rels><?xml version="1.0" encoding="UTF-8" standalone="yes"?>
<Relationships xmlns="http://schemas.openxmlformats.org/package/2006/relationships"><Relationship Id="rId1" Type="http://schemas.openxmlformats.org/officeDocument/2006/relationships/customXmlProps" Target="itemProps222.xml"/></Relationships>
</file>

<file path=customXml/_rels/item223.xml.rels><?xml version="1.0" encoding="UTF-8" standalone="yes"?>
<Relationships xmlns="http://schemas.openxmlformats.org/package/2006/relationships"><Relationship Id="rId1" Type="http://schemas.openxmlformats.org/officeDocument/2006/relationships/customXmlProps" Target="itemProps223.xml"/></Relationships>
</file>

<file path=customXml/_rels/item224.xml.rels><?xml version="1.0" encoding="UTF-8" standalone="yes"?>
<Relationships xmlns="http://schemas.openxmlformats.org/package/2006/relationships"><Relationship Id="rId1" Type="http://schemas.openxmlformats.org/officeDocument/2006/relationships/customXmlProps" Target="itemProps224.xml"/></Relationships>
</file>

<file path=customXml/_rels/item225.xml.rels><?xml version="1.0" encoding="UTF-8" standalone="yes"?>
<Relationships xmlns="http://schemas.openxmlformats.org/package/2006/relationships"><Relationship Id="rId1" Type="http://schemas.openxmlformats.org/officeDocument/2006/relationships/customXmlProps" Target="itemProps225.xml"/></Relationships>
</file>

<file path=customXml/_rels/item226.xml.rels><?xml version="1.0" encoding="UTF-8" standalone="yes"?>
<Relationships xmlns="http://schemas.openxmlformats.org/package/2006/relationships"><Relationship Id="rId1" Type="http://schemas.openxmlformats.org/officeDocument/2006/relationships/customXmlProps" Target="itemProps226.xml"/></Relationships>
</file>

<file path=customXml/_rels/item227.xml.rels><?xml version="1.0" encoding="UTF-8" standalone="yes"?>
<Relationships xmlns="http://schemas.openxmlformats.org/package/2006/relationships"><Relationship Id="rId1" Type="http://schemas.openxmlformats.org/officeDocument/2006/relationships/customXmlProps" Target="itemProps227.xml"/></Relationships>
</file>

<file path=customXml/_rels/item228.xml.rels><?xml version="1.0" encoding="UTF-8" standalone="yes"?>
<Relationships xmlns="http://schemas.openxmlformats.org/package/2006/relationships"><Relationship Id="rId1" Type="http://schemas.openxmlformats.org/officeDocument/2006/relationships/customXmlProps" Target="itemProps228.xml"/></Relationships>
</file>

<file path=customXml/_rels/item229.xml.rels><?xml version="1.0" encoding="UTF-8" standalone="yes"?>
<Relationships xmlns="http://schemas.openxmlformats.org/package/2006/relationships"><Relationship Id="rId1" Type="http://schemas.openxmlformats.org/officeDocument/2006/relationships/customXmlProps" Target="itemProps229.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30.xml.rels><?xml version="1.0" encoding="UTF-8" standalone="yes"?>
<Relationships xmlns="http://schemas.openxmlformats.org/package/2006/relationships"><Relationship Id="rId1" Type="http://schemas.openxmlformats.org/officeDocument/2006/relationships/customXmlProps" Target="itemProps230.xml"/></Relationships>
</file>

<file path=customXml/_rels/item231.xml.rels><?xml version="1.0" encoding="UTF-8" standalone="yes"?>
<Relationships xmlns="http://schemas.openxmlformats.org/package/2006/relationships"><Relationship Id="rId1" Type="http://schemas.openxmlformats.org/officeDocument/2006/relationships/customXmlProps" Target="itemProps231.xml"/></Relationships>
</file>

<file path=customXml/_rels/item232.xml.rels><?xml version="1.0" encoding="UTF-8" standalone="yes"?>
<Relationships xmlns="http://schemas.openxmlformats.org/package/2006/relationships"><Relationship Id="rId1" Type="http://schemas.openxmlformats.org/officeDocument/2006/relationships/customXmlProps" Target="itemProps232.xml"/></Relationships>
</file>

<file path=customXml/_rels/item233.xml.rels><?xml version="1.0" encoding="UTF-8" standalone="yes"?>
<Relationships xmlns="http://schemas.openxmlformats.org/package/2006/relationships"><Relationship Id="rId1" Type="http://schemas.openxmlformats.org/officeDocument/2006/relationships/customXmlProps" Target="itemProps233.xml"/></Relationships>
</file>

<file path=customXml/_rels/item234.xml.rels><?xml version="1.0" encoding="UTF-8" standalone="yes"?>
<Relationships xmlns="http://schemas.openxmlformats.org/package/2006/relationships"><Relationship Id="rId1" Type="http://schemas.openxmlformats.org/officeDocument/2006/relationships/customXmlProps" Target="itemProps234.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_rels/item94.xml.rels><?xml version="1.0" encoding="UTF-8" standalone="yes"?>
<Relationships xmlns="http://schemas.openxmlformats.org/package/2006/relationships"><Relationship Id="rId1" Type="http://schemas.openxmlformats.org/officeDocument/2006/relationships/customXmlProps" Target="itemProps94.xml"/></Relationships>
</file>

<file path=customXml/_rels/item95.xml.rels><?xml version="1.0" encoding="UTF-8" standalone="yes"?>
<Relationships xmlns="http://schemas.openxmlformats.org/package/2006/relationships"><Relationship Id="rId1" Type="http://schemas.openxmlformats.org/officeDocument/2006/relationships/customXmlProps" Target="itemProps95.xml"/></Relationships>
</file>

<file path=customXml/_rels/item96.xml.rels><?xml version="1.0" encoding="UTF-8" standalone="yes"?>
<Relationships xmlns="http://schemas.openxmlformats.org/package/2006/relationships"><Relationship Id="rId1" Type="http://schemas.openxmlformats.org/officeDocument/2006/relationships/customXmlProps" Target="itemProps96.xml"/></Relationships>
</file>

<file path=customXml/_rels/item97.xml.rels><?xml version="1.0" encoding="UTF-8" standalone="yes"?>
<Relationships xmlns="http://schemas.openxmlformats.org/package/2006/relationships"><Relationship Id="rId1" Type="http://schemas.openxmlformats.org/officeDocument/2006/relationships/customXmlProps" Target="itemProps97.xml"/></Relationships>
</file>

<file path=customXml/_rels/item98.xml.rels><?xml version="1.0" encoding="UTF-8" standalone="yes"?>
<Relationships xmlns="http://schemas.openxmlformats.org/package/2006/relationships"><Relationship Id="rId1" Type="http://schemas.openxmlformats.org/officeDocument/2006/relationships/customXmlProps" Target="itemProps98.xml"/></Relationships>
</file>

<file path=customXml/_rels/item99.xml.rels><?xml version="1.0" encoding="UTF-8" standalone="yes"?>
<Relationships xmlns="http://schemas.openxmlformats.org/package/2006/relationships"><Relationship Id="rId1" Type="http://schemas.openxmlformats.org/officeDocument/2006/relationships/customXmlProps" Target="itemProps9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00.xml><?xml version="1.0" encoding="utf-8"?>
<EsriMapsInfo xmlns="ESRI.ArcGIS.Mapping.OfficeIntegration.PowerPointInfo">
  <Version>Version1</Version>
  <RequiresSignIn>False</RequiresSignIn>
</EsriMapsInfo>
</file>

<file path=customXml/item101.xml><?xml version="1.0" encoding="utf-8"?>
<EsriMapsInfo xmlns="ESRI.ArcGIS.Mapping.OfficeIntegration.PowerPointInfo">
  <Version>Version1</Version>
  <RequiresSignIn>False</RequiresSignIn>
</EsriMapsInfo>
</file>

<file path=customXml/item102.xml><?xml version="1.0" encoding="utf-8"?>
<EsriMapsInfo xmlns="ESRI.ArcGIS.Mapping.OfficeIntegration.PowerPointInfo">
  <Version>Version1</Version>
  <RequiresSignIn>False</RequiresSignIn>
</EsriMapsInfo>
</file>

<file path=customXml/item103.xml><?xml version="1.0" encoding="utf-8"?>
<EsriMapsInfo xmlns="ESRI.ArcGIS.Mapping.OfficeIntegration.PowerPointInfo">
  <Version>Version1</Version>
  <RequiresSignIn>False</RequiresSignIn>
</EsriMapsInfo>
</file>

<file path=customXml/item104.xml><?xml version="1.0" encoding="utf-8"?>
<EsriMapsInfo xmlns="ESRI.ArcGIS.Mapping.OfficeIntegration.PowerPointInfo">
  <Version>Version1</Version>
  <RequiresSignIn>False</RequiresSignIn>
</EsriMapsInfo>
</file>

<file path=customXml/item105.xml><?xml version="1.0" encoding="utf-8"?>
<EsriMapsInfo xmlns="ESRI.ArcGIS.Mapping.OfficeIntegration.PowerPointInfo">
  <Version>Version1</Version>
  <RequiresSignIn>False</RequiresSignIn>
</EsriMapsInfo>
</file>

<file path=customXml/item106.xml><?xml version="1.0" encoding="utf-8"?>
<EsriMapsInfo xmlns="ESRI.ArcGIS.Mapping.OfficeIntegration.PowerPointInfo">
  <Version>Version1</Version>
  <RequiresSignIn>False</RequiresSignIn>
</EsriMapsInfo>
</file>

<file path=customXml/item107.xml><?xml version="1.0" encoding="utf-8"?>
<EsriMapsInfo xmlns="ESRI.ArcGIS.Mapping.OfficeIntegration.PowerPointInfo">
  <Version>Version1</Version>
  <RequiresSignIn>False</RequiresSignIn>
</EsriMapsInfo>
</file>

<file path=customXml/item108.xml><?xml version="1.0" encoding="utf-8"?>
<EsriMapsInfo xmlns="ESRI.ArcGIS.Mapping.OfficeIntegration.PowerPointInfo">
  <Version>Version1</Version>
  <RequiresSignIn>False</RequiresSignIn>
</EsriMapsInfo>
</file>

<file path=customXml/item109.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10.xml><?xml version="1.0" encoding="utf-8"?>
<ct:contentTypeSchema xmlns:ct="http://schemas.microsoft.com/office/2006/metadata/contentType" xmlns:ma="http://schemas.microsoft.com/office/2006/metadata/properties/metaAttributes" ct:_="" ma:_="" ma:contentTypeName="Document" ma:contentTypeID="0x01010063FF6CD48380BC42995341910D16904E" ma:contentTypeVersion="32" ma:contentTypeDescription="Create a new document." ma:contentTypeScope="" ma:versionID="124cd238d1364ea9d6c7cfc2c62827e1">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af0aaecb-2d7c-43f0-9f94-ea8013dc6a3e" xmlns:ns6="fca17280-b247-4e95-99cc-67d76af6c1ea" targetNamespace="http://schemas.microsoft.com/office/2006/metadata/properties" ma:root="true" ma:fieldsID="0704f05e32ff084d63fb331794552ba6" ns1:_="" ns2:_="" ns3:_="" ns4:_="" ns5:_="" ns6:_="">
    <xsd:import namespace="http://schemas.microsoft.com/sharepoint/v3"/>
    <xsd:import namespace="4ffa91fb-a0ff-4ac5-b2db-65c790d184a4"/>
    <xsd:import namespace="http://schemas.microsoft.com/sharepoint.v3"/>
    <xsd:import namespace="http://schemas.microsoft.com/sharepoint/v3/fields"/>
    <xsd:import namespace="af0aaecb-2d7c-43f0-9f94-ea8013dc6a3e"/>
    <xsd:import namespace="fca17280-b247-4e95-99cc-67d76af6c1ea"/>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2:e3f09c3df709400db2417a7161762d62" minOccurs="0"/>
                <xsd:element ref="ns5:SharedWithUsers" minOccurs="0"/>
                <xsd:element ref="ns5:SharedWithDetails" minOccurs="0"/>
                <xsd:element ref="ns5:LastSharedByUser" minOccurs="0"/>
                <xsd:element ref="ns5:LastSharedByTime" minOccurs="0"/>
                <xsd:element ref="ns6:MediaServiceMetadata" minOccurs="0"/>
                <xsd:element ref="ns6:MediaServiceFastMetadata" minOccurs="0"/>
                <xsd:element ref="ns6:MediaServiceEventHashCode" minOccurs="0"/>
                <xsd:element ref="ns6:MediaServiceGenerationTime" minOccurs="0"/>
                <xsd:element ref="ns6:MediaServiceAutoKeyPoints" minOccurs="0"/>
                <xsd:element ref="ns6: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element name="_ip_UnifiedCompliancePolicyProperties" ma:index="39" nillable="true" ma:displayName="Unified Compliance Policy Properties" ma:hidden="true" ma:internalName="_ip_UnifiedCompliancePolicyProperties">
      <xsd:simpleType>
        <xsd:restriction base="dms:Note"/>
      </xsd:simpleType>
    </xsd:element>
    <xsd:element name="_ip_UnifiedCompliancePolicyUIAction" ma:index="4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aec54597-794d-48fd-aaaa-4eaa50f4ff1d}" ma:internalName="TaxCatchAllLabel" ma:readOnly="true" ma:showField="CatchAllDataLabel"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aec54597-794d-48fd-aaaa-4eaa50f4ff1d}" ma:internalName="TaxCatchAll" ma:showField="CatchAllData"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0aaecb-2d7c-43f0-9f94-ea8013dc6a3e" elementFormDefault="qualified">
    <xsd:import namespace="http://schemas.microsoft.com/office/2006/documentManagement/types"/>
    <xsd:import namespace="http://schemas.microsoft.com/office/infopath/2007/PartnerControls"/>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element name="LastSharedByUser" ma:index="31" nillable="true" ma:displayName="Last Shared By User" ma:description="" ma:internalName="LastSharedByUser" ma:readOnly="true">
      <xsd:simpleType>
        <xsd:restriction base="dms:Note">
          <xsd:maxLength value="255"/>
        </xsd:restriction>
      </xsd:simpleType>
    </xsd:element>
    <xsd:element name="LastSharedByTime" ma:index="3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ca17280-b247-4e95-99cc-67d76af6c1ea" elementFormDefault="qualified">
    <xsd:import namespace="http://schemas.microsoft.com/office/2006/documentManagement/types"/>
    <xsd:import namespace="http://schemas.microsoft.com/office/infopath/2007/PartnerControls"/>
    <xsd:element name="MediaServiceMetadata" ma:index="33" nillable="true" ma:displayName="MediaServiceMetadata" ma:description="" ma:hidden="true" ma:internalName="MediaServiceMetadata" ma:readOnly="true">
      <xsd:simpleType>
        <xsd:restriction base="dms:Note"/>
      </xsd:simpleType>
    </xsd:element>
    <xsd:element name="MediaServiceFastMetadata" ma:index="34" nillable="true" ma:displayName="MediaServiceFastMetadata" ma:description="" ma:hidden="true" ma:internalName="MediaServiceFastMetadata" ma:readOnly="true">
      <xsd:simpleType>
        <xsd:restriction base="dms:Note"/>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11.xml><?xml version="1.0" encoding="utf-8"?>
<EsriMapsInfo xmlns="ESRI.ArcGIS.Mapping.OfficeIntegration.PowerPointInfo">
  <Version>Version1</Version>
  <RequiresSignIn>False</RequiresSignIn>
</EsriMapsInfo>
</file>

<file path=customXml/item112.xml><?xml version="1.0" encoding="utf-8"?>
<EsriMapsInfo xmlns="ESRI.ArcGIS.Mapping.OfficeIntegration.PowerPointInfo">
  <Version>Version1</Version>
  <RequiresSignIn>False</RequiresSignIn>
</EsriMapsInfo>
</file>

<file path=customXml/item113.xml><?xml version="1.0" encoding="utf-8"?>
<EsriMapsInfo xmlns="ESRI.ArcGIS.Mapping.OfficeIntegration.PowerPointInfo">
  <Version>Version1</Version>
  <RequiresSignIn>False</RequiresSignIn>
</EsriMapsInfo>
</file>

<file path=customXml/item114.xml><?xml version="1.0" encoding="utf-8"?>
<EsriMapsInfo xmlns="ESRI.ArcGIS.Mapping.OfficeIntegration.PowerPointInfo">
  <Version>Version1</Version>
  <RequiresSignIn>False</RequiresSignIn>
</EsriMapsInfo>
</file>

<file path=customXml/item115.xml><?xml version="1.0" encoding="utf-8"?>
<EsriMapsInfo xmlns="ESRI.ArcGIS.Mapping.OfficeIntegration.PowerPointInfo">
  <Version>Version1</Version>
  <RequiresSignIn>False</RequiresSignIn>
</EsriMapsInfo>
</file>

<file path=customXml/item116.xml><?xml version="1.0" encoding="utf-8"?>
<EsriMapsInfo xmlns="ESRI.ArcGIS.Mapping.OfficeIntegration.PowerPointInfo">
  <Version>Version1</Version>
  <RequiresSignIn>False</RequiresSignIn>
</EsriMapsInfo>
</file>

<file path=customXml/item117.xml><?xml version="1.0" encoding="utf-8"?>
<EsriMapsInfo xmlns="ESRI.ArcGIS.Mapping.OfficeIntegration.PowerPointInfo">
  <Version>Version1</Version>
  <RequiresSignIn>False</RequiresSignIn>
</EsriMapsInfo>
</file>

<file path=customXml/item118.xml><?xml version="1.0" encoding="utf-8"?>
<EsriMapsInfo xmlns="ESRI.ArcGIS.Mapping.OfficeIntegration.PowerPointInfo">
  <Version>Version1</Version>
  <RequiresSignIn>False</RequiresSignIn>
</EsriMapsInfo>
</file>

<file path=customXml/item119.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20.xml><?xml version="1.0" encoding="utf-8"?>
<EsriMapsInfo xmlns="ESRI.ArcGIS.Mapping.OfficeIntegration.PowerPointInfo">
  <Version>Version1</Version>
  <RequiresSignIn>False</RequiresSignIn>
</EsriMapsInfo>
</file>

<file path=customXml/item121.xml><?xml version="1.0" encoding="utf-8"?>
<EsriMapsInfo xmlns="ESRI.ArcGIS.Mapping.OfficeIntegration.PowerPointInfo">
  <Version>Version1</Version>
  <RequiresSignIn>False</RequiresSignIn>
</EsriMapsInfo>
</file>

<file path=customXml/item122.xml><?xml version="1.0" encoding="utf-8"?>
<EsriMapsInfo xmlns="ESRI.ArcGIS.Mapping.OfficeIntegration.PowerPointInfo">
  <Version>Version1</Version>
  <RequiresSignIn>False</RequiresSignIn>
</EsriMapsInfo>
</file>

<file path=customXml/item123.xml><?xml version="1.0" encoding="utf-8"?>
<EsriMapsInfo xmlns="ESRI.ArcGIS.Mapping.OfficeIntegration.PowerPointInfo">
  <Version>Version1</Version>
  <RequiresSignIn>False</RequiresSignIn>
</EsriMapsInfo>
</file>

<file path=customXml/item124.xml><?xml version="1.0" encoding="utf-8"?>
<EsriMapsInfo xmlns="ESRI.ArcGIS.Mapping.OfficeIntegration.PowerPointInfo">
  <Version>Version1</Version>
  <RequiresSignIn>False</RequiresSignIn>
</EsriMapsInfo>
</file>

<file path=customXml/item125.xml><?xml version="1.0" encoding="utf-8"?>
<EsriMapsInfo xmlns="ESRI.ArcGIS.Mapping.OfficeIntegration.PowerPointInfo">
  <Version>Version1</Version>
  <RequiresSignIn>False</RequiresSignIn>
</EsriMapsInfo>
</file>

<file path=customXml/item126.xml><?xml version="1.0" encoding="utf-8"?>
<EsriMapsInfo xmlns="ESRI.ArcGIS.Mapping.OfficeIntegration.PowerPointInfo">
  <Version>Version1</Version>
  <RequiresSignIn>False</RequiresSignIn>
</EsriMapsInfo>
</file>

<file path=customXml/item127.xml><?xml version="1.0" encoding="utf-8"?>
<EsriMapsInfo xmlns="ESRI.ArcGIS.Mapping.OfficeIntegration.PowerPointInfo">
  <Version>Version1</Version>
  <RequiresSignIn>False</RequiresSignIn>
</EsriMapsInfo>
</file>

<file path=customXml/item128.xml><?xml version="1.0" encoding="utf-8"?>
<EsriMapsInfo xmlns="ESRI.ArcGIS.Mapping.OfficeIntegration.PowerPointInfo">
  <Version>Version1</Version>
  <RequiresSignIn>False</RequiresSignIn>
</EsriMapsInfo>
</file>

<file path=customXml/item129.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30.xml><?xml version="1.0" encoding="utf-8"?>
<EsriMapsInfo xmlns="ESRI.ArcGIS.Mapping.OfficeIntegration.PowerPointInfo">
  <Version>Version1</Version>
  <RequiresSignIn>False</RequiresSignIn>
</EsriMapsInfo>
</file>

<file path=customXml/item131.xml><?xml version="1.0" encoding="utf-8"?>
<EsriMapsInfo xmlns="ESRI.ArcGIS.Mapping.OfficeIntegration.PowerPointInfo">
  <Version>Version1</Version>
  <RequiresSignIn>False</RequiresSignIn>
</EsriMapsInfo>
</file>

<file path=customXml/item132.xml><?xml version="1.0" encoding="utf-8"?>
<EsriMapsInfo xmlns="ESRI.ArcGIS.Mapping.OfficeIntegration.PowerPointInfo">
  <Version>Version1</Version>
  <RequiresSignIn>False</RequiresSignIn>
</EsriMapsInfo>
</file>

<file path=customXml/item133.xml><?xml version="1.0" encoding="utf-8"?>
<EsriMapsInfo xmlns="ESRI.ArcGIS.Mapping.OfficeIntegration.PowerPointInfo">
  <Version>Version1</Version>
  <RequiresSignIn>False</RequiresSignIn>
</EsriMapsInfo>
</file>

<file path=customXml/item134.xml><?xml version="1.0" encoding="utf-8"?>
<EsriMapsInfo xmlns="ESRI.ArcGIS.Mapping.OfficeIntegration.PowerPointInfo">
  <Version>Version1</Version>
  <RequiresSignIn>False</RequiresSignIn>
</EsriMapsInfo>
</file>

<file path=customXml/item135.xml><?xml version="1.0" encoding="utf-8"?>
<EsriMapsInfo xmlns="ESRI.ArcGIS.Mapping.OfficeIntegration.PowerPointInfo">
  <Version>Version1</Version>
  <RequiresSignIn>False</RequiresSignIn>
</EsriMapsInfo>
</file>

<file path=customXml/item136.xml><?xml version="1.0" encoding="utf-8"?>
<EsriMapsInfo xmlns="ESRI.ArcGIS.Mapping.OfficeIntegration.PowerPointInfo">
  <Version>Version1</Version>
  <RequiresSignIn>False</RequiresSignIn>
</EsriMapsInfo>
</file>

<file path=customXml/item137.xml><?xml version="1.0" encoding="utf-8"?>
<EsriMapsInfo xmlns="ESRI.ArcGIS.Mapping.OfficeIntegration.PowerPointInfo">
  <Version>Version1</Version>
  <RequiresSignIn>False</RequiresSignIn>
</EsriMapsInfo>
</file>

<file path=customXml/item138.xml><?xml version="1.0" encoding="utf-8"?>
<EsriMapsInfo xmlns="ESRI.ArcGIS.Mapping.OfficeIntegration.PowerPointInfo">
  <Version>Version1</Version>
  <RequiresSignIn>False</RequiresSignIn>
</EsriMapsInfo>
</file>

<file path=customXml/item139.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40.xml><?xml version="1.0" encoding="utf-8"?>
<EsriMapsInfo xmlns="ESRI.ArcGIS.Mapping.OfficeIntegration.PowerPointInfo">
  <Version>Version1</Version>
  <RequiresSignIn>False</RequiresSignIn>
</EsriMapsInfo>
</file>

<file path=customXml/item141.xml><?xml version="1.0" encoding="utf-8"?>
<EsriMapsInfo xmlns="ESRI.ArcGIS.Mapping.OfficeIntegration.PowerPointInfo">
  <Version>Version1</Version>
  <RequiresSignIn>False</RequiresSignIn>
</EsriMapsInfo>
</file>

<file path=customXml/item142.xml><?xml version="1.0" encoding="utf-8"?>
<EsriMapsInfo xmlns="ESRI.ArcGIS.Mapping.OfficeIntegration.PowerPointInfo">
  <Version>Version1</Version>
  <RequiresSignIn>False</RequiresSignIn>
</EsriMapsInfo>
</file>

<file path=customXml/item143.xml><?xml version="1.0" encoding="utf-8"?>
<EsriMapsInfo xmlns="ESRI.ArcGIS.Mapping.OfficeIntegration.PowerPointInfo">
  <Version>Version1</Version>
  <RequiresSignIn>False</RequiresSignIn>
</EsriMapsInfo>
</file>

<file path=customXml/item144.xml><?xml version="1.0" encoding="utf-8"?>
<EsriMapsInfo xmlns="ESRI.ArcGIS.Mapping.OfficeIntegration.PowerPointInfo">
  <Version>Version1</Version>
  <RequiresSignIn>False</RequiresSignIn>
</EsriMapsInfo>
</file>

<file path=customXml/item145.xml><?xml version="1.0" encoding="utf-8"?>
<EsriMapsInfo xmlns="ESRI.ArcGIS.Mapping.OfficeIntegration.PowerPointInfo">
  <Version>Version1</Version>
  <RequiresSignIn>False</RequiresSignIn>
</EsriMapsInfo>
</file>

<file path=customXml/item146.xml><?xml version="1.0" encoding="utf-8"?>
<EsriMapsInfo xmlns="ESRI.ArcGIS.Mapping.OfficeIntegration.PowerPointInfo">
  <Version>Version1</Version>
  <RequiresSignIn>False</RequiresSignIn>
</EsriMapsInfo>
</file>

<file path=customXml/item147.xml><?xml version="1.0" encoding="utf-8"?>
<EsriMapsInfo xmlns="ESRI.ArcGIS.Mapping.OfficeIntegration.PowerPointInfo">
  <Version>Version1</Version>
  <RequiresSignIn>False</RequiresSignIn>
</EsriMapsInfo>
</file>

<file path=customXml/item148.xml><?xml version="1.0" encoding="utf-8"?>
<EsriMapsInfo xmlns="ESRI.ArcGIS.Mapping.OfficeIntegration.PowerPointInfo">
  <Version>Version1</Version>
  <RequiresSignIn>False</RequiresSignIn>
</EsriMapsInfo>
</file>

<file path=customXml/item149.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50.xml><?xml version="1.0" encoding="utf-8"?>
<EsriMapsInfo xmlns="ESRI.ArcGIS.Mapping.OfficeIntegration.PowerPointInfo">
  <Version>Version1</Version>
  <RequiresSignIn>False</RequiresSignIn>
</EsriMapsInfo>
</file>

<file path=customXml/item151.xml><?xml version="1.0" encoding="utf-8"?>
<EsriMapsInfo xmlns="ESRI.ArcGIS.Mapping.OfficeIntegration.PowerPointInfo">
  <Version>Version1</Version>
  <RequiresSignIn>False</RequiresSignIn>
</EsriMapsInfo>
</file>

<file path=customXml/item152.xml><?xml version="1.0" encoding="utf-8"?>
<EsriMapsInfo xmlns="ESRI.ArcGIS.Mapping.OfficeIntegration.PowerPointInfo">
  <Version>Version1</Version>
  <RequiresSignIn>False</RequiresSignIn>
</EsriMapsInfo>
</file>

<file path=customXml/item153.xml><?xml version="1.0" encoding="utf-8"?>
<EsriMapsInfo xmlns="ESRI.ArcGIS.Mapping.OfficeIntegration.PowerPointInfo">
  <Version>Version1</Version>
  <RequiresSignIn>False</RequiresSignIn>
</EsriMapsInfo>
</file>

<file path=customXml/item154.xml><?xml version="1.0" encoding="utf-8"?>
<EsriMapsInfo xmlns="ESRI.ArcGIS.Mapping.OfficeIntegration.PowerPointInfo">
  <Version>Version1</Version>
  <RequiresSignIn>False</RequiresSignIn>
</EsriMapsInfo>
</file>

<file path=customXml/item155.xml><?xml version="1.0" encoding="utf-8"?>
<EsriMapsInfo xmlns="ESRI.ArcGIS.Mapping.OfficeIntegration.PowerPointInfo">
  <Version>Version1</Version>
  <RequiresSignIn>False</RequiresSignIn>
</EsriMapsInfo>
</file>

<file path=customXml/item156.xml><?xml version="1.0" encoding="utf-8"?>
<EsriMapsInfo xmlns="ESRI.ArcGIS.Mapping.OfficeIntegration.PowerPointInfo">
  <Version>Version1</Version>
  <RequiresSignIn>False</RequiresSignIn>
</EsriMapsInfo>
</file>

<file path=customXml/item157.xml><?xml version="1.0" encoding="utf-8"?>
<EsriMapsInfo xmlns="ESRI.ArcGIS.Mapping.OfficeIntegration.PowerPointInfo">
  <Version>Version1</Version>
  <RequiresSignIn>False</RequiresSignIn>
</EsriMapsInfo>
</file>

<file path=customXml/item158.xml><?xml version="1.0" encoding="utf-8"?>
<EsriMapsInfo xmlns="ESRI.ArcGIS.Mapping.OfficeIntegration.PowerPointInfo">
  <Version>Version1</Version>
  <RequiresSignIn>False</RequiresSignIn>
</EsriMapsInfo>
</file>

<file path=customXml/item159.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60.xml><?xml version="1.0" encoding="utf-8"?>
<EsriMapsInfo xmlns="ESRI.ArcGIS.Mapping.OfficeIntegration.PowerPointInfo">
  <Version>Version1</Version>
  <RequiresSignIn>False</RequiresSignIn>
</EsriMapsInfo>
</file>

<file path=customXml/item161.xml><?xml version="1.0" encoding="utf-8"?>
<EsriMapsInfo xmlns="ESRI.ArcGIS.Mapping.OfficeIntegration.PowerPointInfo">
  <Version>Version1</Version>
  <RequiresSignIn>False</RequiresSignIn>
</EsriMapsInfo>
</file>

<file path=customXml/item162.xml><?xml version="1.0" encoding="utf-8"?>
<EsriMapsInfo xmlns="ESRI.ArcGIS.Mapping.OfficeIntegration.PowerPointInfo">
  <Version>Version1</Version>
  <RequiresSignIn>False</RequiresSignIn>
</EsriMapsInfo>
</file>

<file path=customXml/item163.xml><?xml version="1.0" encoding="utf-8"?>
<EsriMapsInfo xmlns="ESRI.ArcGIS.Mapping.OfficeIntegration.PowerPointInfo">
  <Version>Version1</Version>
  <RequiresSignIn>False</RequiresSignIn>
</EsriMapsInfo>
</file>

<file path=customXml/item164.xml><?xml version="1.0" encoding="utf-8"?>
<EsriMapsInfo xmlns="ESRI.ArcGIS.Mapping.OfficeIntegration.PowerPointInfo">
  <Version>Version1</Version>
  <RequiresSignIn>False</RequiresSignIn>
</EsriMapsInfo>
</file>

<file path=customXml/item165.xml><?xml version="1.0" encoding="utf-8"?>
<EsriMapsInfo xmlns="ESRI.ArcGIS.Mapping.OfficeIntegration.PowerPointInfo">
  <Version>Version1</Version>
  <RequiresSignIn>False</RequiresSignIn>
</EsriMapsInfo>
</file>

<file path=customXml/item166.xml><?xml version="1.0" encoding="utf-8"?>
<EsriMapsInfo xmlns="ESRI.ArcGIS.Mapping.OfficeIntegration.PowerPointInfo">
  <Version>Version1</Version>
  <RequiresSignIn>False</RequiresSignIn>
</EsriMapsInfo>
</file>

<file path=customXml/item167.xml><?xml version="1.0" encoding="utf-8"?>
<EsriMapsInfo xmlns="ESRI.ArcGIS.Mapping.OfficeIntegration.PowerPointInfo">
  <Version>Version1</Version>
  <RequiresSignIn>False</RequiresSignIn>
</EsriMapsInfo>
</file>

<file path=customXml/item168.xml><?xml version="1.0" encoding="utf-8"?>
<EsriMapsInfo xmlns="ESRI.ArcGIS.Mapping.OfficeIntegration.PowerPointInfo">
  <Version>Version1</Version>
  <RequiresSignIn>False</RequiresSignIn>
</EsriMapsInfo>
</file>

<file path=customXml/item169.xml><?xml version="1.0" encoding="utf-8"?>
<EsriMapsInfo xmlns="ESRI.ArcGIS.Mapping.OfficeIntegration.PowerPointInfo">
  <Version>Version1</Version>
  <RequiresSignIn>False</RequiresSignIn>
</EsriMapsInfo>
</file>

<file path=customXml/item17.xml><?xml version="1.0" encoding="utf-8"?>
<?mso-contentType ?>
<FormTemplates xmlns="http://schemas.microsoft.com/sharepoint/v3/contenttype/forms">
  <Display>DocumentLibraryForm</Display>
  <Edit>DocumentLibraryForm</Edit>
  <New>DocumentLibraryForm</New>
</FormTemplates>
</file>

<file path=customXml/item170.xml><?xml version="1.0" encoding="utf-8"?>
<EsriMapsInfo xmlns="ESRI.ArcGIS.Mapping.OfficeIntegration.PowerPointInfo">
  <Version>Version1</Version>
  <RequiresSignIn>False</RequiresSignIn>
</EsriMapsInfo>
</file>

<file path=customXml/item171.xml><?xml version="1.0" encoding="utf-8"?>
<EsriMapsInfo xmlns="ESRI.ArcGIS.Mapping.OfficeIntegration.PowerPointInfo">
  <Version>Version1</Version>
  <RequiresSignIn>False</RequiresSignIn>
</EsriMapsInfo>
</file>

<file path=customXml/item172.xml><?xml version="1.0" encoding="utf-8"?>
<EsriMapsInfo xmlns="ESRI.ArcGIS.Mapping.OfficeIntegration.PowerPointInfo">
  <Version>Version1</Version>
  <RequiresSignIn>False</RequiresSignIn>
</EsriMapsInfo>
</file>

<file path=customXml/item173.xml><?xml version="1.0" encoding="utf-8"?>
<EsriMapsInfo xmlns="ESRI.ArcGIS.Mapping.OfficeIntegration.PowerPointInfo">
  <Version>Version1</Version>
  <RequiresSignIn>False</RequiresSignIn>
</EsriMapsInfo>
</file>

<file path=customXml/item174.xml><?xml version="1.0" encoding="utf-8"?>
<EsriMapsInfo xmlns="ESRI.ArcGIS.Mapping.OfficeIntegration.PowerPointInfo">
  <Version>Version1</Version>
  <RequiresSignIn>False</RequiresSignIn>
</EsriMapsInfo>
</file>

<file path=customXml/item175.xml><?xml version="1.0" encoding="utf-8"?>
<EsriMapsInfo xmlns="ESRI.ArcGIS.Mapping.OfficeIntegration.PowerPointInfo">
  <Version>Version1</Version>
  <RequiresSignIn>False</RequiresSignIn>
</EsriMapsInfo>
</file>

<file path=customXml/item176.xml><?xml version="1.0" encoding="utf-8"?>
<EsriMapsInfo xmlns="ESRI.ArcGIS.Mapping.OfficeIntegration.PowerPointInfo">
  <Version>Version1</Version>
  <RequiresSignIn>False</RequiresSignIn>
</EsriMapsInfo>
</file>

<file path=customXml/item177.xml><?xml version="1.0" encoding="utf-8"?>
<EsriMapsInfo xmlns="ESRI.ArcGIS.Mapping.OfficeIntegration.PowerPointInfo">
  <Version>Version1</Version>
  <RequiresSignIn>False</RequiresSignIn>
</EsriMapsInfo>
</file>

<file path=customXml/item178.xml><?xml version="1.0" encoding="utf-8"?>
<EsriMapsInfo xmlns="ESRI.ArcGIS.Mapping.OfficeIntegration.PowerPointInfo">
  <Version>Version1</Version>
  <RequiresSignIn>False</RequiresSignIn>
</EsriMapsInfo>
</file>

<file path=customXml/item179.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80.xml><?xml version="1.0" encoding="utf-8"?>
<EsriMapsInfo xmlns="ESRI.ArcGIS.Mapping.OfficeIntegration.PowerPointInfo">
  <Version>Version1</Version>
  <RequiresSignIn>False</RequiresSignIn>
</EsriMapsInfo>
</file>

<file path=customXml/item181.xml><?xml version="1.0" encoding="utf-8"?>
<EsriMapsInfo xmlns="ESRI.ArcGIS.Mapping.OfficeIntegration.PowerPointInfo">
  <Version>Version1</Version>
  <RequiresSignIn>False</RequiresSignIn>
</EsriMapsInfo>
</file>

<file path=customXml/item182.xml><?xml version="1.0" encoding="utf-8"?>
<EsriMapsInfo xmlns="ESRI.ArcGIS.Mapping.OfficeIntegration.PowerPointInfo">
  <Version>Version1</Version>
  <RequiresSignIn>False</RequiresSignIn>
</EsriMapsInfo>
</file>

<file path=customXml/item183.xml><?xml version="1.0" encoding="utf-8"?>
<EsriMapsInfo xmlns="ESRI.ArcGIS.Mapping.OfficeIntegration.PowerPointInfo">
  <Version>Version1</Version>
  <RequiresSignIn>False</RequiresSignIn>
</EsriMapsInfo>
</file>

<file path=customXml/item184.xml><?xml version="1.0" encoding="utf-8"?>
<EsriMapsInfo xmlns="ESRI.ArcGIS.Mapping.OfficeIntegration.PowerPointInfo">
  <Version>Version1</Version>
  <RequiresSignIn>False</RequiresSignIn>
</EsriMapsInfo>
</file>

<file path=customXml/item185.xml><?xml version="1.0" encoding="utf-8"?>
<EsriMapsInfo xmlns="ESRI.ArcGIS.Mapping.OfficeIntegration.PowerPointInfo">
  <Version>Version1</Version>
  <RequiresSignIn>False</RequiresSignIn>
</EsriMapsInfo>
</file>

<file path=customXml/item186.xml><?xml version="1.0" encoding="utf-8"?>
<EsriMapsInfo xmlns="ESRI.ArcGIS.Mapping.OfficeIntegration.PowerPointInfo">
  <Version>Version1</Version>
  <RequiresSignIn>False</RequiresSignIn>
</EsriMapsInfo>
</file>

<file path=customXml/item187.xml><?xml version="1.0" encoding="utf-8"?>
<EsriMapsInfo xmlns="ESRI.ArcGIS.Mapping.OfficeIntegration.PowerPointInfo">
  <Version>Version1</Version>
  <RequiresSignIn>False</RequiresSignIn>
</EsriMapsInfo>
</file>

<file path=customXml/item188.xml><?xml version="1.0" encoding="utf-8"?>
<EsriMapsInfo xmlns="ESRI.ArcGIS.Mapping.OfficeIntegration.PowerPointInfo">
  <Version>Version1</Version>
  <RequiresSignIn>False</RequiresSignIn>
</EsriMapsInfo>
</file>

<file path=customXml/item189.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190.xml><?xml version="1.0" encoding="utf-8"?>
<EsriMapsInfo xmlns="ESRI.ArcGIS.Mapping.OfficeIntegration.PowerPointInfo">
  <Version>Version1</Version>
  <RequiresSignIn>False</RequiresSignIn>
</EsriMapsInfo>
</file>

<file path=customXml/item191.xml><?xml version="1.0" encoding="utf-8"?>
<EsriMapsInfo xmlns="ESRI.ArcGIS.Mapping.OfficeIntegration.PowerPointInfo">
  <Version>Version1</Version>
  <RequiresSignIn>False</RequiresSignIn>
</EsriMapsInfo>
</file>

<file path=customXml/item192.xml><?xml version="1.0" encoding="utf-8"?>
<EsriMapsInfo xmlns="ESRI.ArcGIS.Mapping.OfficeIntegration.PowerPointInfo">
  <Version>Version1</Version>
  <RequiresSignIn>False</RequiresSignIn>
</EsriMapsInfo>
</file>

<file path=customXml/item193.xml><?xml version="1.0" encoding="utf-8"?>
<EsriMapsInfo xmlns="ESRI.ArcGIS.Mapping.OfficeIntegration.PowerPointInfo">
  <Version>Version1</Version>
  <RequiresSignIn>False</RequiresSignIn>
</EsriMapsInfo>
</file>

<file path=customXml/item194.xml><?xml version="1.0" encoding="utf-8"?>
<EsriMapsInfo xmlns="ESRI.ArcGIS.Mapping.OfficeIntegration.PowerPointInfo">
  <Version>Version1</Version>
  <RequiresSignIn>False</RequiresSignIn>
</EsriMapsInfo>
</file>

<file path=customXml/item195.xml><?xml version="1.0" encoding="utf-8"?>
<EsriMapsInfo xmlns="ESRI.ArcGIS.Mapping.OfficeIntegration.PowerPointInfo">
  <Version>Version1</Version>
  <RequiresSignIn>False</RequiresSignIn>
</EsriMapsInfo>
</file>

<file path=customXml/item196.xml><?xml version="1.0" encoding="utf-8"?>
<EsriMapsInfo xmlns="ESRI.ArcGIS.Mapping.OfficeIntegration.PowerPointInfo">
  <Version>Version1</Version>
  <RequiresSignIn>False</RequiresSignIn>
</EsriMapsInfo>
</file>

<file path=customXml/item197.xml><?xml version="1.0" encoding="utf-8"?>
<EsriMapsInfo xmlns="ESRI.ArcGIS.Mapping.OfficeIntegration.PowerPointInfo">
  <Version>Version1</Version>
  <RequiresSignIn>False</RequiresSignIn>
</EsriMapsInfo>
</file>

<file path=customXml/item198.xml><?xml version="1.0" encoding="utf-8"?>
<EsriMapsInfo xmlns="ESRI.ArcGIS.Mapping.OfficeIntegration.PowerPointInfo">
  <Version>Version1</Version>
  <RequiresSignIn>False</RequiresSignIn>
</EsriMapsInfo>
</file>

<file path=customXml/item19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00.xml><?xml version="1.0" encoding="utf-8"?>
<EsriMapsInfo xmlns="ESRI.ArcGIS.Mapping.OfficeIntegration.PowerPointInfo">
  <Version>Version1</Version>
  <RequiresSignIn>False</RequiresSignIn>
</EsriMapsInfo>
</file>

<file path=customXml/item201.xml><?xml version="1.0" encoding="utf-8"?>
<EsriMapsInfo xmlns="ESRI.ArcGIS.Mapping.OfficeIntegration.PowerPointInfo">
  <Version>Version1</Version>
  <RequiresSignIn>False</RequiresSignIn>
</EsriMapsInfo>
</file>

<file path=customXml/item202.xml><?xml version="1.0" encoding="utf-8"?>
<EsriMapsInfo xmlns="ESRI.ArcGIS.Mapping.OfficeIntegration.PowerPointInfo">
  <Version>Version1</Version>
  <RequiresSignIn>False</RequiresSignIn>
</EsriMapsInfo>
</file>

<file path=customXml/item203.xml><?xml version="1.0" encoding="utf-8"?>
<EsriMapsInfo xmlns="ESRI.ArcGIS.Mapping.OfficeIntegration.PowerPointInfo">
  <Version>Version1</Version>
  <RequiresSignIn>False</RequiresSignIn>
</EsriMapsInfo>
</file>

<file path=customXml/item204.xml><?xml version="1.0" encoding="utf-8"?>
<EsriMapsInfo xmlns="ESRI.ArcGIS.Mapping.OfficeIntegration.PowerPointInfo">
  <Version>Version1</Version>
  <RequiresSignIn>False</RequiresSignIn>
</EsriMapsInfo>
</file>

<file path=customXml/item205.xml><?xml version="1.0" encoding="utf-8"?>
<EsriMapsInfo xmlns="ESRI.ArcGIS.Mapping.OfficeIntegration.PowerPointInfo">
  <Version>Version1</Version>
  <RequiresSignIn>False</RequiresSignIn>
</EsriMapsInfo>
</file>

<file path=customXml/item206.xml><?xml version="1.0" encoding="utf-8"?>
<EsriMapsInfo xmlns="ESRI.ArcGIS.Mapping.OfficeIntegration.PowerPointInfo">
  <Version>Version1</Version>
  <RequiresSignIn>False</RequiresSignIn>
</EsriMapsInfo>
</file>

<file path=customXml/item207.xml><?xml version="1.0" encoding="utf-8"?>
<EsriMapsInfo xmlns="ESRI.ArcGIS.Mapping.OfficeIntegration.PowerPointInfo">
  <Version>Version1</Version>
  <RequiresSignIn>False</RequiresSignIn>
</EsriMapsInfo>
</file>

<file path=customXml/item208.xml><?xml version="1.0" encoding="utf-8"?>
<EsriMapsInfo xmlns="ESRI.ArcGIS.Mapping.OfficeIntegration.PowerPointInfo">
  <Version>Version1</Version>
  <RequiresSignIn>False</RequiresSignIn>
</EsriMapsInfo>
</file>

<file path=customXml/item209.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10.xml><?xml version="1.0" encoding="utf-8"?>
<EsriMapsInfo xmlns="ESRI.ArcGIS.Mapping.OfficeIntegration.PowerPointInfo">
  <Version>Version1</Version>
  <RequiresSignIn>False</RequiresSignIn>
</EsriMapsInfo>
</file>

<file path=customXml/item211.xml><?xml version="1.0" encoding="utf-8"?>
<EsriMapsInfo xmlns="ESRI.ArcGIS.Mapping.OfficeIntegration.PowerPointInfo">
  <Version>Version1</Version>
  <RequiresSignIn>False</RequiresSignIn>
</EsriMapsInfo>
</file>

<file path=customXml/item212.xml><?xml version="1.0" encoding="utf-8"?>
<EsriMapsInfo xmlns="ESRI.ArcGIS.Mapping.OfficeIntegration.PowerPointInfo">
  <Version>Version1</Version>
  <RequiresSignIn>False</RequiresSignIn>
</EsriMapsInfo>
</file>

<file path=customXml/item213.xml><?xml version="1.0" encoding="utf-8"?>
<EsriMapsInfo xmlns="ESRI.ArcGIS.Mapping.OfficeIntegration.PowerPointInfo">
  <Version>Version1</Version>
  <RequiresSignIn>False</RequiresSignIn>
</EsriMapsInfo>
</file>

<file path=customXml/item214.xml><?xml version="1.0" encoding="utf-8"?>
<EsriMapsInfo xmlns="ESRI.ArcGIS.Mapping.OfficeIntegration.PowerPointInfo">
  <Version>Version1</Version>
  <RequiresSignIn>False</RequiresSignIn>
</EsriMapsInfo>
</file>

<file path=customXml/item215.xml><?xml version="1.0" encoding="utf-8"?>
<EsriMapsInfo xmlns="ESRI.ArcGIS.Mapping.OfficeIntegration.PowerPointInfo">
  <Version>Version1</Version>
  <RequiresSignIn>False</RequiresSignIn>
</EsriMapsInfo>
</file>

<file path=customXml/item216.xml><?xml version="1.0" encoding="utf-8"?>
<EsriMapsInfo xmlns="ESRI.ArcGIS.Mapping.OfficeIntegration.PowerPointInfo">
  <Version>Version1</Version>
  <RequiresSignIn>False</RequiresSignIn>
</EsriMapsInfo>
</file>

<file path=customXml/item217.xml><?xml version="1.0" encoding="utf-8"?>
<EsriMapsInfo xmlns="ESRI.ArcGIS.Mapping.OfficeIntegration.PowerPointInfo">
  <Version>Version1</Version>
  <RequiresSignIn>False</RequiresSignIn>
</EsriMapsInfo>
</file>

<file path=customXml/item218.xml><?xml version="1.0" encoding="utf-8"?>
<EsriMapsInfo xmlns="ESRI.ArcGIS.Mapping.OfficeIntegration.PowerPointInfo">
  <Version>Version1</Version>
  <RequiresSignIn>False</RequiresSignIn>
</EsriMapsInfo>
</file>

<file path=customXml/item219.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20.xml><?xml version="1.0" encoding="utf-8"?>
<EsriMapsInfo xmlns="ESRI.ArcGIS.Mapping.OfficeIntegration.PowerPointInfo">
  <Version>Version1</Version>
  <RequiresSignIn>False</RequiresSignIn>
</EsriMapsInfo>
</file>

<file path=customXml/item221.xml><?xml version="1.0" encoding="utf-8"?>
<EsriMapsInfo xmlns="ESRI.ArcGIS.Mapping.OfficeIntegration.PowerPointInfo">
  <Version>Version1</Version>
  <RequiresSignIn>False</RequiresSignIn>
</EsriMapsInfo>
</file>

<file path=customXml/item222.xml><?xml version="1.0" encoding="utf-8"?>
<EsriMapsInfo xmlns="ESRI.ArcGIS.Mapping.OfficeIntegration.PowerPointInfo">
  <Version>Version1</Version>
  <RequiresSignIn>False</RequiresSignIn>
</EsriMapsInfo>
</file>

<file path=customXml/item223.xml><?xml version="1.0" encoding="utf-8"?>
<EsriMapsInfo xmlns="ESRI.ArcGIS.Mapping.OfficeIntegration.PowerPointInfo">
  <Version>Version1</Version>
  <RequiresSignIn>False</RequiresSignIn>
</EsriMapsInfo>
</file>

<file path=customXml/item224.xml><?xml version="1.0" encoding="utf-8"?>
<EsriMapsInfo xmlns="ESRI.ArcGIS.Mapping.OfficeIntegration.PowerPointInfo">
  <Version>Version1</Version>
  <RequiresSignIn>False</RequiresSignIn>
</EsriMapsInfo>
</file>

<file path=customXml/item225.xml><?xml version="1.0" encoding="utf-8"?>
<EsriMapsInfo xmlns="ESRI.ArcGIS.Mapping.OfficeIntegration.PowerPointInfo">
  <Version>Version1</Version>
  <RequiresSignIn>False</RequiresSignIn>
</EsriMapsInfo>
</file>

<file path=customXml/item226.xml><?xml version="1.0" encoding="utf-8"?>
<EsriMapsInfo xmlns="ESRI.ArcGIS.Mapping.OfficeIntegration.PowerPointInfo">
  <Version>Version1</Version>
  <RequiresSignIn>False</RequiresSignIn>
</EsriMapsInfo>
</file>

<file path=customXml/item227.xml><?xml version="1.0" encoding="utf-8"?>
<EsriMapsInfo xmlns="ESRI.ArcGIS.Mapping.OfficeIntegration.PowerPointInfo">
  <Version>Version1</Version>
  <RequiresSignIn>False</RequiresSignIn>
</EsriMapsInfo>
</file>

<file path=customXml/item228.xml><?xml version="1.0" encoding="utf-8"?>
<EsriMapsInfo xmlns="ESRI.ArcGIS.Mapping.OfficeIntegration.PowerPointInfo">
  <Version>Version1</Version>
  <RequiresSignIn>False</RequiresSignIn>
</EsriMapsInfo>
</file>

<file path=customXml/item229.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30.xml><?xml version="1.0" encoding="utf-8"?>
<EsriMapsInfo xmlns="ESRI.ArcGIS.Mapping.OfficeIntegration.PowerPointInfo">
  <Version>Version1</Version>
  <RequiresSignIn>False</RequiresSignIn>
</EsriMapsInfo>
</file>

<file path=customXml/item231.xml><?xml version="1.0" encoding="utf-8"?>
<EsriMapsInfo xmlns="ESRI.ArcGIS.Mapping.OfficeIntegration.PowerPointInfo">
  <Version>Version1</Version>
  <RequiresSignIn>False</RequiresSignIn>
</EsriMapsInfo>
</file>

<file path=customXml/item232.xml><?xml version="1.0" encoding="utf-8"?>
<EsriMapsInfo xmlns="ESRI.ArcGIS.Mapping.OfficeIntegration.PowerPointInfo">
  <Version>Version1</Version>
  <RequiresSignIn>False</RequiresSignIn>
</EsriMapsInfo>
</file>

<file path=customXml/item233.xml><?xml version="1.0" encoding="utf-8"?>
<EsriMapsInfo xmlns="ESRI.ArcGIS.Mapping.OfficeIntegration.PowerPointInfo">
  <Version>Version1</Version>
  <RequiresSignIn>False</RequiresSignIn>
</EsriMapsInfo>
</file>

<file path=customXml/item234.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p:properties xmlns:p="http://schemas.microsoft.com/office/2006/metadata/properties" xmlns:xsi="http://www.w3.org/2001/XMLSchema-instance" xmlns:pc="http://schemas.microsoft.com/office/infopath/2007/PartnerControls">
  <documentManagement>
    <Record xmlns="4ffa91fb-a0ff-4ac5-b2db-65c790d184a4">Shared</Record>
    <Language xmlns="http://schemas.microsoft.com/sharepoint/v3">English</Language>
    <Document_x0020_Creation_x0020_Date xmlns="4ffa91fb-a0ff-4ac5-b2db-65c790d184a4">2020-03-10T10:29:38+00:00</Document_x0020_Creation_x0020_Date>
    <_Source xmlns="http://schemas.microsoft.com/sharepoint/v3/fields" xsi:nil="tru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ights xmlns="4ffa91fb-a0ff-4ac5-b2db-65c790d184a4" xsi:nil="tru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_ip_UnifiedCompliancePolicyUIAction xmlns="http://schemas.microsoft.com/sharepoint/v3" xsi:nil="true"/>
    <_ip_UnifiedCompliancePolicyProperties xmlns="http://schemas.microsoft.com/sharepoint/v3" xsi:nil="true"/>
    <e3f09c3df709400db2417a7161762d62 xmlns="4ffa91fb-a0ff-4ac5-b2db-65c790d184a4">
      <Terms xmlns="http://schemas.microsoft.com/office/infopath/2007/PartnerControls"/>
    </e3f09c3df709400db2417a7161762d62>
  </documentManagement>
</p:properties>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93.xml><?xml version="1.0" encoding="utf-8"?>
<EsriMapsInfo xmlns="ESRI.ArcGIS.Mapping.OfficeIntegration.PowerPointInfo">
  <Version>Version1</Version>
  <RequiresSignIn>False</RequiresSignIn>
</EsriMapsInfo>
</file>

<file path=customXml/item94.xml><?xml version="1.0" encoding="utf-8"?>
<EsriMapsInfo xmlns="ESRI.ArcGIS.Mapping.OfficeIntegration.PowerPointInfo">
  <Version>Version1</Version>
  <RequiresSignIn>False</RequiresSignIn>
</EsriMapsInfo>
</file>

<file path=customXml/item95.xml><?xml version="1.0" encoding="utf-8"?>
<EsriMapsInfo xmlns="ESRI.ArcGIS.Mapping.OfficeIntegration.PowerPointInfo">
  <Version>Version1</Version>
  <RequiresSignIn>False</RequiresSignIn>
</EsriMapsInfo>
</file>

<file path=customXml/item96.xml><?xml version="1.0" encoding="utf-8"?>
<EsriMapsInfo xmlns="ESRI.ArcGIS.Mapping.OfficeIntegration.PowerPointInfo">
  <Version>Version1</Version>
  <RequiresSignIn>False</RequiresSignIn>
</EsriMapsInfo>
</file>

<file path=customXml/item97.xml><?xml version="1.0" encoding="utf-8"?>
<EsriMapsInfo xmlns="ESRI.ArcGIS.Mapping.OfficeIntegration.PowerPointInfo">
  <Version>Version1</Version>
  <RequiresSignIn>False</RequiresSignIn>
</EsriMapsInfo>
</file>

<file path=customXml/item98.xml><?xml version="1.0" encoding="utf-8"?>
<EsriMapsInfo xmlns="ESRI.ArcGIS.Mapping.OfficeIntegration.PowerPointInfo">
  <Version>Version1</Version>
  <RequiresSignIn>False</RequiresSignIn>
</EsriMapsInfo>
</file>

<file path=customXml/item99.xml><?xml version="1.0" encoding="utf-8"?>
<?mso-contentType ?>
<SharedContentType xmlns="Microsoft.SharePoint.Taxonomy.ContentTypeSync" SourceId="29f62856-1543-49d4-a736-4569d363f533" ContentTypeId="0x0101" PreviousValue="false"/>
</file>

<file path=customXml/itemProps1.xml><?xml version="1.0" encoding="utf-8"?>
<ds:datastoreItem xmlns:ds="http://schemas.openxmlformats.org/officeDocument/2006/customXml" ds:itemID="{425D8E21-642C-4A3B-860D-457838A0EB4F}">
  <ds:schemaRefs>
    <ds:schemaRef ds:uri="ESRI.ArcGIS.Mapping.OfficeIntegration.PowerPointInfo"/>
  </ds:schemaRefs>
</ds:datastoreItem>
</file>

<file path=customXml/itemProps10.xml><?xml version="1.0" encoding="utf-8"?>
<ds:datastoreItem xmlns:ds="http://schemas.openxmlformats.org/officeDocument/2006/customXml" ds:itemID="{2C19CDE0-9477-48CB-9C85-4716816DAD92}">
  <ds:schemaRefs>
    <ds:schemaRef ds:uri="ESRI.ArcGIS.Mapping.OfficeIntegration.PowerPointInfo"/>
  </ds:schemaRefs>
</ds:datastoreItem>
</file>

<file path=customXml/itemProps100.xml><?xml version="1.0" encoding="utf-8"?>
<ds:datastoreItem xmlns:ds="http://schemas.openxmlformats.org/officeDocument/2006/customXml" ds:itemID="{0547ED03-82DC-4C20-8ECA-7F558D390C97}">
  <ds:schemaRefs>
    <ds:schemaRef ds:uri="ESRI.ArcGIS.Mapping.OfficeIntegration.PowerPointInfo"/>
  </ds:schemaRefs>
</ds:datastoreItem>
</file>

<file path=customXml/itemProps101.xml><?xml version="1.0" encoding="utf-8"?>
<ds:datastoreItem xmlns:ds="http://schemas.openxmlformats.org/officeDocument/2006/customXml" ds:itemID="{EA4E439A-7E06-4332-8213-AB7C5F26D396}">
  <ds:schemaRefs>
    <ds:schemaRef ds:uri="ESRI.ArcGIS.Mapping.OfficeIntegration.PowerPointInfo"/>
  </ds:schemaRefs>
</ds:datastoreItem>
</file>

<file path=customXml/itemProps102.xml><?xml version="1.0" encoding="utf-8"?>
<ds:datastoreItem xmlns:ds="http://schemas.openxmlformats.org/officeDocument/2006/customXml" ds:itemID="{57174B79-B9BB-4472-8756-71A613E3069D}">
  <ds:schemaRefs>
    <ds:schemaRef ds:uri="ESRI.ArcGIS.Mapping.OfficeIntegration.PowerPointInfo"/>
  </ds:schemaRefs>
</ds:datastoreItem>
</file>

<file path=customXml/itemProps103.xml><?xml version="1.0" encoding="utf-8"?>
<ds:datastoreItem xmlns:ds="http://schemas.openxmlformats.org/officeDocument/2006/customXml" ds:itemID="{3CBC7BF2-83FD-40DC-A1AC-68EDFA6AE336}">
  <ds:schemaRefs>
    <ds:schemaRef ds:uri="ESRI.ArcGIS.Mapping.OfficeIntegration.PowerPointInfo"/>
  </ds:schemaRefs>
</ds:datastoreItem>
</file>

<file path=customXml/itemProps104.xml><?xml version="1.0" encoding="utf-8"?>
<ds:datastoreItem xmlns:ds="http://schemas.openxmlformats.org/officeDocument/2006/customXml" ds:itemID="{1CCA0139-58DD-4E45-8EE4-C0BBB794446E}">
  <ds:schemaRefs>
    <ds:schemaRef ds:uri="ESRI.ArcGIS.Mapping.OfficeIntegration.PowerPointInfo"/>
  </ds:schemaRefs>
</ds:datastoreItem>
</file>

<file path=customXml/itemProps105.xml><?xml version="1.0" encoding="utf-8"?>
<ds:datastoreItem xmlns:ds="http://schemas.openxmlformats.org/officeDocument/2006/customXml" ds:itemID="{E31A340E-22A5-466A-B355-6B69E604DEDC}">
  <ds:schemaRefs>
    <ds:schemaRef ds:uri="ESRI.ArcGIS.Mapping.OfficeIntegration.PowerPointInfo"/>
  </ds:schemaRefs>
</ds:datastoreItem>
</file>

<file path=customXml/itemProps106.xml><?xml version="1.0" encoding="utf-8"?>
<ds:datastoreItem xmlns:ds="http://schemas.openxmlformats.org/officeDocument/2006/customXml" ds:itemID="{4D3F1A87-8C2C-44EC-A8C9-9F3EF16F91AD}">
  <ds:schemaRefs>
    <ds:schemaRef ds:uri="ESRI.ArcGIS.Mapping.OfficeIntegration.PowerPointInfo"/>
  </ds:schemaRefs>
</ds:datastoreItem>
</file>

<file path=customXml/itemProps107.xml><?xml version="1.0" encoding="utf-8"?>
<ds:datastoreItem xmlns:ds="http://schemas.openxmlformats.org/officeDocument/2006/customXml" ds:itemID="{B55AFC8E-58D1-4669-946D-BB535F62398D}">
  <ds:schemaRefs>
    <ds:schemaRef ds:uri="ESRI.ArcGIS.Mapping.OfficeIntegration.PowerPointInfo"/>
  </ds:schemaRefs>
</ds:datastoreItem>
</file>

<file path=customXml/itemProps108.xml><?xml version="1.0" encoding="utf-8"?>
<ds:datastoreItem xmlns:ds="http://schemas.openxmlformats.org/officeDocument/2006/customXml" ds:itemID="{55A32EA7-F03B-4AE4-B356-E1663B63CCEE}">
  <ds:schemaRefs>
    <ds:schemaRef ds:uri="ESRI.ArcGIS.Mapping.OfficeIntegration.PowerPointInfo"/>
  </ds:schemaRefs>
</ds:datastoreItem>
</file>

<file path=customXml/itemProps109.xml><?xml version="1.0" encoding="utf-8"?>
<ds:datastoreItem xmlns:ds="http://schemas.openxmlformats.org/officeDocument/2006/customXml" ds:itemID="{B1666A69-8868-4E82-872D-9E61DFDEACA9}">
  <ds:schemaRefs>
    <ds:schemaRef ds:uri="ESRI.ArcGIS.Mapping.OfficeIntegration.PowerPointInfo"/>
  </ds:schemaRefs>
</ds:datastoreItem>
</file>

<file path=customXml/itemProps11.xml><?xml version="1.0" encoding="utf-8"?>
<ds:datastoreItem xmlns:ds="http://schemas.openxmlformats.org/officeDocument/2006/customXml" ds:itemID="{71BE887A-69D5-4338-9E32-A5EA6652AC19}">
  <ds:schemaRefs>
    <ds:schemaRef ds:uri="ESRI.ArcGIS.Mapping.OfficeIntegration.PowerPointInfo"/>
  </ds:schemaRefs>
</ds:datastoreItem>
</file>

<file path=customXml/itemProps110.xml><?xml version="1.0" encoding="utf-8"?>
<ds:datastoreItem xmlns:ds="http://schemas.openxmlformats.org/officeDocument/2006/customXml" ds:itemID="{4090F265-893D-4ADC-A8AB-6850BFF8881D}">
  <ds:schemaRefs>
    <ds:schemaRef ds:uri="4ffa91fb-a0ff-4ac5-b2db-65c790d184a4"/>
    <ds:schemaRef ds:uri="af0aaecb-2d7c-43f0-9f94-ea8013dc6a3e"/>
    <ds:schemaRef ds:uri="fca17280-b247-4e95-99cc-67d76af6c1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111.xml><?xml version="1.0" encoding="utf-8"?>
<ds:datastoreItem xmlns:ds="http://schemas.openxmlformats.org/officeDocument/2006/customXml" ds:itemID="{28E3523A-425E-4EB8-827F-E826E9700B8E}">
  <ds:schemaRefs>
    <ds:schemaRef ds:uri="ESRI.ArcGIS.Mapping.OfficeIntegration.PowerPointInfo"/>
  </ds:schemaRefs>
</ds:datastoreItem>
</file>

<file path=customXml/itemProps112.xml><?xml version="1.0" encoding="utf-8"?>
<ds:datastoreItem xmlns:ds="http://schemas.openxmlformats.org/officeDocument/2006/customXml" ds:itemID="{16328A52-4D31-4370-9B95-B70E39AEEA33}">
  <ds:schemaRefs>
    <ds:schemaRef ds:uri="ESRI.ArcGIS.Mapping.OfficeIntegration.PowerPointInfo"/>
  </ds:schemaRefs>
</ds:datastoreItem>
</file>

<file path=customXml/itemProps113.xml><?xml version="1.0" encoding="utf-8"?>
<ds:datastoreItem xmlns:ds="http://schemas.openxmlformats.org/officeDocument/2006/customXml" ds:itemID="{422E5909-4BD1-4512-87F7-F9AE6F045DE2}">
  <ds:schemaRefs>
    <ds:schemaRef ds:uri="ESRI.ArcGIS.Mapping.OfficeIntegration.PowerPointInfo"/>
  </ds:schemaRefs>
</ds:datastoreItem>
</file>

<file path=customXml/itemProps114.xml><?xml version="1.0" encoding="utf-8"?>
<ds:datastoreItem xmlns:ds="http://schemas.openxmlformats.org/officeDocument/2006/customXml" ds:itemID="{BAEB71D1-7605-4F3A-932B-739741267AF1}">
  <ds:schemaRefs>
    <ds:schemaRef ds:uri="ESRI.ArcGIS.Mapping.OfficeIntegration.PowerPointInfo"/>
  </ds:schemaRefs>
</ds:datastoreItem>
</file>

<file path=customXml/itemProps115.xml><?xml version="1.0" encoding="utf-8"?>
<ds:datastoreItem xmlns:ds="http://schemas.openxmlformats.org/officeDocument/2006/customXml" ds:itemID="{568446B1-6741-4E49-A7F6-66623A0F3C48}">
  <ds:schemaRefs>
    <ds:schemaRef ds:uri="ESRI.ArcGIS.Mapping.OfficeIntegration.PowerPointInfo"/>
  </ds:schemaRefs>
</ds:datastoreItem>
</file>

<file path=customXml/itemProps116.xml><?xml version="1.0" encoding="utf-8"?>
<ds:datastoreItem xmlns:ds="http://schemas.openxmlformats.org/officeDocument/2006/customXml" ds:itemID="{5713042D-8A23-4DB8-BFA1-A15567F127B6}">
  <ds:schemaRefs>
    <ds:schemaRef ds:uri="ESRI.ArcGIS.Mapping.OfficeIntegration.PowerPointInfo"/>
  </ds:schemaRefs>
</ds:datastoreItem>
</file>

<file path=customXml/itemProps117.xml><?xml version="1.0" encoding="utf-8"?>
<ds:datastoreItem xmlns:ds="http://schemas.openxmlformats.org/officeDocument/2006/customXml" ds:itemID="{280C5DDF-65D6-4FA3-B74B-BA4FC35A3E95}">
  <ds:schemaRefs>
    <ds:schemaRef ds:uri="ESRI.ArcGIS.Mapping.OfficeIntegration.PowerPointInfo"/>
  </ds:schemaRefs>
</ds:datastoreItem>
</file>

<file path=customXml/itemProps118.xml><?xml version="1.0" encoding="utf-8"?>
<ds:datastoreItem xmlns:ds="http://schemas.openxmlformats.org/officeDocument/2006/customXml" ds:itemID="{87892AAF-56A3-4A6D-B837-F3056700BD41}">
  <ds:schemaRefs>
    <ds:schemaRef ds:uri="ESRI.ArcGIS.Mapping.OfficeIntegration.PowerPointInfo"/>
  </ds:schemaRefs>
</ds:datastoreItem>
</file>

<file path=customXml/itemProps119.xml><?xml version="1.0" encoding="utf-8"?>
<ds:datastoreItem xmlns:ds="http://schemas.openxmlformats.org/officeDocument/2006/customXml" ds:itemID="{3AB50428-314E-46B3-B4AE-DB86B461C4F7}">
  <ds:schemaRefs>
    <ds:schemaRef ds:uri="ESRI.ArcGIS.Mapping.OfficeIntegration.PowerPointInfo"/>
  </ds:schemaRefs>
</ds:datastoreItem>
</file>

<file path=customXml/itemProps12.xml><?xml version="1.0" encoding="utf-8"?>
<ds:datastoreItem xmlns:ds="http://schemas.openxmlformats.org/officeDocument/2006/customXml" ds:itemID="{59C0924C-2C7E-4EE9-BE05-D32C51ED77B5}">
  <ds:schemaRefs>
    <ds:schemaRef ds:uri="ESRI.ArcGIS.Mapping.OfficeIntegration.PowerPointInfo"/>
  </ds:schemaRefs>
</ds:datastoreItem>
</file>

<file path=customXml/itemProps120.xml><?xml version="1.0" encoding="utf-8"?>
<ds:datastoreItem xmlns:ds="http://schemas.openxmlformats.org/officeDocument/2006/customXml" ds:itemID="{428C4711-79A1-4D30-8E52-EDD384A89109}">
  <ds:schemaRefs>
    <ds:schemaRef ds:uri="ESRI.ArcGIS.Mapping.OfficeIntegration.PowerPointInfo"/>
  </ds:schemaRefs>
</ds:datastoreItem>
</file>

<file path=customXml/itemProps121.xml><?xml version="1.0" encoding="utf-8"?>
<ds:datastoreItem xmlns:ds="http://schemas.openxmlformats.org/officeDocument/2006/customXml" ds:itemID="{B60CCCA2-5648-45D4-AEE7-A946831481F6}">
  <ds:schemaRefs>
    <ds:schemaRef ds:uri="ESRI.ArcGIS.Mapping.OfficeIntegration.PowerPointInfo"/>
  </ds:schemaRefs>
</ds:datastoreItem>
</file>

<file path=customXml/itemProps122.xml><?xml version="1.0" encoding="utf-8"?>
<ds:datastoreItem xmlns:ds="http://schemas.openxmlformats.org/officeDocument/2006/customXml" ds:itemID="{23C041F4-67D2-47A5-A2B9-E5CBFE8FFD19}">
  <ds:schemaRefs>
    <ds:schemaRef ds:uri="ESRI.ArcGIS.Mapping.OfficeIntegration.PowerPointInfo"/>
  </ds:schemaRefs>
</ds:datastoreItem>
</file>

<file path=customXml/itemProps123.xml><?xml version="1.0" encoding="utf-8"?>
<ds:datastoreItem xmlns:ds="http://schemas.openxmlformats.org/officeDocument/2006/customXml" ds:itemID="{0A9D100D-3F92-47A0-A331-26F5517DA98E}">
  <ds:schemaRefs>
    <ds:schemaRef ds:uri="ESRI.ArcGIS.Mapping.OfficeIntegration.PowerPointInfo"/>
  </ds:schemaRefs>
</ds:datastoreItem>
</file>

<file path=customXml/itemProps124.xml><?xml version="1.0" encoding="utf-8"?>
<ds:datastoreItem xmlns:ds="http://schemas.openxmlformats.org/officeDocument/2006/customXml" ds:itemID="{F456C899-4996-4F98-800F-0D123698B0D5}">
  <ds:schemaRefs>
    <ds:schemaRef ds:uri="ESRI.ArcGIS.Mapping.OfficeIntegration.PowerPointInfo"/>
  </ds:schemaRefs>
</ds:datastoreItem>
</file>

<file path=customXml/itemProps125.xml><?xml version="1.0" encoding="utf-8"?>
<ds:datastoreItem xmlns:ds="http://schemas.openxmlformats.org/officeDocument/2006/customXml" ds:itemID="{EC634B36-833D-4912-96F8-2406AC982A03}">
  <ds:schemaRefs>
    <ds:schemaRef ds:uri="ESRI.ArcGIS.Mapping.OfficeIntegration.PowerPointInfo"/>
  </ds:schemaRefs>
</ds:datastoreItem>
</file>

<file path=customXml/itemProps126.xml><?xml version="1.0" encoding="utf-8"?>
<ds:datastoreItem xmlns:ds="http://schemas.openxmlformats.org/officeDocument/2006/customXml" ds:itemID="{D4ACB40F-03AC-42E5-B79C-002B467908E8}">
  <ds:schemaRefs>
    <ds:schemaRef ds:uri="ESRI.ArcGIS.Mapping.OfficeIntegration.PowerPointInfo"/>
  </ds:schemaRefs>
</ds:datastoreItem>
</file>

<file path=customXml/itemProps127.xml><?xml version="1.0" encoding="utf-8"?>
<ds:datastoreItem xmlns:ds="http://schemas.openxmlformats.org/officeDocument/2006/customXml" ds:itemID="{CF2107CF-5B56-4AD9-8291-8D51C1ADCE9F}">
  <ds:schemaRefs>
    <ds:schemaRef ds:uri="ESRI.ArcGIS.Mapping.OfficeIntegration.PowerPointInfo"/>
  </ds:schemaRefs>
</ds:datastoreItem>
</file>

<file path=customXml/itemProps128.xml><?xml version="1.0" encoding="utf-8"?>
<ds:datastoreItem xmlns:ds="http://schemas.openxmlformats.org/officeDocument/2006/customXml" ds:itemID="{CDA543C6-48C9-49C3-9360-5C0A700D8B5E}">
  <ds:schemaRefs>
    <ds:schemaRef ds:uri="ESRI.ArcGIS.Mapping.OfficeIntegration.PowerPointInfo"/>
  </ds:schemaRefs>
</ds:datastoreItem>
</file>

<file path=customXml/itemProps129.xml><?xml version="1.0" encoding="utf-8"?>
<ds:datastoreItem xmlns:ds="http://schemas.openxmlformats.org/officeDocument/2006/customXml" ds:itemID="{4C14400F-458C-4BDA-8AE1-F6B14E2E3B8A}">
  <ds:schemaRefs>
    <ds:schemaRef ds:uri="ESRI.ArcGIS.Mapping.OfficeIntegration.PowerPointInfo"/>
  </ds:schemaRefs>
</ds:datastoreItem>
</file>

<file path=customXml/itemProps13.xml><?xml version="1.0" encoding="utf-8"?>
<ds:datastoreItem xmlns:ds="http://schemas.openxmlformats.org/officeDocument/2006/customXml" ds:itemID="{398B6702-5EA4-490A-A043-83EE15E0B98E}">
  <ds:schemaRefs>
    <ds:schemaRef ds:uri="ESRI.ArcGIS.Mapping.OfficeIntegration.PowerPointInfo"/>
  </ds:schemaRefs>
</ds:datastoreItem>
</file>

<file path=customXml/itemProps130.xml><?xml version="1.0" encoding="utf-8"?>
<ds:datastoreItem xmlns:ds="http://schemas.openxmlformats.org/officeDocument/2006/customXml" ds:itemID="{4C97E22D-16BB-4009-B2C9-A141CCE02609}">
  <ds:schemaRefs>
    <ds:schemaRef ds:uri="ESRI.ArcGIS.Mapping.OfficeIntegration.PowerPointInfo"/>
  </ds:schemaRefs>
</ds:datastoreItem>
</file>

<file path=customXml/itemProps131.xml><?xml version="1.0" encoding="utf-8"?>
<ds:datastoreItem xmlns:ds="http://schemas.openxmlformats.org/officeDocument/2006/customXml" ds:itemID="{2045AAE8-3EFF-4C8A-A716-F48966879230}">
  <ds:schemaRefs>
    <ds:schemaRef ds:uri="ESRI.ArcGIS.Mapping.OfficeIntegration.PowerPointInfo"/>
  </ds:schemaRefs>
</ds:datastoreItem>
</file>

<file path=customXml/itemProps132.xml><?xml version="1.0" encoding="utf-8"?>
<ds:datastoreItem xmlns:ds="http://schemas.openxmlformats.org/officeDocument/2006/customXml" ds:itemID="{6410B4EF-A0B6-489A-A439-0178887796E7}">
  <ds:schemaRefs>
    <ds:schemaRef ds:uri="ESRI.ArcGIS.Mapping.OfficeIntegration.PowerPointInfo"/>
  </ds:schemaRefs>
</ds:datastoreItem>
</file>

<file path=customXml/itemProps133.xml><?xml version="1.0" encoding="utf-8"?>
<ds:datastoreItem xmlns:ds="http://schemas.openxmlformats.org/officeDocument/2006/customXml" ds:itemID="{505F56FB-77B0-4364-96F3-B97D6A4BF6C0}">
  <ds:schemaRefs>
    <ds:schemaRef ds:uri="ESRI.ArcGIS.Mapping.OfficeIntegration.PowerPointInfo"/>
  </ds:schemaRefs>
</ds:datastoreItem>
</file>

<file path=customXml/itemProps134.xml><?xml version="1.0" encoding="utf-8"?>
<ds:datastoreItem xmlns:ds="http://schemas.openxmlformats.org/officeDocument/2006/customXml" ds:itemID="{EE35FF99-BAE5-4A49-9108-1BE101967936}">
  <ds:schemaRefs>
    <ds:schemaRef ds:uri="ESRI.ArcGIS.Mapping.OfficeIntegration.PowerPointInfo"/>
  </ds:schemaRefs>
</ds:datastoreItem>
</file>

<file path=customXml/itemProps135.xml><?xml version="1.0" encoding="utf-8"?>
<ds:datastoreItem xmlns:ds="http://schemas.openxmlformats.org/officeDocument/2006/customXml" ds:itemID="{F13215F7-A4DC-464C-9B4A-4F41CFD5C0AD}">
  <ds:schemaRefs>
    <ds:schemaRef ds:uri="ESRI.ArcGIS.Mapping.OfficeIntegration.PowerPointInfo"/>
  </ds:schemaRefs>
</ds:datastoreItem>
</file>

<file path=customXml/itemProps136.xml><?xml version="1.0" encoding="utf-8"?>
<ds:datastoreItem xmlns:ds="http://schemas.openxmlformats.org/officeDocument/2006/customXml" ds:itemID="{B76F97FD-6AE0-4EBC-A64E-B6E61C91FF09}">
  <ds:schemaRefs>
    <ds:schemaRef ds:uri="ESRI.ArcGIS.Mapping.OfficeIntegration.PowerPointInfo"/>
  </ds:schemaRefs>
</ds:datastoreItem>
</file>

<file path=customXml/itemProps137.xml><?xml version="1.0" encoding="utf-8"?>
<ds:datastoreItem xmlns:ds="http://schemas.openxmlformats.org/officeDocument/2006/customXml" ds:itemID="{5D0DEF1F-2571-4B1C-AA98-06A7112F7E24}">
  <ds:schemaRefs>
    <ds:schemaRef ds:uri="ESRI.ArcGIS.Mapping.OfficeIntegration.PowerPointInfo"/>
  </ds:schemaRefs>
</ds:datastoreItem>
</file>

<file path=customXml/itemProps138.xml><?xml version="1.0" encoding="utf-8"?>
<ds:datastoreItem xmlns:ds="http://schemas.openxmlformats.org/officeDocument/2006/customXml" ds:itemID="{46DAFF0E-B65A-4CF4-BCA8-851922D3918B}">
  <ds:schemaRefs>
    <ds:schemaRef ds:uri="ESRI.ArcGIS.Mapping.OfficeIntegration.PowerPointInfo"/>
  </ds:schemaRefs>
</ds:datastoreItem>
</file>

<file path=customXml/itemProps139.xml><?xml version="1.0" encoding="utf-8"?>
<ds:datastoreItem xmlns:ds="http://schemas.openxmlformats.org/officeDocument/2006/customXml" ds:itemID="{A612E597-4301-43D9-8167-436AEBEFC549}">
  <ds:schemaRefs>
    <ds:schemaRef ds:uri="ESRI.ArcGIS.Mapping.OfficeIntegration.PowerPointInfo"/>
  </ds:schemaRefs>
</ds:datastoreItem>
</file>

<file path=customXml/itemProps14.xml><?xml version="1.0" encoding="utf-8"?>
<ds:datastoreItem xmlns:ds="http://schemas.openxmlformats.org/officeDocument/2006/customXml" ds:itemID="{759618B9-6EBA-4175-B054-32CEFB25E498}">
  <ds:schemaRefs>
    <ds:schemaRef ds:uri="ESRI.ArcGIS.Mapping.OfficeIntegration.PowerPointInfo"/>
  </ds:schemaRefs>
</ds:datastoreItem>
</file>

<file path=customXml/itemProps140.xml><?xml version="1.0" encoding="utf-8"?>
<ds:datastoreItem xmlns:ds="http://schemas.openxmlformats.org/officeDocument/2006/customXml" ds:itemID="{E60464FA-031B-424F-A5D8-C22CAF7A69EB}">
  <ds:schemaRefs>
    <ds:schemaRef ds:uri="ESRI.ArcGIS.Mapping.OfficeIntegration.PowerPointInfo"/>
  </ds:schemaRefs>
</ds:datastoreItem>
</file>

<file path=customXml/itemProps141.xml><?xml version="1.0" encoding="utf-8"?>
<ds:datastoreItem xmlns:ds="http://schemas.openxmlformats.org/officeDocument/2006/customXml" ds:itemID="{9B578791-CD36-4DC0-B874-C30E60BBA2AC}">
  <ds:schemaRefs>
    <ds:schemaRef ds:uri="ESRI.ArcGIS.Mapping.OfficeIntegration.PowerPointInfo"/>
  </ds:schemaRefs>
</ds:datastoreItem>
</file>

<file path=customXml/itemProps142.xml><?xml version="1.0" encoding="utf-8"?>
<ds:datastoreItem xmlns:ds="http://schemas.openxmlformats.org/officeDocument/2006/customXml" ds:itemID="{2C53BF78-4CF9-4630-905A-39B90239D43F}">
  <ds:schemaRefs>
    <ds:schemaRef ds:uri="ESRI.ArcGIS.Mapping.OfficeIntegration.PowerPointInfo"/>
  </ds:schemaRefs>
</ds:datastoreItem>
</file>

<file path=customXml/itemProps143.xml><?xml version="1.0" encoding="utf-8"?>
<ds:datastoreItem xmlns:ds="http://schemas.openxmlformats.org/officeDocument/2006/customXml" ds:itemID="{C9520B74-968C-41F3-8B4A-9DC97DB445A4}">
  <ds:schemaRefs>
    <ds:schemaRef ds:uri="ESRI.ArcGIS.Mapping.OfficeIntegration.PowerPointInfo"/>
  </ds:schemaRefs>
</ds:datastoreItem>
</file>

<file path=customXml/itemProps144.xml><?xml version="1.0" encoding="utf-8"?>
<ds:datastoreItem xmlns:ds="http://schemas.openxmlformats.org/officeDocument/2006/customXml" ds:itemID="{42FB068A-E028-4E3F-B584-C60032BF488E}">
  <ds:schemaRefs>
    <ds:schemaRef ds:uri="ESRI.ArcGIS.Mapping.OfficeIntegration.PowerPointInfo"/>
  </ds:schemaRefs>
</ds:datastoreItem>
</file>

<file path=customXml/itemProps145.xml><?xml version="1.0" encoding="utf-8"?>
<ds:datastoreItem xmlns:ds="http://schemas.openxmlformats.org/officeDocument/2006/customXml" ds:itemID="{8B14D73E-372C-482E-9659-F3F47B87705E}">
  <ds:schemaRefs>
    <ds:schemaRef ds:uri="ESRI.ArcGIS.Mapping.OfficeIntegration.PowerPointInfo"/>
  </ds:schemaRefs>
</ds:datastoreItem>
</file>

<file path=customXml/itemProps146.xml><?xml version="1.0" encoding="utf-8"?>
<ds:datastoreItem xmlns:ds="http://schemas.openxmlformats.org/officeDocument/2006/customXml" ds:itemID="{785ECC72-554B-48AA-96E6-04F5E92D1C9F}">
  <ds:schemaRefs>
    <ds:schemaRef ds:uri="ESRI.ArcGIS.Mapping.OfficeIntegration.PowerPointInfo"/>
  </ds:schemaRefs>
</ds:datastoreItem>
</file>

<file path=customXml/itemProps147.xml><?xml version="1.0" encoding="utf-8"?>
<ds:datastoreItem xmlns:ds="http://schemas.openxmlformats.org/officeDocument/2006/customXml" ds:itemID="{7A549BDB-4EC6-4606-92A0-AC7B709D33C6}">
  <ds:schemaRefs>
    <ds:schemaRef ds:uri="ESRI.ArcGIS.Mapping.OfficeIntegration.PowerPointInfo"/>
  </ds:schemaRefs>
</ds:datastoreItem>
</file>

<file path=customXml/itemProps148.xml><?xml version="1.0" encoding="utf-8"?>
<ds:datastoreItem xmlns:ds="http://schemas.openxmlformats.org/officeDocument/2006/customXml" ds:itemID="{FF1E1B46-4662-4D3D-8F89-A5788A5C703F}">
  <ds:schemaRefs>
    <ds:schemaRef ds:uri="ESRI.ArcGIS.Mapping.OfficeIntegration.PowerPointInfo"/>
  </ds:schemaRefs>
</ds:datastoreItem>
</file>

<file path=customXml/itemProps149.xml><?xml version="1.0" encoding="utf-8"?>
<ds:datastoreItem xmlns:ds="http://schemas.openxmlformats.org/officeDocument/2006/customXml" ds:itemID="{080E2695-674D-446E-9B43-69C3729BA515}">
  <ds:schemaRefs>
    <ds:schemaRef ds:uri="ESRI.ArcGIS.Mapping.OfficeIntegration.PowerPointInfo"/>
  </ds:schemaRefs>
</ds:datastoreItem>
</file>

<file path=customXml/itemProps15.xml><?xml version="1.0" encoding="utf-8"?>
<ds:datastoreItem xmlns:ds="http://schemas.openxmlformats.org/officeDocument/2006/customXml" ds:itemID="{DC239817-8FD9-4167-8278-96E17A55EB19}">
  <ds:schemaRefs>
    <ds:schemaRef ds:uri="ESRI.ArcGIS.Mapping.OfficeIntegration.PowerPointInfo"/>
  </ds:schemaRefs>
</ds:datastoreItem>
</file>

<file path=customXml/itemProps150.xml><?xml version="1.0" encoding="utf-8"?>
<ds:datastoreItem xmlns:ds="http://schemas.openxmlformats.org/officeDocument/2006/customXml" ds:itemID="{BFC862B8-5C75-4354-B6A6-D6F8810C36FC}">
  <ds:schemaRefs>
    <ds:schemaRef ds:uri="ESRI.ArcGIS.Mapping.OfficeIntegration.PowerPointInfo"/>
  </ds:schemaRefs>
</ds:datastoreItem>
</file>

<file path=customXml/itemProps151.xml><?xml version="1.0" encoding="utf-8"?>
<ds:datastoreItem xmlns:ds="http://schemas.openxmlformats.org/officeDocument/2006/customXml" ds:itemID="{6FC03649-7255-4AAD-8CB9-E061446FA3A3}">
  <ds:schemaRefs>
    <ds:schemaRef ds:uri="ESRI.ArcGIS.Mapping.OfficeIntegration.PowerPointInfo"/>
  </ds:schemaRefs>
</ds:datastoreItem>
</file>

<file path=customXml/itemProps152.xml><?xml version="1.0" encoding="utf-8"?>
<ds:datastoreItem xmlns:ds="http://schemas.openxmlformats.org/officeDocument/2006/customXml" ds:itemID="{57C9FE18-B6EB-4BFD-90E4-73C33F2F75F9}">
  <ds:schemaRefs>
    <ds:schemaRef ds:uri="ESRI.ArcGIS.Mapping.OfficeIntegration.PowerPointInfo"/>
  </ds:schemaRefs>
</ds:datastoreItem>
</file>

<file path=customXml/itemProps153.xml><?xml version="1.0" encoding="utf-8"?>
<ds:datastoreItem xmlns:ds="http://schemas.openxmlformats.org/officeDocument/2006/customXml" ds:itemID="{40D6A99D-D424-4325-AE6A-946D5419B0B8}">
  <ds:schemaRefs>
    <ds:schemaRef ds:uri="ESRI.ArcGIS.Mapping.OfficeIntegration.PowerPointInfo"/>
  </ds:schemaRefs>
</ds:datastoreItem>
</file>

<file path=customXml/itemProps154.xml><?xml version="1.0" encoding="utf-8"?>
<ds:datastoreItem xmlns:ds="http://schemas.openxmlformats.org/officeDocument/2006/customXml" ds:itemID="{2A82F2AB-7317-4A8E-90CD-D5B451729CBA}">
  <ds:schemaRefs>
    <ds:schemaRef ds:uri="ESRI.ArcGIS.Mapping.OfficeIntegration.PowerPointInfo"/>
  </ds:schemaRefs>
</ds:datastoreItem>
</file>

<file path=customXml/itemProps155.xml><?xml version="1.0" encoding="utf-8"?>
<ds:datastoreItem xmlns:ds="http://schemas.openxmlformats.org/officeDocument/2006/customXml" ds:itemID="{5A9B59E0-2BF7-403E-B619-988C1A4D9C7C}">
  <ds:schemaRefs>
    <ds:schemaRef ds:uri="ESRI.ArcGIS.Mapping.OfficeIntegration.PowerPointInfo"/>
  </ds:schemaRefs>
</ds:datastoreItem>
</file>

<file path=customXml/itemProps156.xml><?xml version="1.0" encoding="utf-8"?>
<ds:datastoreItem xmlns:ds="http://schemas.openxmlformats.org/officeDocument/2006/customXml" ds:itemID="{04DE6F2A-4F64-4EB9-A4DA-30B5ED2B305D}">
  <ds:schemaRefs>
    <ds:schemaRef ds:uri="ESRI.ArcGIS.Mapping.OfficeIntegration.PowerPointInfo"/>
  </ds:schemaRefs>
</ds:datastoreItem>
</file>

<file path=customXml/itemProps157.xml><?xml version="1.0" encoding="utf-8"?>
<ds:datastoreItem xmlns:ds="http://schemas.openxmlformats.org/officeDocument/2006/customXml" ds:itemID="{562AB83F-45E5-45C0-8D45-8ABC4FDB4CA2}">
  <ds:schemaRefs>
    <ds:schemaRef ds:uri="ESRI.ArcGIS.Mapping.OfficeIntegration.PowerPointInfo"/>
  </ds:schemaRefs>
</ds:datastoreItem>
</file>

<file path=customXml/itemProps158.xml><?xml version="1.0" encoding="utf-8"?>
<ds:datastoreItem xmlns:ds="http://schemas.openxmlformats.org/officeDocument/2006/customXml" ds:itemID="{6ED3C847-D410-4B22-BD8D-97F377D555A0}">
  <ds:schemaRefs>
    <ds:schemaRef ds:uri="ESRI.ArcGIS.Mapping.OfficeIntegration.PowerPointInfo"/>
  </ds:schemaRefs>
</ds:datastoreItem>
</file>

<file path=customXml/itemProps159.xml><?xml version="1.0" encoding="utf-8"?>
<ds:datastoreItem xmlns:ds="http://schemas.openxmlformats.org/officeDocument/2006/customXml" ds:itemID="{840F8C05-B87C-419F-9D4A-B3A19594B038}">
  <ds:schemaRefs>
    <ds:schemaRef ds:uri="ESRI.ArcGIS.Mapping.OfficeIntegration.PowerPointInfo"/>
  </ds:schemaRefs>
</ds:datastoreItem>
</file>

<file path=customXml/itemProps16.xml><?xml version="1.0" encoding="utf-8"?>
<ds:datastoreItem xmlns:ds="http://schemas.openxmlformats.org/officeDocument/2006/customXml" ds:itemID="{B7947342-6A09-4057-A1EE-0A0D99118C52}">
  <ds:schemaRefs>
    <ds:schemaRef ds:uri="ESRI.ArcGIS.Mapping.OfficeIntegration.PowerPointInfo"/>
  </ds:schemaRefs>
</ds:datastoreItem>
</file>

<file path=customXml/itemProps160.xml><?xml version="1.0" encoding="utf-8"?>
<ds:datastoreItem xmlns:ds="http://schemas.openxmlformats.org/officeDocument/2006/customXml" ds:itemID="{3FDEFED5-9A5A-4897-83E9-9847DFAABBD5}">
  <ds:schemaRefs>
    <ds:schemaRef ds:uri="ESRI.ArcGIS.Mapping.OfficeIntegration.PowerPointInfo"/>
  </ds:schemaRefs>
</ds:datastoreItem>
</file>

<file path=customXml/itemProps161.xml><?xml version="1.0" encoding="utf-8"?>
<ds:datastoreItem xmlns:ds="http://schemas.openxmlformats.org/officeDocument/2006/customXml" ds:itemID="{62470616-0DD2-4012-BFD6-EDA94ED72592}">
  <ds:schemaRefs>
    <ds:schemaRef ds:uri="ESRI.ArcGIS.Mapping.OfficeIntegration.PowerPointInfo"/>
  </ds:schemaRefs>
</ds:datastoreItem>
</file>

<file path=customXml/itemProps162.xml><?xml version="1.0" encoding="utf-8"?>
<ds:datastoreItem xmlns:ds="http://schemas.openxmlformats.org/officeDocument/2006/customXml" ds:itemID="{C4E7B327-AB51-4A0C-A9E2-9C64540FD4EF}">
  <ds:schemaRefs>
    <ds:schemaRef ds:uri="ESRI.ArcGIS.Mapping.OfficeIntegration.PowerPointInfo"/>
  </ds:schemaRefs>
</ds:datastoreItem>
</file>

<file path=customXml/itemProps163.xml><?xml version="1.0" encoding="utf-8"?>
<ds:datastoreItem xmlns:ds="http://schemas.openxmlformats.org/officeDocument/2006/customXml" ds:itemID="{BBC09AB0-0201-48C4-8F6E-D36463A18989}">
  <ds:schemaRefs>
    <ds:schemaRef ds:uri="ESRI.ArcGIS.Mapping.OfficeIntegration.PowerPointInfo"/>
  </ds:schemaRefs>
</ds:datastoreItem>
</file>

<file path=customXml/itemProps164.xml><?xml version="1.0" encoding="utf-8"?>
<ds:datastoreItem xmlns:ds="http://schemas.openxmlformats.org/officeDocument/2006/customXml" ds:itemID="{74068153-4EA6-4C4D-9F67-2B3A0850553F}">
  <ds:schemaRefs>
    <ds:schemaRef ds:uri="ESRI.ArcGIS.Mapping.OfficeIntegration.PowerPointInfo"/>
  </ds:schemaRefs>
</ds:datastoreItem>
</file>

<file path=customXml/itemProps165.xml><?xml version="1.0" encoding="utf-8"?>
<ds:datastoreItem xmlns:ds="http://schemas.openxmlformats.org/officeDocument/2006/customXml" ds:itemID="{B62B2B4E-5D5A-48E4-B0AC-3A891D0553CD}">
  <ds:schemaRefs>
    <ds:schemaRef ds:uri="ESRI.ArcGIS.Mapping.OfficeIntegration.PowerPointInfo"/>
  </ds:schemaRefs>
</ds:datastoreItem>
</file>

<file path=customXml/itemProps166.xml><?xml version="1.0" encoding="utf-8"?>
<ds:datastoreItem xmlns:ds="http://schemas.openxmlformats.org/officeDocument/2006/customXml" ds:itemID="{BA5056DE-3228-4E12-B827-A2BCE522E705}">
  <ds:schemaRefs>
    <ds:schemaRef ds:uri="ESRI.ArcGIS.Mapping.OfficeIntegration.PowerPointInfo"/>
  </ds:schemaRefs>
</ds:datastoreItem>
</file>

<file path=customXml/itemProps167.xml><?xml version="1.0" encoding="utf-8"?>
<ds:datastoreItem xmlns:ds="http://schemas.openxmlformats.org/officeDocument/2006/customXml" ds:itemID="{234168B2-89FE-4360-B216-475EE6C593F3}">
  <ds:schemaRefs>
    <ds:schemaRef ds:uri="ESRI.ArcGIS.Mapping.OfficeIntegration.PowerPointInfo"/>
  </ds:schemaRefs>
</ds:datastoreItem>
</file>

<file path=customXml/itemProps168.xml><?xml version="1.0" encoding="utf-8"?>
<ds:datastoreItem xmlns:ds="http://schemas.openxmlformats.org/officeDocument/2006/customXml" ds:itemID="{958C8DD6-D866-48C3-A275-39C4AA3F431A}">
  <ds:schemaRefs>
    <ds:schemaRef ds:uri="ESRI.ArcGIS.Mapping.OfficeIntegration.PowerPointInfo"/>
  </ds:schemaRefs>
</ds:datastoreItem>
</file>

<file path=customXml/itemProps169.xml><?xml version="1.0" encoding="utf-8"?>
<ds:datastoreItem xmlns:ds="http://schemas.openxmlformats.org/officeDocument/2006/customXml" ds:itemID="{AF4A97A3-E0A4-4520-A0D4-DFF76B0A3FF3}">
  <ds:schemaRefs>
    <ds:schemaRef ds:uri="ESRI.ArcGIS.Mapping.OfficeIntegration.PowerPointInfo"/>
  </ds:schemaRefs>
</ds:datastoreItem>
</file>

<file path=customXml/itemProps17.xml><?xml version="1.0" encoding="utf-8"?>
<ds:datastoreItem xmlns:ds="http://schemas.openxmlformats.org/officeDocument/2006/customXml" ds:itemID="{85AB23F3-BF1B-464F-B4F3-342622DC6238}">
  <ds:schemaRefs>
    <ds:schemaRef ds:uri="http://schemas.microsoft.com/sharepoint/v3/contenttype/forms"/>
  </ds:schemaRefs>
</ds:datastoreItem>
</file>

<file path=customXml/itemProps170.xml><?xml version="1.0" encoding="utf-8"?>
<ds:datastoreItem xmlns:ds="http://schemas.openxmlformats.org/officeDocument/2006/customXml" ds:itemID="{83642228-7C1F-4A7F-A375-B1FCFA488276}">
  <ds:schemaRefs>
    <ds:schemaRef ds:uri="ESRI.ArcGIS.Mapping.OfficeIntegration.PowerPointInfo"/>
  </ds:schemaRefs>
</ds:datastoreItem>
</file>

<file path=customXml/itemProps171.xml><?xml version="1.0" encoding="utf-8"?>
<ds:datastoreItem xmlns:ds="http://schemas.openxmlformats.org/officeDocument/2006/customXml" ds:itemID="{6FC395C4-BF75-482A-8178-0E486FC85270}">
  <ds:schemaRefs>
    <ds:schemaRef ds:uri="ESRI.ArcGIS.Mapping.OfficeIntegration.PowerPointInfo"/>
  </ds:schemaRefs>
</ds:datastoreItem>
</file>

<file path=customXml/itemProps172.xml><?xml version="1.0" encoding="utf-8"?>
<ds:datastoreItem xmlns:ds="http://schemas.openxmlformats.org/officeDocument/2006/customXml" ds:itemID="{DCE54310-0A97-4B08-BA4D-9F77D5E646ED}">
  <ds:schemaRefs>
    <ds:schemaRef ds:uri="ESRI.ArcGIS.Mapping.OfficeIntegration.PowerPointInfo"/>
  </ds:schemaRefs>
</ds:datastoreItem>
</file>

<file path=customXml/itemProps173.xml><?xml version="1.0" encoding="utf-8"?>
<ds:datastoreItem xmlns:ds="http://schemas.openxmlformats.org/officeDocument/2006/customXml" ds:itemID="{5DB0641D-CEE1-4525-851E-4142835D5EBA}">
  <ds:schemaRefs>
    <ds:schemaRef ds:uri="ESRI.ArcGIS.Mapping.OfficeIntegration.PowerPointInfo"/>
  </ds:schemaRefs>
</ds:datastoreItem>
</file>

<file path=customXml/itemProps174.xml><?xml version="1.0" encoding="utf-8"?>
<ds:datastoreItem xmlns:ds="http://schemas.openxmlformats.org/officeDocument/2006/customXml" ds:itemID="{A3F907C3-CFCC-4FF3-A625-CC1F703462E6}">
  <ds:schemaRefs>
    <ds:schemaRef ds:uri="ESRI.ArcGIS.Mapping.OfficeIntegration.PowerPointInfo"/>
  </ds:schemaRefs>
</ds:datastoreItem>
</file>

<file path=customXml/itemProps175.xml><?xml version="1.0" encoding="utf-8"?>
<ds:datastoreItem xmlns:ds="http://schemas.openxmlformats.org/officeDocument/2006/customXml" ds:itemID="{38811F34-91A4-465A-B85F-21BF853AB9ED}">
  <ds:schemaRefs>
    <ds:schemaRef ds:uri="ESRI.ArcGIS.Mapping.OfficeIntegration.PowerPointInfo"/>
  </ds:schemaRefs>
</ds:datastoreItem>
</file>

<file path=customXml/itemProps176.xml><?xml version="1.0" encoding="utf-8"?>
<ds:datastoreItem xmlns:ds="http://schemas.openxmlformats.org/officeDocument/2006/customXml" ds:itemID="{00870BFD-85A4-4305-B8D1-566BFB9EA40F}">
  <ds:schemaRefs>
    <ds:schemaRef ds:uri="ESRI.ArcGIS.Mapping.OfficeIntegration.PowerPointInfo"/>
  </ds:schemaRefs>
</ds:datastoreItem>
</file>

<file path=customXml/itemProps177.xml><?xml version="1.0" encoding="utf-8"?>
<ds:datastoreItem xmlns:ds="http://schemas.openxmlformats.org/officeDocument/2006/customXml" ds:itemID="{6616FC67-C9A2-45FF-8EBF-DA33E50DC11D}">
  <ds:schemaRefs>
    <ds:schemaRef ds:uri="ESRI.ArcGIS.Mapping.OfficeIntegration.PowerPointInfo"/>
  </ds:schemaRefs>
</ds:datastoreItem>
</file>

<file path=customXml/itemProps178.xml><?xml version="1.0" encoding="utf-8"?>
<ds:datastoreItem xmlns:ds="http://schemas.openxmlformats.org/officeDocument/2006/customXml" ds:itemID="{928340EF-8235-4A57-BFF5-901801BD35FC}">
  <ds:schemaRefs>
    <ds:schemaRef ds:uri="ESRI.ArcGIS.Mapping.OfficeIntegration.PowerPointInfo"/>
  </ds:schemaRefs>
</ds:datastoreItem>
</file>

<file path=customXml/itemProps179.xml><?xml version="1.0" encoding="utf-8"?>
<ds:datastoreItem xmlns:ds="http://schemas.openxmlformats.org/officeDocument/2006/customXml" ds:itemID="{9E9D89B5-8C5D-4BE9-8D5D-00E139024DA1}">
  <ds:schemaRefs>
    <ds:schemaRef ds:uri="ESRI.ArcGIS.Mapping.OfficeIntegration.PowerPointInfo"/>
  </ds:schemaRefs>
</ds:datastoreItem>
</file>

<file path=customXml/itemProps18.xml><?xml version="1.0" encoding="utf-8"?>
<ds:datastoreItem xmlns:ds="http://schemas.openxmlformats.org/officeDocument/2006/customXml" ds:itemID="{7222C007-8B7C-4E5D-86BD-921A30502443}">
  <ds:schemaRefs>
    <ds:schemaRef ds:uri="ESRI.ArcGIS.Mapping.OfficeIntegration.PowerPointInfo"/>
  </ds:schemaRefs>
</ds:datastoreItem>
</file>

<file path=customXml/itemProps180.xml><?xml version="1.0" encoding="utf-8"?>
<ds:datastoreItem xmlns:ds="http://schemas.openxmlformats.org/officeDocument/2006/customXml" ds:itemID="{044F317C-5C34-4934-8B66-36DACE2ACE44}">
  <ds:schemaRefs>
    <ds:schemaRef ds:uri="ESRI.ArcGIS.Mapping.OfficeIntegration.PowerPointInfo"/>
  </ds:schemaRefs>
</ds:datastoreItem>
</file>

<file path=customXml/itemProps181.xml><?xml version="1.0" encoding="utf-8"?>
<ds:datastoreItem xmlns:ds="http://schemas.openxmlformats.org/officeDocument/2006/customXml" ds:itemID="{A1DAB5B9-D560-4E33-9F37-82AD35C833D0}">
  <ds:schemaRefs>
    <ds:schemaRef ds:uri="ESRI.ArcGIS.Mapping.OfficeIntegration.PowerPointInfo"/>
  </ds:schemaRefs>
</ds:datastoreItem>
</file>

<file path=customXml/itemProps182.xml><?xml version="1.0" encoding="utf-8"?>
<ds:datastoreItem xmlns:ds="http://schemas.openxmlformats.org/officeDocument/2006/customXml" ds:itemID="{8DA9FFE7-9804-4E16-BC2D-6A665E652FBA}">
  <ds:schemaRefs>
    <ds:schemaRef ds:uri="ESRI.ArcGIS.Mapping.OfficeIntegration.PowerPointInfo"/>
  </ds:schemaRefs>
</ds:datastoreItem>
</file>

<file path=customXml/itemProps183.xml><?xml version="1.0" encoding="utf-8"?>
<ds:datastoreItem xmlns:ds="http://schemas.openxmlformats.org/officeDocument/2006/customXml" ds:itemID="{6FA676F7-8828-4EFF-9FB6-B4168FDB3DCE}">
  <ds:schemaRefs>
    <ds:schemaRef ds:uri="ESRI.ArcGIS.Mapping.OfficeIntegration.PowerPointInfo"/>
  </ds:schemaRefs>
</ds:datastoreItem>
</file>

<file path=customXml/itemProps184.xml><?xml version="1.0" encoding="utf-8"?>
<ds:datastoreItem xmlns:ds="http://schemas.openxmlformats.org/officeDocument/2006/customXml" ds:itemID="{DFC9C5CB-1F3F-41D9-AD9F-4400FF09592F}">
  <ds:schemaRefs>
    <ds:schemaRef ds:uri="ESRI.ArcGIS.Mapping.OfficeIntegration.PowerPointInfo"/>
  </ds:schemaRefs>
</ds:datastoreItem>
</file>

<file path=customXml/itemProps185.xml><?xml version="1.0" encoding="utf-8"?>
<ds:datastoreItem xmlns:ds="http://schemas.openxmlformats.org/officeDocument/2006/customXml" ds:itemID="{B2913E60-213D-4C3A-8D43-DC3AAEAA05E5}">
  <ds:schemaRefs>
    <ds:schemaRef ds:uri="ESRI.ArcGIS.Mapping.OfficeIntegration.PowerPointInfo"/>
  </ds:schemaRefs>
</ds:datastoreItem>
</file>

<file path=customXml/itemProps186.xml><?xml version="1.0" encoding="utf-8"?>
<ds:datastoreItem xmlns:ds="http://schemas.openxmlformats.org/officeDocument/2006/customXml" ds:itemID="{99F22C47-A741-4B7B-8F22-4CC039F18FA8}">
  <ds:schemaRefs>
    <ds:schemaRef ds:uri="ESRI.ArcGIS.Mapping.OfficeIntegration.PowerPointInfo"/>
  </ds:schemaRefs>
</ds:datastoreItem>
</file>

<file path=customXml/itemProps187.xml><?xml version="1.0" encoding="utf-8"?>
<ds:datastoreItem xmlns:ds="http://schemas.openxmlformats.org/officeDocument/2006/customXml" ds:itemID="{5DAD9B28-FD8B-4BEE-A9A3-A643C5E408B6}">
  <ds:schemaRefs>
    <ds:schemaRef ds:uri="ESRI.ArcGIS.Mapping.OfficeIntegration.PowerPointInfo"/>
  </ds:schemaRefs>
</ds:datastoreItem>
</file>

<file path=customXml/itemProps188.xml><?xml version="1.0" encoding="utf-8"?>
<ds:datastoreItem xmlns:ds="http://schemas.openxmlformats.org/officeDocument/2006/customXml" ds:itemID="{7312178F-6C7F-41BB-9821-88A6B741B19D}">
  <ds:schemaRefs>
    <ds:schemaRef ds:uri="ESRI.ArcGIS.Mapping.OfficeIntegration.PowerPointInfo"/>
  </ds:schemaRefs>
</ds:datastoreItem>
</file>

<file path=customXml/itemProps189.xml><?xml version="1.0" encoding="utf-8"?>
<ds:datastoreItem xmlns:ds="http://schemas.openxmlformats.org/officeDocument/2006/customXml" ds:itemID="{165066D2-6247-475A-A21C-213E4E0A45F0}">
  <ds:schemaRefs>
    <ds:schemaRef ds:uri="ESRI.ArcGIS.Mapping.OfficeIntegration.PowerPointInfo"/>
  </ds:schemaRefs>
</ds:datastoreItem>
</file>

<file path=customXml/itemProps19.xml><?xml version="1.0" encoding="utf-8"?>
<ds:datastoreItem xmlns:ds="http://schemas.openxmlformats.org/officeDocument/2006/customXml" ds:itemID="{8ECDDF33-6285-4E2D-9148-CFECE16F9751}">
  <ds:schemaRefs>
    <ds:schemaRef ds:uri="ESRI.ArcGIS.Mapping.OfficeIntegration.PowerPointInfo"/>
  </ds:schemaRefs>
</ds:datastoreItem>
</file>

<file path=customXml/itemProps190.xml><?xml version="1.0" encoding="utf-8"?>
<ds:datastoreItem xmlns:ds="http://schemas.openxmlformats.org/officeDocument/2006/customXml" ds:itemID="{88379F3C-BF8C-4F13-9E3F-81903A2FBA34}">
  <ds:schemaRefs>
    <ds:schemaRef ds:uri="ESRI.ArcGIS.Mapping.OfficeIntegration.PowerPointInfo"/>
  </ds:schemaRefs>
</ds:datastoreItem>
</file>

<file path=customXml/itemProps191.xml><?xml version="1.0" encoding="utf-8"?>
<ds:datastoreItem xmlns:ds="http://schemas.openxmlformats.org/officeDocument/2006/customXml" ds:itemID="{E712877A-F91F-40D5-9F70-8018C9F3D1E2}">
  <ds:schemaRefs>
    <ds:schemaRef ds:uri="ESRI.ArcGIS.Mapping.OfficeIntegration.PowerPointInfo"/>
  </ds:schemaRefs>
</ds:datastoreItem>
</file>

<file path=customXml/itemProps192.xml><?xml version="1.0" encoding="utf-8"?>
<ds:datastoreItem xmlns:ds="http://schemas.openxmlformats.org/officeDocument/2006/customXml" ds:itemID="{B047CA26-E3E0-4160-A94E-35C8A3EC8881}">
  <ds:schemaRefs>
    <ds:schemaRef ds:uri="ESRI.ArcGIS.Mapping.OfficeIntegration.PowerPointInfo"/>
  </ds:schemaRefs>
</ds:datastoreItem>
</file>

<file path=customXml/itemProps193.xml><?xml version="1.0" encoding="utf-8"?>
<ds:datastoreItem xmlns:ds="http://schemas.openxmlformats.org/officeDocument/2006/customXml" ds:itemID="{95935819-5DB9-4D5A-B164-E4238F52FCF1}">
  <ds:schemaRefs>
    <ds:schemaRef ds:uri="ESRI.ArcGIS.Mapping.OfficeIntegration.PowerPointInfo"/>
  </ds:schemaRefs>
</ds:datastoreItem>
</file>

<file path=customXml/itemProps194.xml><?xml version="1.0" encoding="utf-8"?>
<ds:datastoreItem xmlns:ds="http://schemas.openxmlformats.org/officeDocument/2006/customXml" ds:itemID="{0B7B8EF9-DE13-4C85-8F50-8B546C2DDA94}">
  <ds:schemaRefs>
    <ds:schemaRef ds:uri="ESRI.ArcGIS.Mapping.OfficeIntegration.PowerPointInfo"/>
  </ds:schemaRefs>
</ds:datastoreItem>
</file>

<file path=customXml/itemProps195.xml><?xml version="1.0" encoding="utf-8"?>
<ds:datastoreItem xmlns:ds="http://schemas.openxmlformats.org/officeDocument/2006/customXml" ds:itemID="{CE9DB0CD-0D2C-487E-B9B2-476103C80827}">
  <ds:schemaRefs>
    <ds:schemaRef ds:uri="ESRI.ArcGIS.Mapping.OfficeIntegration.PowerPointInfo"/>
  </ds:schemaRefs>
</ds:datastoreItem>
</file>

<file path=customXml/itemProps196.xml><?xml version="1.0" encoding="utf-8"?>
<ds:datastoreItem xmlns:ds="http://schemas.openxmlformats.org/officeDocument/2006/customXml" ds:itemID="{B953AB5F-DB42-42D1-B334-32AA08F8B65A}">
  <ds:schemaRefs>
    <ds:schemaRef ds:uri="ESRI.ArcGIS.Mapping.OfficeIntegration.PowerPointInfo"/>
  </ds:schemaRefs>
</ds:datastoreItem>
</file>

<file path=customXml/itemProps197.xml><?xml version="1.0" encoding="utf-8"?>
<ds:datastoreItem xmlns:ds="http://schemas.openxmlformats.org/officeDocument/2006/customXml" ds:itemID="{F5E2841F-C013-432F-8942-35636C9B9D3A}">
  <ds:schemaRefs>
    <ds:schemaRef ds:uri="ESRI.ArcGIS.Mapping.OfficeIntegration.PowerPointInfo"/>
  </ds:schemaRefs>
</ds:datastoreItem>
</file>

<file path=customXml/itemProps198.xml><?xml version="1.0" encoding="utf-8"?>
<ds:datastoreItem xmlns:ds="http://schemas.openxmlformats.org/officeDocument/2006/customXml" ds:itemID="{91DBF17C-2E3E-4CA6-9A0F-67BFD3BF1B07}">
  <ds:schemaRefs>
    <ds:schemaRef ds:uri="ESRI.ArcGIS.Mapping.OfficeIntegration.PowerPointInfo"/>
  </ds:schemaRefs>
</ds:datastoreItem>
</file>

<file path=customXml/itemProps199.xml><?xml version="1.0" encoding="utf-8"?>
<ds:datastoreItem xmlns:ds="http://schemas.openxmlformats.org/officeDocument/2006/customXml" ds:itemID="{21D4D571-EB5D-4E26-8732-A1A164D58401}">
  <ds:schemaRefs>
    <ds:schemaRef ds:uri="ESRI.ArcGIS.Mapping.OfficeIntegration.PowerPointInfo"/>
  </ds:schemaRefs>
</ds:datastoreItem>
</file>

<file path=customXml/itemProps2.xml><?xml version="1.0" encoding="utf-8"?>
<ds:datastoreItem xmlns:ds="http://schemas.openxmlformats.org/officeDocument/2006/customXml" ds:itemID="{8FB5E964-0AF6-4E45-895C-FC3048A57DFE}">
  <ds:schemaRefs>
    <ds:schemaRef ds:uri="ESRI.ArcGIS.Mapping.OfficeIntegration.PowerPointInfo"/>
  </ds:schemaRefs>
</ds:datastoreItem>
</file>

<file path=customXml/itemProps20.xml><?xml version="1.0" encoding="utf-8"?>
<ds:datastoreItem xmlns:ds="http://schemas.openxmlformats.org/officeDocument/2006/customXml" ds:itemID="{E3611F57-6F1C-41BD-8419-B2EEA8037F98}">
  <ds:schemaRefs>
    <ds:schemaRef ds:uri="ESRI.ArcGIS.Mapping.OfficeIntegration.PowerPointInfo"/>
  </ds:schemaRefs>
</ds:datastoreItem>
</file>

<file path=customXml/itemProps200.xml><?xml version="1.0" encoding="utf-8"?>
<ds:datastoreItem xmlns:ds="http://schemas.openxmlformats.org/officeDocument/2006/customXml" ds:itemID="{E4280A96-3E5D-4443-9555-E16BE28DEDF4}">
  <ds:schemaRefs>
    <ds:schemaRef ds:uri="ESRI.ArcGIS.Mapping.OfficeIntegration.PowerPointInfo"/>
  </ds:schemaRefs>
</ds:datastoreItem>
</file>

<file path=customXml/itemProps201.xml><?xml version="1.0" encoding="utf-8"?>
<ds:datastoreItem xmlns:ds="http://schemas.openxmlformats.org/officeDocument/2006/customXml" ds:itemID="{AD70EE1F-C30E-49E9-95D0-1F3EF1E60CE3}">
  <ds:schemaRefs>
    <ds:schemaRef ds:uri="ESRI.ArcGIS.Mapping.OfficeIntegration.PowerPointInfo"/>
  </ds:schemaRefs>
</ds:datastoreItem>
</file>

<file path=customXml/itemProps202.xml><?xml version="1.0" encoding="utf-8"?>
<ds:datastoreItem xmlns:ds="http://schemas.openxmlformats.org/officeDocument/2006/customXml" ds:itemID="{93763699-AF75-4960-BC07-D88EAC098219}">
  <ds:schemaRefs>
    <ds:schemaRef ds:uri="ESRI.ArcGIS.Mapping.OfficeIntegration.PowerPointInfo"/>
  </ds:schemaRefs>
</ds:datastoreItem>
</file>

<file path=customXml/itemProps203.xml><?xml version="1.0" encoding="utf-8"?>
<ds:datastoreItem xmlns:ds="http://schemas.openxmlformats.org/officeDocument/2006/customXml" ds:itemID="{B76CC597-0922-4815-8A03-793D0698F7F9}">
  <ds:schemaRefs>
    <ds:schemaRef ds:uri="ESRI.ArcGIS.Mapping.OfficeIntegration.PowerPointInfo"/>
  </ds:schemaRefs>
</ds:datastoreItem>
</file>

<file path=customXml/itemProps204.xml><?xml version="1.0" encoding="utf-8"?>
<ds:datastoreItem xmlns:ds="http://schemas.openxmlformats.org/officeDocument/2006/customXml" ds:itemID="{30546C0A-E0E3-44D4-9420-1A7E0276FDB7}">
  <ds:schemaRefs>
    <ds:schemaRef ds:uri="ESRI.ArcGIS.Mapping.OfficeIntegration.PowerPointInfo"/>
  </ds:schemaRefs>
</ds:datastoreItem>
</file>

<file path=customXml/itemProps205.xml><?xml version="1.0" encoding="utf-8"?>
<ds:datastoreItem xmlns:ds="http://schemas.openxmlformats.org/officeDocument/2006/customXml" ds:itemID="{1ACC627E-3947-4958-B1D7-96EB0A260B93}">
  <ds:schemaRefs>
    <ds:schemaRef ds:uri="ESRI.ArcGIS.Mapping.OfficeIntegration.PowerPointInfo"/>
  </ds:schemaRefs>
</ds:datastoreItem>
</file>

<file path=customXml/itemProps206.xml><?xml version="1.0" encoding="utf-8"?>
<ds:datastoreItem xmlns:ds="http://schemas.openxmlformats.org/officeDocument/2006/customXml" ds:itemID="{095D0F8C-8629-4903-89ED-9AFEB3CD2758}">
  <ds:schemaRefs>
    <ds:schemaRef ds:uri="ESRI.ArcGIS.Mapping.OfficeIntegration.PowerPointInfo"/>
  </ds:schemaRefs>
</ds:datastoreItem>
</file>

<file path=customXml/itemProps207.xml><?xml version="1.0" encoding="utf-8"?>
<ds:datastoreItem xmlns:ds="http://schemas.openxmlformats.org/officeDocument/2006/customXml" ds:itemID="{C07DD1CA-CE04-4EE8-BCAA-7F67725D5CF8}">
  <ds:schemaRefs>
    <ds:schemaRef ds:uri="ESRI.ArcGIS.Mapping.OfficeIntegration.PowerPointInfo"/>
  </ds:schemaRefs>
</ds:datastoreItem>
</file>

<file path=customXml/itemProps208.xml><?xml version="1.0" encoding="utf-8"?>
<ds:datastoreItem xmlns:ds="http://schemas.openxmlformats.org/officeDocument/2006/customXml" ds:itemID="{2707EDD1-622D-4725-92B3-07E0717F23BA}">
  <ds:schemaRefs>
    <ds:schemaRef ds:uri="ESRI.ArcGIS.Mapping.OfficeIntegration.PowerPointInfo"/>
  </ds:schemaRefs>
</ds:datastoreItem>
</file>

<file path=customXml/itemProps209.xml><?xml version="1.0" encoding="utf-8"?>
<ds:datastoreItem xmlns:ds="http://schemas.openxmlformats.org/officeDocument/2006/customXml" ds:itemID="{EB9D43CE-52BF-42B0-89EA-9CFD099A0E2B}">
  <ds:schemaRefs>
    <ds:schemaRef ds:uri="ESRI.ArcGIS.Mapping.OfficeIntegration.PowerPointInfo"/>
  </ds:schemaRefs>
</ds:datastoreItem>
</file>

<file path=customXml/itemProps21.xml><?xml version="1.0" encoding="utf-8"?>
<ds:datastoreItem xmlns:ds="http://schemas.openxmlformats.org/officeDocument/2006/customXml" ds:itemID="{E3CB55F7-871D-4BB5-9AA8-4159FAC109BB}">
  <ds:schemaRefs>
    <ds:schemaRef ds:uri="ESRI.ArcGIS.Mapping.OfficeIntegration.PowerPointInfo"/>
  </ds:schemaRefs>
</ds:datastoreItem>
</file>

<file path=customXml/itemProps210.xml><?xml version="1.0" encoding="utf-8"?>
<ds:datastoreItem xmlns:ds="http://schemas.openxmlformats.org/officeDocument/2006/customXml" ds:itemID="{B4B315FB-C0CB-459C-BE42-9F139A4D42C4}">
  <ds:schemaRefs>
    <ds:schemaRef ds:uri="ESRI.ArcGIS.Mapping.OfficeIntegration.PowerPointInfo"/>
  </ds:schemaRefs>
</ds:datastoreItem>
</file>

<file path=customXml/itemProps211.xml><?xml version="1.0" encoding="utf-8"?>
<ds:datastoreItem xmlns:ds="http://schemas.openxmlformats.org/officeDocument/2006/customXml" ds:itemID="{8787220A-3DBC-4E15-979A-6DF205CA8E1D}">
  <ds:schemaRefs>
    <ds:schemaRef ds:uri="ESRI.ArcGIS.Mapping.OfficeIntegration.PowerPointInfo"/>
  </ds:schemaRefs>
</ds:datastoreItem>
</file>

<file path=customXml/itemProps212.xml><?xml version="1.0" encoding="utf-8"?>
<ds:datastoreItem xmlns:ds="http://schemas.openxmlformats.org/officeDocument/2006/customXml" ds:itemID="{EDAC41E8-2FA5-4C72-BCC4-4DA6B5E0E623}">
  <ds:schemaRefs>
    <ds:schemaRef ds:uri="ESRI.ArcGIS.Mapping.OfficeIntegration.PowerPointInfo"/>
  </ds:schemaRefs>
</ds:datastoreItem>
</file>

<file path=customXml/itemProps213.xml><?xml version="1.0" encoding="utf-8"?>
<ds:datastoreItem xmlns:ds="http://schemas.openxmlformats.org/officeDocument/2006/customXml" ds:itemID="{AE83D804-9111-4818-8DA5-A4DE0E2008A0}">
  <ds:schemaRefs>
    <ds:schemaRef ds:uri="ESRI.ArcGIS.Mapping.OfficeIntegration.PowerPointInfo"/>
  </ds:schemaRefs>
</ds:datastoreItem>
</file>

<file path=customXml/itemProps214.xml><?xml version="1.0" encoding="utf-8"?>
<ds:datastoreItem xmlns:ds="http://schemas.openxmlformats.org/officeDocument/2006/customXml" ds:itemID="{09BF84CC-FE1E-4591-8648-B0A63655C107}">
  <ds:schemaRefs>
    <ds:schemaRef ds:uri="ESRI.ArcGIS.Mapping.OfficeIntegration.PowerPointInfo"/>
  </ds:schemaRefs>
</ds:datastoreItem>
</file>

<file path=customXml/itemProps215.xml><?xml version="1.0" encoding="utf-8"?>
<ds:datastoreItem xmlns:ds="http://schemas.openxmlformats.org/officeDocument/2006/customXml" ds:itemID="{68388F21-E925-416B-9C2C-4D3DCD10BE3B}">
  <ds:schemaRefs>
    <ds:schemaRef ds:uri="ESRI.ArcGIS.Mapping.OfficeIntegration.PowerPointInfo"/>
  </ds:schemaRefs>
</ds:datastoreItem>
</file>

<file path=customXml/itemProps216.xml><?xml version="1.0" encoding="utf-8"?>
<ds:datastoreItem xmlns:ds="http://schemas.openxmlformats.org/officeDocument/2006/customXml" ds:itemID="{BDF92E1F-CA4A-4523-8902-16A3AD8DD9F7}">
  <ds:schemaRefs>
    <ds:schemaRef ds:uri="ESRI.ArcGIS.Mapping.OfficeIntegration.PowerPointInfo"/>
  </ds:schemaRefs>
</ds:datastoreItem>
</file>

<file path=customXml/itemProps217.xml><?xml version="1.0" encoding="utf-8"?>
<ds:datastoreItem xmlns:ds="http://schemas.openxmlformats.org/officeDocument/2006/customXml" ds:itemID="{246DFE17-2AA0-450C-B316-141ACAA2524C}">
  <ds:schemaRefs>
    <ds:schemaRef ds:uri="ESRI.ArcGIS.Mapping.OfficeIntegration.PowerPointInfo"/>
  </ds:schemaRefs>
</ds:datastoreItem>
</file>

<file path=customXml/itemProps218.xml><?xml version="1.0" encoding="utf-8"?>
<ds:datastoreItem xmlns:ds="http://schemas.openxmlformats.org/officeDocument/2006/customXml" ds:itemID="{D3A2C232-32A4-450D-8084-A3863A7D3EEA}">
  <ds:schemaRefs>
    <ds:schemaRef ds:uri="ESRI.ArcGIS.Mapping.OfficeIntegration.PowerPointInfo"/>
  </ds:schemaRefs>
</ds:datastoreItem>
</file>

<file path=customXml/itemProps219.xml><?xml version="1.0" encoding="utf-8"?>
<ds:datastoreItem xmlns:ds="http://schemas.openxmlformats.org/officeDocument/2006/customXml" ds:itemID="{337FBBE1-B314-4724-A97A-44C1215738A4}">
  <ds:schemaRefs>
    <ds:schemaRef ds:uri="ESRI.ArcGIS.Mapping.OfficeIntegration.PowerPointInfo"/>
  </ds:schemaRefs>
</ds:datastoreItem>
</file>

<file path=customXml/itemProps22.xml><?xml version="1.0" encoding="utf-8"?>
<ds:datastoreItem xmlns:ds="http://schemas.openxmlformats.org/officeDocument/2006/customXml" ds:itemID="{21F86D53-823F-4891-863E-D019D2C10A5E}">
  <ds:schemaRefs>
    <ds:schemaRef ds:uri="ESRI.ArcGIS.Mapping.OfficeIntegration.PowerPointInfo"/>
  </ds:schemaRefs>
</ds:datastoreItem>
</file>

<file path=customXml/itemProps220.xml><?xml version="1.0" encoding="utf-8"?>
<ds:datastoreItem xmlns:ds="http://schemas.openxmlformats.org/officeDocument/2006/customXml" ds:itemID="{1CB7A75B-9DB7-4943-89F6-02925F91B490}">
  <ds:schemaRefs>
    <ds:schemaRef ds:uri="ESRI.ArcGIS.Mapping.OfficeIntegration.PowerPointInfo"/>
  </ds:schemaRefs>
</ds:datastoreItem>
</file>

<file path=customXml/itemProps221.xml><?xml version="1.0" encoding="utf-8"?>
<ds:datastoreItem xmlns:ds="http://schemas.openxmlformats.org/officeDocument/2006/customXml" ds:itemID="{CEDFFD6E-C850-43C6-986F-218C6A62C1FF}">
  <ds:schemaRefs>
    <ds:schemaRef ds:uri="ESRI.ArcGIS.Mapping.OfficeIntegration.PowerPointInfo"/>
  </ds:schemaRefs>
</ds:datastoreItem>
</file>

<file path=customXml/itemProps222.xml><?xml version="1.0" encoding="utf-8"?>
<ds:datastoreItem xmlns:ds="http://schemas.openxmlformats.org/officeDocument/2006/customXml" ds:itemID="{A3FB080D-54AC-4E3E-938D-49A1A536F00B}">
  <ds:schemaRefs>
    <ds:schemaRef ds:uri="ESRI.ArcGIS.Mapping.OfficeIntegration.PowerPointInfo"/>
  </ds:schemaRefs>
</ds:datastoreItem>
</file>

<file path=customXml/itemProps223.xml><?xml version="1.0" encoding="utf-8"?>
<ds:datastoreItem xmlns:ds="http://schemas.openxmlformats.org/officeDocument/2006/customXml" ds:itemID="{7DF7D6F6-CDA1-46FC-9E87-8175A149AFBE}">
  <ds:schemaRefs>
    <ds:schemaRef ds:uri="ESRI.ArcGIS.Mapping.OfficeIntegration.PowerPointInfo"/>
  </ds:schemaRefs>
</ds:datastoreItem>
</file>

<file path=customXml/itemProps224.xml><?xml version="1.0" encoding="utf-8"?>
<ds:datastoreItem xmlns:ds="http://schemas.openxmlformats.org/officeDocument/2006/customXml" ds:itemID="{03409AFC-BB27-4D3A-88A9-43A060EE023A}">
  <ds:schemaRefs>
    <ds:schemaRef ds:uri="ESRI.ArcGIS.Mapping.OfficeIntegration.PowerPointInfo"/>
  </ds:schemaRefs>
</ds:datastoreItem>
</file>

<file path=customXml/itemProps225.xml><?xml version="1.0" encoding="utf-8"?>
<ds:datastoreItem xmlns:ds="http://schemas.openxmlformats.org/officeDocument/2006/customXml" ds:itemID="{71DEAC33-8037-4B3D-A21C-717FD96CA5CF}">
  <ds:schemaRefs>
    <ds:schemaRef ds:uri="ESRI.ArcGIS.Mapping.OfficeIntegration.PowerPointInfo"/>
  </ds:schemaRefs>
</ds:datastoreItem>
</file>

<file path=customXml/itemProps226.xml><?xml version="1.0" encoding="utf-8"?>
<ds:datastoreItem xmlns:ds="http://schemas.openxmlformats.org/officeDocument/2006/customXml" ds:itemID="{5BE18F69-538E-47BD-84FB-DD517C4D2EEE}">
  <ds:schemaRefs>
    <ds:schemaRef ds:uri="ESRI.ArcGIS.Mapping.OfficeIntegration.PowerPointInfo"/>
  </ds:schemaRefs>
</ds:datastoreItem>
</file>

<file path=customXml/itemProps227.xml><?xml version="1.0" encoding="utf-8"?>
<ds:datastoreItem xmlns:ds="http://schemas.openxmlformats.org/officeDocument/2006/customXml" ds:itemID="{A2209786-4661-4D01-A3A8-EFA3210161FF}">
  <ds:schemaRefs>
    <ds:schemaRef ds:uri="ESRI.ArcGIS.Mapping.OfficeIntegration.PowerPointInfo"/>
  </ds:schemaRefs>
</ds:datastoreItem>
</file>

<file path=customXml/itemProps228.xml><?xml version="1.0" encoding="utf-8"?>
<ds:datastoreItem xmlns:ds="http://schemas.openxmlformats.org/officeDocument/2006/customXml" ds:itemID="{41274E2F-1449-453A-8521-CE74956F72C5}">
  <ds:schemaRefs>
    <ds:schemaRef ds:uri="ESRI.ArcGIS.Mapping.OfficeIntegration.PowerPointInfo"/>
  </ds:schemaRefs>
</ds:datastoreItem>
</file>

<file path=customXml/itemProps229.xml><?xml version="1.0" encoding="utf-8"?>
<ds:datastoreItem xmlns:ds="http://schemas.openxmlformats.org/officeDocument/2006/customXml" ds:itemID="{CD21D6B0-53AB-4E5A-A92C-24EDB91630A4}">
  <ds:schemaRefs>
    <ds:schemaRef ds:uri="ESRI.ArcGIS.Mapping.OfficeIntegration.PowerPointInfo"/>
  </ds:schemaRefs>
</ds:datastoreItem>
</file>

<file path=customXml/itemProps23.xml><?xml version="1.0" encoding="utf-8"?>
<ds:datastoreItem xmlns:ds="http://schemas.openxmlformats.org/officeDocument/2006/customXml" ds:itemID="{5AE17864-74B0-4721-8F0F-70DA2D6DDA03}">
  <ds:schemaRefs>
    <ds:schemaRef ds:uri="ESRI.ArcGIS.Mapping.OfficeIntegration.PowerPointInfo"/>
  </ds:schemaRefs>
</ds:datastoreItem>
</file>

<file path=customXml/itemProps230.xml><?xml version="1.0" encoding="utf-8"?>
<ds:datastoreItem xmlns:ds="http://schemas.openxmlformats.org/officeDocument/2006/customXml" ds:itemID="{786AF0CD-7514-4AA2-BCFA-C93F6793F5E0}">
  <ds:schemaRefs>
    <ds:schemaRef ds:uri="ESRI.ArcGIS.Mapping.OfficeIntegration.PowerPointInfo"/>
  </ds:schemaRefs>
</ds:datastoreItem>
</file>

<file path=customXml/itemProps231.xml><?xml version="1.0" encoding="utf-8"?>
<ds:datastoreItem xmlns:ds="http://schemas.openxmlformats.org/officeDocument/2006/customXml" ds:itemID="{ECDDA145-5AAF-4CE8-BDCE-82FBC39F2EC3}">
  <ds:schemaRefs>
    <ds:schemaRef ds:uri="ESRI.ArcGIS.Mapping.OfficeIntegration.PowerPointInfo"/>
  </ds:schemaRefs>
</ds:datastoreItem>
</file>

<file path=customXml/itemProps232.xml><?xml version="1.0" encoding="utf-8"?>
<ds:datastoreItem xmlns:ds="http://schemas.openxmlformats.org/officeDocument/2006/customXml" ds:itemID="{38ADB346-1332-4846-8550-8C81880DC3F4}">
  <ds:schemaRefs>
    <ds:schemaRef ds:uri="ESRI.ArcGIS.Mapping.OfficeIntegration.PowerPointInfo"/>
  </ds:schemaRefs>
</ds:datastoreItem>
</file>

<file path=customXml/itemProps233.xml><?xml version="1.0" encoding="utf-8"?>
<ds:datastoreItem xmlns:ds="http://schemas.openxmlformats.org/officeDocument/2006/customXml" ds:itemID="{D94A11B1-B98F-46BC-A52B-D3CEBBF8C0EE}">
  <ds:schemaRefs>
    <ds:schemaRef ds:uri="ESRI.ArcGIS.Mapping.OfficeIntegration.PowerPointInfo"/>
  </ds:schemaRefs>
</ds:datastoreItem>
</file>

<file path=customXml/itemProps234.xml><?xml version="1.0" encoding="utf-8"?>
<ds:datastoreItem xmlns:ds="http://schemas.openxmlformats.org/officeDocument/2006/customXml" ds:itemID="{B5B6CB39-2EEC-4AB0-B6EB-263C3978350A}">
  <ds:schemaRefs>
    <ds:schemaRef ds:uri="ESRI.ArcGIS.Mapping.OfficeIntegration.PowerPointInfo"/>
  </ds:schemaRefs>
</ds:datastoreItem>
</file>

<file path=customXml/itemProps24.xml><?xml version="1.0" encoding="utf-8"?>
<ds:datastoreItem xmlns:ds="http://schemas.openxmlformats.org/officeDocument/2006/customXml" ds:itemID="{752B9727-32C5-4BE2-9AD6-F795C06F464B}">
  <ds:schemaRefs>
    <ds:schemaRef ds:uri="ESRI.ArcGIS.Mapping.OfficeIntegration.PowerPointInfo"/>
  </ds:schemaRefs>
</ds:datastoreItem>
</file>

<file path=customXml/itemProps25.xml><?xml version="1.0" encoding="utf-8"?>
<ds:datastoreItem xmlns:ds="http://schemas.openxmlformats.org/officeDocument/2006/customXml" ds:itemID="{9487E799-F637-4366-97D7-4435AC820526}">
  <ds:schemaRefs>
    <ds:schemaRef ds:uri="ESRI.ArcGIS.Mapping.OfficeIntegration.PowerPointInfo"/>
  </ds:schemaRefs>
</ds:datastoreItem>
</file>

<file path=customXml/itemProps26.xml><?xml version="1.0" encoding="utf-8"?>
<ds:datastoreItem xmlns:ds="http://schemas.openxmlformats.org/officeDocument/2006/customXml" ds:itemID="{04E436E5-1AB7-4E93-A23B-B6E67A3B583F}">
  <ds:schemaRefs>
    <ds:schemaRef ds:uri="ESRI.ArcGIS.Mapping.OfficeIntegration.PowerPointInfo"/>
  </ds:schemaRefs>
</ds:datastoreItem>
</file>

<file path=customXml/itemProps27.xml><?xml version="1.0" encoding="utf-8"?>
<ds:datastoreItem xmlns:ds="http://schemas.openxmlformats.org/officeDocument/2006/customXml" ds:itemID="{A35BBEE2-053F-4972-8444-C06C0122FB9A}">
  <ds:schemaRefs>
    <ds:schemaRef ds:uri="ESRI.ArcGIS.Mapping.OfficeIntegration.PowerPointInfo"/>
  </ds:schemaRefs>
</ds:datastoreItem>
</file>

<file path=customXml/itemProps28.xml><?xml version="1.0" encoding="utf-8"?>
<ds:datastoreItem xmlns:ds="http://schemas.openxmlformats.org/officeDocument/2006/customXml" ds:itemID="{90610A19-9211-49B6-A009-34F1CC5CA2DC}">
  <ds:schemaRefs>
    <ds:schemaRef ds:uri="ESRI.ArcGIS.Mapping.OfficeIntegration.PowerPointInfo"/>
  </ds:schemaRefs>
</ds:datastoreItem>
</file>

<file path=customXml/itemProps29.xml><?xml version="1.0" encoding="utf-8"?>
<ds:datastoreItem xmlns:ds="http://schemas.openxmlformats.org/officeDocument/2006/customXml" ds:itemID="{BEBE1B4A-17F7-41D8-8192-DE7C300913B1}">
  <ds:schemaRefs>
    <ds:schemaRef ds:uri="ESRI.ArcGIS.Mapping.OfficeIntegration.PowerPointInfo"/>
  </ds:schemaRefs>
</ds:datastoreItem>
</file>

<file path=customXml/itemProps3.xml><?xml version="1.0" encoding="utf-8"?>
<ds:datastoreItem xmlns:ds="http://schemas.openxmlformats.org/officeDocument/2006/customXml" ds:itemID="{6B34AC6D-F746-46EE-ACA0-7410E98779C1}">
  <ds:schemaRefs>
    <ds:schemaRef ds:uri="ESRI.ArcGIS.Mapping.OfficeIntegration.PowerPointInfo"/>
  </ds:schemaRefs>
</ds:datastoreItem>
</file>

<file path=customXml/itemProps30.xml><?xml version="1.0" encoding="utf-8"?>
<ds:datastoreItem xmlns:ds="http://schemas.openxmlformats.org/officeDocument/2006/customXml" ds:itemID="{B141F417-61B4-4FE8-B83B-C61F76E872D5}">
  <ds:schemaRefs>
    <ds:schemaRef ds:uri="ESRI.ArcGIS.Mapping.OfficeIntegration.PowerPointInfo"/>
  </ds:schemaRefs>
</ds:datastoreItem>
</file>

<file path=customXml/itemProps31.xml><?xml version="1.0" encoding="utf-8"?>
<ds:datastoreItem xmlns:ds="http://schemas.openxmlformats.org/officeDocument/2006/customXml" ds:itemID="{85762164-D2C3-4B70-BAFE-76A3CD50077A}">
  <ds:schemaRefs>
    <ds:schemaRef ds:uri="ESRI.ArcGIS.Mapping.OfficeIntegration.PowerPointInfo"/>
  </ds:schemaRefs>
</ds:datastoreItem>
</file>

<file path=customXml/itemProps32.xml><?xml version="1.0" encoding="utf-8"?>
<ds:datastoreItem xmlns:ds="http://schemas.openxmlformats.org/officeDocument/2006/customXml" ds:itemID="{8773B0A1-B062-4778-90C5-CCE20D5BE8F6}">
  <ds:schemaRefs>
    <ds:schemaRef ds:uri="ESRI.ArcGIS.Mapping.OfficeIntegration.PowerPointInfo"/>
  </ds:schemaRefs>
</ds:datastoreItem>
</file>

<file path=customXml/itemProps33.xml><?xml version="1.0" encoding="utf-8"?>
<ds:datastoreItem xmlns:ds="http://schemas.openxmlformats.org/officeDocument/2006/customXml" ds:itemID="{D827757F-1D71-4E02-8CDE-242EE8777828}">
  <ds:schemaRefs>
    <ds:schemaRef ds:uri="ESRI.ArcGIS.Mapping.OfficeIntegration.PowerPointInfo"/>
  </ds:schemaRefs>
</ds:datastoreItem>
</file>

<file path=customXml/itemProps34.xml><?xml version="1.0" encoding="utf-8"?>
<ds:datastoreItem xmlns:ds="http://schemas.openxmlformats.org/officeDocument/2006/customXml" ds:itemID="{D182F940-94BF-46F9-B045-82599422F2FE}">
  <ds:schemaRefs>
    <ds:schemaRef ds:uri="ESRI.ArcGIS.Mapping.OfficeIntegration.PowerPointInfo"/>
  </ds:schemaRefs>
</ds:datastoreItem>
</file>

<file path=customXml/itemProps35.xml><?xml version="1.0" encoding="utf-8"?>
<ds:datastoreItem xmlns:ds="http://schemas.openxmlformats.org/officeDocument/2006/customXml" ds:itemID="{53DC1B02-B262-41EE-80E4-66E48B9AD975}">
  <ds:schemaRefs>
    <ds:schemaRef ds:uri="ESRI.ArcGIS.Mapping.OfficeIntegration.PowerPointInfo"/>
  </ds:schemaRefs>
</ds:datastoreItem>
</file>

<file path=customXml/itemProps36.xml><?xml version="1.0" encoding="utf-8"?>
<ds:datastoreItem xmlns:ds="http://schemas.openxmlformats.org/officeDocument/2006/customXml" ds:itemID="{88B1433E-18C7-4F1B-863C-670523AB2B15}">
  <ds:schemaRefs>
    <ds:schemaRef ds:uri="ESRI.ArcGIS.Mapping.OfficeIntegration.PowerPointInfo"/>
  </ds:schemaRefs>
</ds:datastoreItem>
</file>

<file path=customXml/itemProps37.xml><?xml version="1.0" encoding="utf-8"?>
<ds:datastoreItem xmlns:ds="http://schemas.openxmlformats.org/officeDocument/2006/customXml" ds:itemID="{0A7F3511-D2A2-499E-BADB-F06AE7510042}">
  <ds:schemaRefs>
    <ds:schemaRef ds:uri="ESRI.ArcGIS.Mapping.OfficeIntegration.PowerPointInfo"/>
  </ds:schemaRefs>
</ds:datastoreItem>
</file>

<file path=customXml/itemProps38.xml><?xml version="1.0" encoding="utf-8"?>
<ds:datastoreItem xmlns:ds="http://schemas.openxmlformats.org/officeDocument/2006/customXml" ds:itemID="{9954CC30-8EAA-42AA-8EDE-21A95D220294}">
  <ds:schemaRefs>
    <ds:schemaRef ds:uri="ESRI.ArcGIS.Mapping.OfficeIntegration.PowerPointInfo"/>
  </ds:schemaRefs>
</ds:datastoreItem>
</file>

<file path=customXml/itemProps39.xml><?xml version="1.0" encoding="utf-8"?>
<ds:datastoreItem xmlns:ds="http://schemas.openxmlformats.org/officeDocument/2006/customXml" ds:itemID="{F27E15B5-2920-4A78-BB5E-4041D900CF52}">
  <ds:schemaRefs>
    <ds:schemaRef ds:uri="ESRI.ArcGIS.Mapping.OfficeIntegration.PowerPointInfo"/>
  </ds:schemaRefs>
</ds:datastoreItem>
</file>

<file path=customXml/itemProps4.xml><?xml version="1.0" encoding="utf-8"?>
<ds:datastoreItem xmlns:ds="http://schemas.openxmlformats.org/officeDocument/2006/customXml" ds:itemID="{95F59D9A-B47E-499C-9EE0-FB4797002D92}">
  <ds:schemaRefs>
    <ds:schemaRef ds:uri="ESRI.ArcGIS.Mapping.OfficeIntegration.PowerPointInfo"/>
  </ds:schemaRefs>
</ds:datastoreItem>
</file>

<file path=customXml/itemProps40.xml><?xml version="1.0" encoding="utf-8"?>
<ds:datastoreItem xmlns:ds="http://schemas.openxmlformats.org/officeDocument/2006/customXml" ds:itemID="{CD6BF807-9EA5-4861-A751-9E61FA2A955A}">
  <ds:schemaRefs>
    <ds:schemaRef ds:uri="ESRI.ArcGIS.Mapping.OfficeIntegration.PowerPointInfo"/>
  </ds:schemaRefs>
</ds:datastoreItem>
</file>

<file path=customXml/itemProps41.xml><?xml version="1.0" encoding="utf-8"?>
<ds:datastoreItem xmlns:ds="http://schemas.openxmlformats.org/officeDocument/2006/customXml" ds:itemID="{A25496E5-D6AF-4D28-89B6-50EABC710488}">
  <ds:schemaRefs>
    <ds:schemaRef ds:uri="ESRI.ArcGIS.Mapping.OfficeIntegration.PowerPointInfo"/>
  </ds:schemaRefs>
</ds:datastoreItem>
</file>

<file path=customXml/itemProps42.xml><?xml version="1.0" encoding="utf-8"?>
<ds:datastoreItem xmlns:ds="http://schemas.openxmlformats.org/officeDocument/2006/customXml" ds:itemID="{1F8467D6-ED0D-448B-BF1A-18BB9A0D3D32}">
  <ds:schemaRefs>
    <ds:schemaRef ds:uri="ESRI.ArcGIS.Mapping.OfficeIntegration.PowerPointInfo"/>
  </ds:schemaRefs>
</ds:datastoreItem>
</file>

<file path=customXml/itemProps43.xml><?xml version="1.0" encoding="utf-8"?>
<ds:datastoreItem xmlns:ds="http://schemas.openxmlformats.org/officeDocument/2006/customXml" ds:itemID="{FF31228D-BFB5-4382-8939-9965F7EBAA74}">
  <ds:schemaRefs>
    <ds:schemaRef ds:uri="ESRI.ArcGIS.Mapping.OfficeIntegration.PowerPointInfo"/>
  </ds:schemaRefs>
</ds:datastoreItem>
</file>

<file path=customXml/itemProps44.xml><?xml version="1.0" encoding="utf-8"?>
<ds:datastoreItem xmlns:ds="http://schemas.openxmlformats.org/officeDocument/2006/customXml" ds:itemID="{FF39F79C-56A5-4646-ACB6-1CDE55B075BE}">
  <ds:schemaRefs>
    <ds:schemaRef ds:uri="http://schemas.microsoft.com/office/infopath/2007/PartnerControls"/>
    <ds:schemaRef ds:uri="fca17280-b247-4e95-99cc-67d76af6c1ea"/>
    <ds:schemaRef ds:uri="http://purl.org/dc/terms/"/>
    <ds:schemaRef ds:uri="4ffa91fb-a0ff-4ac5-b2db-65c790d184a4"/>
    <ds:schemaRef ds:uri="http://schemas.microsoft.com/office/2006/metadata/properties"/>
    <ds:schemaRef ds:uri="http://schemas.microsoft.com/office/2006/documentManagement/types"/>
    <ds:schemaRef ds:uri="http://schemas.microsoft.com/sharepoint/v3"/>
    <ds:schemaRef ds:uri="http://schemas.openxmlformats.org/package/2006/metadata/core-properties"/>
    <ds:schemaRef ds:uri="http://purl.org/dc/elements/1.1/"/>
    <ds:schemaRef ds:uri="af0aaecb-2d7c-43f0-9f94-ea8013dc6a3e"/>
    <ds:schemaRef ds:uri="http://schemas.microsoft.com/sharepoint/v3/fields"/>
    <ds:schemaRef ds:uri="http://schemas.microsoft.com/sharepoint.v3"/>
    <ds:schemaRef ds:uri="http://www.w3.org/XML/1998/namespace"/>
    <ds:schemaRef ds:uri="http://purl.org/dc/dcmitype/"/>
  </ds:schemaRefs>
</ds:datastoreItem>
</file>

<file path=customXml/itemProps45.xml><?xml version="1.0" encoding="utf-8"?>
<ds:datastoreItem xmlns:ds="http://schemas.openxmlformats.org/officeDocument/2006/customXml" ds:itemID="{C85C874B-954F-43F6-8CDD-5BC3CBA1BE1A}">
  <ds:schemaRefs>
    <ds:schemaRef ds:uri="ESRI.ArcGIS.Mapping.OfficeIntegration.PowerPointInfo"/>
  </ds:schemaRefs>
</ds:datastoreItem>
</file>

<file path=customXml/itemProps46.xml><?xml version="1.0" encoding="utf-8"?>
<ds:datastoreItem xmlns:ds="http://schemas.openxmlformats.org/officeDocument/2006/customXml" ds:itemID="{C87D8011-4558-417B-BFBE-59FAD43E1F46}">
  <ds:schemaRefs>
    <ds:schemaRef ds:uri="ESRI.ArcGIS.Mapping.OfficeIntegration.PowerPointInfo"/>
  </ds:schemaRefs>
</ds:datastoreItem>
</file>

<file path=customXml/itemProps47.xml><?xml version="1.0" encoding="utf-8"?>
<ds:datastoreItem xmlns:ds="http://schemas.openxmlformats.org/officeDocument/2006/customXml" ds:itemID="{09F910F3-5AA5-42F8-88CA-FC930CD5FEDB}">
  <ds:schemaRefs>
    <ds:schemaRef ds:uri="ESRI.ArcGIS.Mapping.OfficeIntegration.PowerPointInfo"/>
  </ds:schemaRefs>
</ds:datastoreItem>
</file>

<file path=customXml/itemProps48.xml><?xml version="1.0" encoding="utf-8"?>
<ds:datastoreItem xmlns:ds="http://schemas.openxmlformats.org/officeDocument/2006/customXml" ds:itemID="{BA79255C-C6C0-4FB3-AD55-62BD9FC7BFD8}">
  <ds:schemaRefs>
    <ds:schemaRef ds:uri="ESRI.ArcGIS.Mapping.OfficeIntegration.PowerPointInfo"/>
  </ds:schemaRefs>
</ds:datastoreItem>
</file>

<file path=customXml/itemProps49.xml><?xml version="1.0" encoding="utf-8"?>
<ds:datastoreItem xmlns:ds="http://schemas.openxmlformats.org/officeDocument/2006/customXml" ds:itemID="{2DEBB460-22CB-44C6-953D-3A2046FCFC7D}">
  <ds:schemaRefs>
    <ds:schemaRef ds:uri="ESRI.ArcGIS.Mapping.OfficeIntegration.PowerPointInfo"/>
  </ds:schemaRefs>
</ds:datastoreItem>
</file>

<file path=customXml/itemProps5.xml><?xml version="1.0" encoding="utf-8"?>
<ds:datastoreItem xmlns:ds="http://schemas.openxmlformats.org/officeDocument/2006/customXml" ds:itemID="{7D0B0940-D89E-443F-A015-A4C2956915E6}">
  <ds:schemaRefs>
    <ds:schemaRef ds:uri="ESRI.ArcGIS.Mapping.OfficeIntegration.PowerPointInfo"/>
  </ds:schemaRefs>
</ds:datastoreItem>
</file>

<file path=customXml/itemProps50.xml><?xml version="1.0" encoding="utf-8"?>
<ds:datastoreItem xmlns:ds="http://schemas.openxmlformats.org/officeDocument/2006/customXml" ds:itemID="{1A5F5947-A1DA-4693-8AB2-739558877B0A}">
  <ds:schemaRefs>
    <ds:schemaRef ds:uri="ESRI.ArcGIS.Mapping.OfficeIntegration.PowerPointInfo"/>
  </ds:schemaRefs>
</ds:datastoreItem>
</file>

<file path=customXml/itemProps51.xml><?xml version="1.0" encoding="utf-8"?>
<ds:datastoreItem xmlns:ds="http://schemas.openxmlformats.org/officeDocument/2006/customXml" ds:itemID="{B8C95D79-D21D-4C02-A581-53C3935ED04A}">
  <ds:schemaRefs>
    <ds:schemaRef ds:uri="ESRI.ArcGIS.Mapping.OfficeIntegration.PowerPointInfo"/>
  </ds:schemaRefs>
</ds:datastoreItem>
</file>

<file path=customXml/itemProps52.xml><?xml version="1.0" encoding="utf-8"?>
<ds:datastoreItem xmlns:ds="http://schemas.openxmlformats.org/officeDocument/2006/customXml" ds:itemID="{CA802174-97EB-4568-9CE2-30312C0B9FCA}">
  <ds:schemaRefs>
    <ds:schemaRef ds:uri="ESRI.ArcGIS.Mapping.OfficeIntegration.PowerPointInfo"/>
  </ds:schemaRefs>
</ds:datastoreItem>
</file>

<file path=customXml/itemProps53.xml><?xml version="1.0" encoding="utf-8"?>
<ds:datastoreItem xmlns:ds="http://schemas.openxmlformats.org/officeDocument/2006/customXml" ds:itemID="{436D8C60-E302-4722-8FD9-124A6345C895}">
  <ds:schemaRefs>
    <ds:schemaRef ds:uri="ESRI.ArcGIS.Mapping.OfficeIntegration.PowerPointInfo"/>
  </ds:schemaRefs>
</ds:datastoreItem>
</file>

<file path=customXml/itemProps54.xml><?xml version="1.0" encoding="utf-8"?>
<ds:datastoreItem xmlns:ds="http://schemas.openxmlformats.org/officeDocument/2006/customXml" ds:itemID="{8076E941-0F3D-4F8A-8945-6B76F9E329E6}">
  <ds:schemaRefs>
    <ds:schemaRef ds:uri="ESRI.ArcGIS.Mapping.OfficeIntegration.PowerPointInfo"/>
  </ds:schemaRefs>
</ds:datastoreItem>
</file>

<file path=customXml/itemProps55.xml><?xml version="1.0" encoding="utf-8"?>
<ds:datastoreItem xmlns:ds="http://schemas.openxmlformats.org/officeDocument/2006/customXml" ds:itemID="{E78AF5D8-03A3-482D-9B44-72005A3EE480}">
  <ds:schemaRefs>
    <ds:schemaRef ds:uri="ESRI.ArcGIS.Mapping.OfficeIntegration.PowerPointInfo"/>
  </ds:schemaRefs>
</ds:datastoreItem>
</file>

<file path=customXml/itemProps56.xml><?xml version="1.0" encoding="utf-8"?>
<ds:datastoreItem xmlns:ds="http://schemas.openxmlformats.org/officeDocument/2006/customXml" ds:itemID="{BF76B6B6-7B5A-4E19-9F55-B65B7463F735}">
  <ds:schemaRefs>
    <ds:schemaRef ds:uri="ESRI.ArcGIS.Mapping.OfficeIntegration.PowerPointInfo"/>
  </ds:schemaRefs>
</ds:datastoreItem>
</file>

<file path=customXml/itemProps57.xml><?xml version="1.0" encoding="utf-8"?>
<ds:datastoreItem xmlns:ds="http://schemas.openxmlformats.org/officeDocument/2006/customXml" ds:itemID="{96CE97FF-8889-4FF4-B743-5361A378B843}">
  <ds:schemaRefs>
    <ds:schemaRef ds:uri="ESRI.ArcGIS.Mapping.OfficeIntegration.PowerPointInfo"/>
  </ds:schemaRefs>
</ds:datastoreItem>
</file>

<file path=customXml/itemProps58.xml><?xml version="1.0" encoding="utf-8"?>
<ds:datastoreItem xmlns:ds="http://schemas.openxmlformats.org/officeDocument/2006/customXml" ds:itemID="{28B04309-819B-4F80-826D-B23A59C1D5FB}">
  <ds:schemaRefs>
    <ds:schemaRef ds:uri="ESRI.ArcGIS.Mapping.OfficeIntegration.PowerPointInfo"/>
  </ds:schemaRefs>
</ds:datastoreItem>
</file>

<file path=customXml/itemProps59.xml><?xml version="1.0" encoding="utf-8"?>
<ds:datastoreItem xmlns:ds="http://schemas.openxmlformats.org/officeDocument/2006/customXml" ds:itemID="{13C8BFD3-60A4-43A3-B8CC-3F2EC5AD4E66}">
  <ds:schemaRefs>
    <ds:schemaRef ds:uri="ESRI.ArcGIS.Mapping.OfficeIntegration.PowerPointInfo"/>
  </ds:schemaRefs>
</ds:datastoreItem>
</file>

<file path=customXml/itemProps6.xml><?xml version="1.0" encoding="utf-8"?>
<ds:datastoreItem xmlns:ds="http://schemas.openxmlformats.org/officeDocument/2006/customXml" ds:itemID="{7FE448A3-EE41-4576-951F-7A34BA155160}">
  <ds:schemaRefs>
    <ds:schemaRef ds:uri="ESRI.ArcGIS.Mapping.OfficeIntegration.PowerPointInfo"/>
  </ds:schemaRefs>
</ds:datastoreItem>
</file>

<file path=customXml/itemProps60.xml><?xml version="1.0" encoding="utf-8"?>
<ds:datastoreItem xmlns:ds="http://schemas.openxmlformats.org/officeDocument/2006/customXml" ds:itemID="{3E407F44-D008-4F6C-9ADB-2C2DEF06046E}">
  <ds:schemaRefs>
    <ds:schemaRef ds:uri="ESRI.ArcGIS.Mapping.OfficeIntegration.PowerPointInfo"/>
  </ds:schemaRefs>
</ds:datastoreItem>
</file>

<file path=customXml/itemProps61.xml><?xml version="1.0" encoding="utf-8"?>
<ds:datastoreItem xmlns:ds="http://schemas.openxmlformats.org/officeDocument/2006/customXml" ds:itemID="{FA6F1D6F-971C-4DF6-93CF-65D7E86C0ADD}">
  <ds:schemaRefs>
    <ds:schemaRef ds:uri="ESRI.ArcGIS.Mapping.OfficeIntegration.PowerPointInfo"/>
  </ds:schemaRefs>
</ds:datastoreItem>
</file>

<file path=customXml/itemProps62.xml><?xml version="1.0" encoding="utf-8"?>
<ds:datastoreItem xmlns:ds="http://schemas.openxmlformats.org/officeDocument/2006/customXml" ds:itemID="{6129140E-2EA0-4211-B940-29CCDF75CCAE}">
  <ds:schemaRefs>
    <ds:schemaRef ds:uri="ESRI.ArcGIS.Mapping.OfficeIntegration.PowerPointInfo"/>
  </ds:schemaRefs>
</ds:datastoreItem>
</file>

<file path=customXml/itemProps63.xml><?xml version="1.0" encoding="utf-8"?>
<ds:datastoreItem xmlns:ds="http://schemas.openxmlformats.org/officeDocument/2006/customXml" ds:itemID="{C23A9BD4-3045-45A6-A0BF-B33A17229714}">
  <ds:schemaRefs>
    <ds:schemaRef ds:uri="ESRI.ArcGIS.Mapping.OfficeIntegration.PowerPointInfo"/>
  </ds:schemaRefs>
</ds:datastoreItem>
</file>

<file path=customXml/itemProps64.xml><?xml version="1.0" encoding="utf-8"?>
<ds:datastoreItem xmlns:ds="http://schemas.openxmlformats.org/officeDocument/2006/customXml" ds:itemID="{9A7C4755-85CF-4910-92E7-6D365CEE0D29}">
  <ds:schemaRefs>
    <ds:schemaRef ds:uri="ESRI.ArcGIS.Mapping.OfficeIntegration.PowerPointInfo"/>
  </ds:schemaRefs>
</ds:datastoreItem>
</file>

<file path=customXml/itemProps65.xml><?xml version="1.0" encoding="utf-8"?>
<ds:datastoreItem xmlns:ds="http://schemas.openxmlformats.org/officeDocument/2006/customXml" ds:itemID="{73901A6C-1ACD-42E2-9EFA-A5961105759B}">
  <ds:schemaRefs>
    <ds:schemaRef ds:uri="ESRI.ArcGIS.Mapping.OfficeIntegration.PowerPointInfo"/>
  </ds:schemaRefs>
</ds:datastoreItem>
</file>

<file path=customXml/itemProps66.xml><?xml version="1.0" encoding="utf-8"?>
<ds:datastoreItem xmlns:ds="http://schemas.openxmlformats.org/officeDocument/2006/customXml" ds:itemID="{23598353-A1EA-42EA-A322-8C5082501C1E}">
  <ds:schemaRefs>
    <ds:schemaRef ds:uri="ESRI.ArcGIS.Mapping.OfficeIntegration.PowerPointInfo"/>
  </ds:schemaRefs>
</ds:datastoreItem>
</file>

<file path=customXml/itemProps67.xml><?xml version="1.0" encoding="utf-8"?>
<ds:datastoreItem xmlns:ds="http://schemas.openxmlformats.org/officeDocument/2006/customXml" ds:itemID="{ECFACB0E-AA6A-4887-A1D1-C06C22BCF2F6}">
  <ds:schemaRefs>
    <ds:schemaRef ds:uri="ESRI.ArcGIS.Mapping.OfficeIntegration.PowerPointInfo"/>
  </ds:schemaRefs>
</ds:datastoreItem>
</file>

<file path=customXml/itemProps68.xml><?xml version="1.0" encoding="utf-8"?>
<ds:datastoreItem xmlns:ds="http://schemas.openxmlformats.org/officeDocument/2006/customXml" ds:itemID="{D8735762-81E2-40FE-ABAB-7B9DC12DD8E9}">
  <ds:schemaRefs>
    <ds:schemaRef ds:uri="ESRI.ArcGIS.Mapping.OfficeIntegration.PowerPointInfo"/>
  </ds:schemaRefs>
</ds:datastoreItem>
</file>

<file path=customXml/itemProps69.xml><?xml version="1.0" encoding="utf-8"?>
<ds:datastoreItem xmlns:ds="http://schemas.openxmlformats.org/officeDocument/2006/customXml" ds:itemID="{6683EFE5-3655-41D2-B74C-5CF34B2A2A1A}">
  <ds:schemaRefs>
    <ds:schemaRef ds:uri="ESRI.ArcGIS.Mapping.OfficeIntegration.PowerPointInfo"/>
  </ds:schemaRefs>
</ds:datastoreItem>
</file>

<file path=customXml/itemProps7.xml><?xml version="1.0" encoding="utf-8"?>
<ds:datastoreItem xmlns:ds="http://schemas.openxmlformats.org/officeDocument/2006/customXml" ds:itemID="{B1373AC3-915C-4FB5-BBEF-8C7EFEE7C61B}">
  <ds:schemaRefs>
    <ds:schemaRef ds:uri="ESRI.ArcGIS.Mapping.OfficeIntegration.PowerPointInfo"/>
  </ds:schemaRefs>
</ds:datastoreItem>
</file>

<file path=customXml/itemProps70.xml><?xml version="1.0" encoding="utf-8"?>
<ds:datastoreItem xmlns:ds="http://schemas.openxmlformats.org/officeDocument/2006/customXml" ds:itemID="{3E824FFE-6E2C-47E0-9957-A4134B79D747}">
  <ds:schemaRefs>
    <ds:schemaRef ds:uri="ESRI.ArcGIS.Mapping.OfficeIntegration.PowerPointInfo"/>
  </ds:schemaRefs>
</ds:datastoreItem>
</file>

<file path=customXml/itemProps71.xml><?xml version="1.0" encoding="utf-8"?>
<ds:datastoreItem xmlns:ds="http://schemas.openxmlformats.org/officeDocument/2006/customXml" ds:itemID="{0E55EFBB-3648-49AF-9BD6-BA097E2210C1}">
  <ds:schemaRefs>
    <ds:schemaRef ds:uri="ESRI.ArcGIS.Mapping.OfficeIntegration.PowerPointInfo"/>
  </ds:schemaRefs>
</ds:datastoreItem>
</file>

<file path=customXml/itemProps72.xml><?xml version="1.0" encoding="utf-8"?>
<ds:datastoreItem xmlns:ds="http://schemas.openxmlformats.org/officeDocument/2006/customXml" ds:itemID="{9B9BFC98-96B9-4C09-A0B5-B06913790468}">
  <ds:schemaRefs>
    <ds:schemaRef ds:uri="ESRI.ArcGIS.Mapping.OfficeIntegration.PowerPointInfo"/>
  </ds:schemaRefs>
</ds:datastoreItem>
</file>

<file path=customXml/itemProps73.xml><?xml version="1.0" encoding="utf-8"?>
<ds:datastoreItem xmlns:ds="http://schemas.openxmlformats.org/officeDocument/2006/customXml" ds:itemID="{7FDCD54A-B8E5-479D-8776-F4F581BFD30D}">
  <ds:schemaRefs>
    <ds:schemaRef ds:uri="ESRI.ArcGIS.Mapping.OfficeIntegration.PowerPointInfo"/>
  </ds:schemaRefs>
</ds:datastoreItem>
</file>

<file path=customXml/itemProps74.xml><?xml version="1.0" encoding="utf-8"?>
<ds:datastoreItem xmlns:ds="http://schemas.openxmlformats.org/officeDocument/2006/customXml" ds:itemID="{18ADE4B9-828B-4D3F-B2FA-93B4673E8667}">
  <ds:schemaRefs>
    <ds:schemaRef ds:uri="ESRI.ArcGIS.Mapping.OfficeIntegration.PowerPointInfo"/>
  </ds:schemaRefs>
</ds:datastoreItem>
</file>

<file path=customXml/itemProps75.xml><?xml version="1.0" encoding="utf-8"?>
<ds:datastoreItem xmlns:ds="http://schemas.openxmlformats.org/officeDocument/2006/customXml" ds:itemID="{E7163100-DD12-42E1-8711-4D229F9C8B38}">
  <ds:schemaRefs>
    <ds:schemaRef ds:uri="ESRI.ArcGIS.Mapping.OfficeIntegration.PowerPointInfo"/>
  </ds:schemaRefs>
</ds:datastoreItem>
</file>

<file path=customXml/itemProps76.xml><?xml version="1.0" encoding="utf-8"?>
<ds:datastoreItem xmlns:ds="http://schemas.openxmlformats.org/officeDocument/2006/customXml" ds:itemID="{891A520D-E2DE-4B21-876C-75A0BC5EAEB0}">
  <ds:schemaRefs>
    <ds:schemaRef ds:uri="ESRI.ArcGIS.Mapping.OfficeIntegration.PowerPointInfo"/>
  </ds:schemaRefs>
</ds:datastoreItem>
</file>

<file path=customXml/itemProps77.xml><?xml version="1.0" encoding="utf-8"?>
<ds:datastoreItem xmlns:ds="http://schemas.openxmlformats.org/officeDocument/2006/customXml" ds:itemID="{7605A5A9-28E3-4C90-8F19-E5F755D6111C}">
  <ds:schemaRefs>
    <ds:schemaRef ds:uri="ESRI.ArcGIS.Mapping.OfficeIntegration.PowerPointInfo"/>
  </ds:schemaRefs>
</ds:datastoreItem>
</file>

<file path=customXml/itemProps78.xml><?xml version="1.0" encoding="utf-8"?>
<ds:datastoreItem xmlns:ds="http://schemas.openxmlformats.org/officeDocument/2006/customXml" ds:itemID="{DC449BBF-4E75-490F-959B-9C8CEA380C5B}">
  <ds:schemaRefs>
    <ds:schemaRef ds:uri="ESRI.ArcGIS.Mapping.OfficeIntegration.PowerPointInfo"/>
  </ds:schemaRefs>
</ds:datastoreItem>
</file>

<file path=customXml/itemProps79.xml><?xml version="1.0" encoding="utf-8"?>
<ds:datastoreItem xmlns:ds="http://schemas.openxmlformats.org/officeDocument/2006/customXml" ds:itemID="{B7C0C423-8BD5-4369-B498-6AAF1B7FFFF3}">
  <ds:schemaRefs>
    <ds:schemaRef ds:uri="ESRI.ArcGIS.Mapping.OfficeIntegration.PowerPointInfo"/>
  </ds:schemaRefs>
</ds:datastoreItem>
</file>

<file path=customXml/itemProps8.xml><?xml version="1.0" encoding="utf-8"?>
<ds:datastoreItem xmlns:ds="http://schemas.openxmlformats.org/officeDocument/2006/customXml" ds:itemID="{004F42B5-3C92-4CB8-8AF7-52A885EFF1F0}">
  <ds:schemaRefs>
    <ds:schemaRef ds:uri="ESRI.ArcGIS.Mapping.OfficeIntegration.PowerPointInfo"/>
  </ds:schemaRefs>
</ds:datastoreItem>
</file>

<file path=customXml/itemProps80.xml><?xml version="1.0" encoding="utf-8"?>
<ds:datastoreItem xmlns:ds="http://schemas.openxmlformats.org/officeDocument/2006/customXml" ds:itemID="{3733936E-63D8-40B9-A1B3-424D500F6B81}">
  <ds:schemaRefs>
    <ds:schemaRef ds:uri="ESRI.ArcGIS.Mapping.OfficeIntegration.PowerPointInfo"/>
  </ds:schemaRefs>
</ds:datastoreItem>
</file>

<file path=customXml/itemProps81.xml><?xml version="1.0" encoding="utf-8"?>
<ds:datastoreItem xmlns:ds="http://schemas.openxmlformats.org/officeDocument/2006/customXml" ds:itemID="{38439C3C-CAF5-41FA-B2D9-28D3232C9572}">
  <ds:schemaRefs>
    <ds:schemaRef ds:uri="ESRI.ArcGIS.Mapping.OfficeIntegration.PowerPointInfo"/>
  </ds:schemaRefs>
</ds:datastoreItem>
</file>

<file path=customXml/itemProps82.xml><?xml version="1.0" encoding="utf-8"?>
<ds:datastoreItem xmlns:ds="http://schemas.openxmlformats.org/officeDocument/2006/customXml" ds:itemID="{5C68F86D-B3B0-4D96-A7E3-A5D75C56DB9F}">
  <ds:schemaRefs>
    <ds:schemaRef ds:uri="ESRI.ArcGIS.Mapping.OfficeIntegration.PowerPointInfo"/>
  </ds:schemaRefs>
</ds:datastoreItem>
</file>

<file path=customXml/itemProps83.xml><?xml version="1.0" encoding="utf-8"?>
<ds:datastoreItem xmlns:ds="http://schemas.openxmlformats.org/officeDocument/2006/customXml" ds:itemID="{139A0C44-76BA-4C01-A9F5-728BFE7FEC35}">
  <ds:schemaRefs>
    <ds:schemaRef ds:uri="ESRI.ArcGIS.Mapping.OfficeIntegration.PowerPointInfo"/>
  </ds:schemaRefs>
</ds:datastoreItem>
</file>

<file path=customXml/itemProps84.xml><?xml version="1.0" encoding="utf-8"?>
<ds:datastoreItem xmlns:ds="http://schemas.openxmlformats.org/officeDocument/2006/customXml" ds:itemID="{57FFD0BB-832A-4C6D-A73D-873B1B0D15C2}">
  <ds:schemaRefs>
    <ds:schemaRef ds:uri="ESRI.ArcGIS.Mapping.OfficeIntegration.PowerPointInfo"/>
  </ds:schemaRefs>
</ds:datastoreItem>
</file>

<file path=customXml/itemProps85.xml><?xml version="1.0" encoding="utf-8"?>
<ds:datastoreItem xmlns:ds="http://schemas.openxmlformats.org/officeDocument/2006/customXml" ds:itemID="{B959D810-2DE2-460D-8787-5F7DF77E0629}">
  <ds:schemaRefs>
    <ds:schemaRef ds:uri="ESRI.ArcGIS.Mapping.OfficeIntegration.PowerPointInfo"/>
  </ds:schemaRefs>
</ds:datastoreItem>
</file>

<file path=customXml/itemProps86.xml><?xml version="1.0" encoding="utf-8"?>
<ds:datastoreItem xmlns:ds="http://schemas.openxmlformats.org/officeDocument/2006/customXml" ds:itemID="{9265D58A-7080-4026-B0DF-63EF3668CD2A}">
  <ds:schemaRefs>
    <ds:schemaRef ds:uri="ESRI.ArcGIS.Mapping.OfficeIntegration.PowerPointInfo"/>
  </ds:schemaRefs>
</ds:datastoreItem>
</file>

<file path=customXml/itemProps87.xml><?xml version="1.0" encoding="utf-8"?>
<ds:datastoreItem xmlns:ds="http://schemas.openxmlformats.org/officeDocument/2006/customXml" ds:itemID="{7DEA378E-E16B-46CD-AE74-B5032562FDF2}">
  <ds:schemaRefs>
    <ds:schemaRef ds:uri="ESRI.ArcGIS.Mapping.OfficeIntegration.PowerPointInfo"/>
  </ds:schemaRefs>
</ds:datastoreItem>
</file>

<file path=customXml/itemProps88.xml><?xml version="1.0" encoding="utf-8"?>
<ds:datastoreItem xmlns:ds="http://schemas.openxmlformats.org/officeDocument/2006/customXml" ds:itemID="{4FD2C8E5-12F2-4189-A7D0-AA9FFFDA628C}">
  <ds:schemaRefs>
    <ds:schemaRef ds:uri="ESRI.ArcGIS.Mapping.OfficeIntegration.PowerPointInfo"/>
  </ds:schemaRefs>
</ds:datastoreItem>
</file>

<file path=customXml/itemProps89.xml><?xml version="1.0" encoding="utf-8"?>
<ds:datastoreItem xmlns:ds="http://schemas.openxmlformats.org/officeDocument/2006/customXml" ds:itemID="{3959EFC2-519C-4E6F-9C54-15531A6DBE1C}">
  <ds:schemaRefs>
    <ds:schemaRef ds:uri="ESRI.ArcGIS.Mapping.OfficeIntegration.PowerPointInfo"/>
  </ds:schemaRefs>
</ds:datastoreItem>
</file>

<file path=customXml/itemProps9.xml><?xml version="1.0" encoding="utf-8"?>
<ds:datastoreItem xmlns:ds="http://schemas.openxmlformats.org/officeDocument/2006/customXml" ds:itemID="{EEC873F7-B1AF-4AE4-B877-4C1B710D1089}">
  <ds:schemaRefs>
    <ds:schemaRef ds:uri="ESRI.ArcGIS.Mapping.OfficeIntegration.PowerPointInfo"/>
  </ds:schemaRefs>
</ds:datastoreItem>
</file>

<file path=customXml/itemProps90.xml><?xml version="1.0" encoding="utf-8"?>
<ds:datastoreItem xmlns:ds="http://schemas.openxmlformats.org/officeDocument/2006/customXml" ds:itemID="{D946975A-3D8D-4BCC-AD3A-3ACA082176A9}">
  <ds:schemaRefs>
    <ds:schemaRef ds:uri="ESRI.ArcGIS.Mapping.OfficeIntegration.PowerPointInfo"/>
  </ds:schemaRefs>
</ds:datastoreItem>
</file>

<file path=customXml/itemProps91.xml><?xml version="1.0" encoding="utf-8"?>
<ds:datastoreItem xmlns:ds="http://schemas.openxmlformats.org/officeDocument/2006/customXml" ds:itemID="{9D0193B0-B1DB-447A-9A7D-6A2925DCAC22}">
  <ds:schemaRefs>
    <ds:schemaRef ds:uri="ESRI.ArcGIS.Mapping.OfficeIntegration.PowerPointInfo"/>
  </ds:schemaRefs>
</ds:datastoreItem>
</file>

<file path=customXml/itemProps92.xml><?xml version="1.0" encoding="utf-8"?>
<ds:datastoreItem xmlns:ds="http://schemas.openxmlformats.org/officeDocument/2006/customXml" ds:itemID="{4501D922-F2F0-4E39-B575-0575432601A8}">
  <ds:schemaRefs>
    <ds:schemaRef ds:uri="ESRI.ArcGIS.Mapping.OfficeIntegration.PowerPointInfo"/>
  </ds:schemaRefs>
</ds:datastoreItem>
</file>

<file path=customXml/itemProps93.xml><?xml version="1.0" encoding="utf-8"?>
<ds:datastoreItem xmlns:ds="http://schemas.openxmlformats.org/officeDocument/2006/customXml" ds:itemID="{34CA7AE8-69F5-491C-A650-77C4F462ECBC}">
  <ds:schemaRefs>
    <ds:schemaRef ds:uri="ESRI.ArcGIS.Mapping.OfficeIntegration.PowerPointInfo"/>
  </ds:schemaRefs>
</ds:datastoreItem>
</file>

<file path=customXml/itemProps94.xml><?xml version="1.0" encoding="utf-8"?>
<ds:datastoreItem xmlns:ds="http://schemas.openxmlformats.org/officeDocument/2006/customXml" ds:itemID="{7F8E2153-E071-48A9-95F8-DA4F550A941F}">
  <ds:schemaRefs>
    <ds:schemaRef ds:uri="ESRI.ArcGIS.Mapping.OfficeIntegration.PowerPointInfo"/>
  </ds:schemaRefs>
</ds:datastoreItem>
</file>

<file path=customXml/itemProps95.xml><?xml version="1.0" encoding="utf-8"?>
<ds:datastoreItem xmlns:ds="http://schemas.openxmlformats.org/officeDocument/2006/customXml" ds:itemID="{182D6623-45AE-497E-869C-7D01BC31DD0B}">
  <ds:schemaRefs>
    <ds:schemaRef ds:uri="ESRI.ArcGIS.Mapping.OfficeIntegration.PowerPointInfo"/>
  </ds:schemaRefs>
</ds:datastoreItem>
</file>

<file path=customXml/itemProps96.xml><?xml version="1.0" encoding="utf-8"?>
<ds:datastoreItem xmlns:ds="http://schemas.openxmlformats.org/officeDocument/2006/customXml" ds:itemID="{DBFDE645-DEEB-4C85-AC2D-364C858E0C89}">
  <ds:schemaRefs>
    <ds:schemaRef ds:uri="ESRI.ArcGIS.Mapping.OfficeIntegration.PowerPointInfo"/>
  </ds:schemaRefs>
</ds:datastoreItem>
</file>

<file path=customXml/itemProps97.xml><?xml version="1.0" encoding="utf-8"?>
<ds:datastoreItem xmlns:ds="http://schemas.openxmlformats.org/officeDocument/2006/customXml" ds:itemID="{5AEFBAB6-E65F-4402-AB15-41827BB27C35}">
  <ds:schemaRefs>
    <ds:schemaRef ds:uri="ESRI.ArcGIS.Mapping.OfficeIntegration.PowerPointInfo"/>
  </ds:schemaRefs>
</ds:datastoreItem>
</file>

<file path=customXml/itemProps98.xml><?xml version="1.0" encoding="utf-8"?>
<ds:datastoreItem xmlns:ds="http://schemas.openxmlformats.org/officeDocument/2006/customXml" ds:itemID="{300C7DE1-BF76-4008-8733-FF4F206621D4}">
  <ds:schemaRefs>
    <ds:schemaRef ds:uri="ESRI.ArcGIS.Mapping.OfficeIntegration.PowerPointInfo"/>
  </ds:schemaRefs>
</ds:datastoreItem>
</file>

<file path=customXml/itemProps99.xml><?xml version="1.0" encoding="utf-8"?>
<ds:datastoreItem xmlns:ds="http://schemas.openxmlformats.org/officeDocument/2006/customXml" ds:itemID="{1AA22742-755C-464C-B625-F898BA7084A5}">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TEMPLATE_ SPPD RTR OS Briefing_June 2 2016 draft_MM edits</Template>
  <TotalTime>63</TotalTime>
  <Words>3512</Words>
  <Application>Microsoft Office PowerPoint</Application>
  <PresentationFormat>On-screen Show (4:3)</PresentationFormat>
  <Paragraphs>506</Paragraphs>
  <Slides>35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Courier New</vt:lpstr>
      <vt:lpstr>Wingdings</vt:lpstr>
      <vt:lpstr>~5203211</vt:lpstr>
      <vt:lpstr>PowerPoint Presentation</vt:lpstr>
      <vt:lpstr>Overview</vt:lpstr>
      <vt:lpstr>Consultation with Small Entity Representatives</vt:lpstr>
      <vt:lpstr>SERs and the Regulatory Process</vt:lpstr>
      <vt:lpstr>Clean Air Act Section 111 – Emissions Standards</vt:lpstr>
      <vt:lpstr>Regulatory History</vt:lpstr>
      <vt:lpstr>Executive Order on Public Health and the Environment</vt:lpstr>
      <vt:lpstr>Oil and Gas Sector Overview</vt:lpstr>
      <vt:lpstr>Oil and Gas Sector Overview</vt:lpstr>
      <vt:lpstr>Methane Emissions: Oil and Natural Gas Sector</vt:lpstr>
      <vt:lpstr>Methane Emissions: Oil and Natural Gas Production</vt:lpstr>
      <vt:lpstr>Methane Emissions: Natural Gas Processing</vt:lpstr>
      <vt:lpstr>Methane Emissions: Transmission and Distribution</vt:lpstr>
      <vt:lpstr>Industry Sectors and Their Small Business Size Definitions</vt:lpstr>
      <vt:lpstr>Estimated Number of Facilities</vt:lpstr>
      <vt:lpstr>2021 Proposal</vt:lpstr>
      <vt:lpstr>Scope of the 2021 Proposal</vt:lpstr>
      <vt:lpstr>Fugitive Emissions (part 1 of 2)</vt:lpstr>
      <vt:lpstr>Fugitive Emissions (part 2 of 2)</vt:lpstr>
      <vt:lpstr>Centrifugal Compressors</vt:lpstr>
      <vt:lpstr>Reciprocating Compressors</vt:lpstr>
      <vt:lpstr>Pneumatic Controllers</vt:lpstr>
      <vt:lpstr>Pneumatic Pumps</vt:lpstr>
      <vt:lpstr>Equipment Leaks at Natural Gas Processing Plants</vt:lpstr>
      <vt:lpstr>Storage Vessels</vt:lpstr>
      <vt:lpstr>Well Completions</vt:lpstr>
      <vt:lpstr>Reporting and Recordkeeping</vt:lpstr>
      <vt:lpstr>Other Federal Regulations</vt:lpstr>
      <vt:lpstr>Preliminary Schedule</vt:lpstr>
      <vt:lpstr>Input Requested</vt:lpstr>
      <vt:lpstr>How to comment</vt:lpstr>
      <vt:lpstr>Contact Information</vt:lpstr>
      <vt:lpstr>PowerPoint Presentation</vt:lpstr>
      <vt:lpstr>Capital Cost estimates from OOOO and OOOOa</vt:lpstr>
      <vt:lpstr>Capital Cost estimates from OOOO and OOOOa</vt:lpstr>
    </vt:vector>
  </TitlesOfParts>
  <Company>US-EPA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Vasu, Amy</dc:creator>
  <cp:lastModifiedBy>Thompson, Lisa</cp:lastModifiedBy>
  <cp:revision>3</cp:revision>
  <cp:lastPrinted>2020-05-15T18:19:38Z</cp:lastPrinted>
  <dcterms:created xsi:type="dcterms:W3CDTF">2016-06-15T14:43:29Z</dcterms:created>
  <dcterms:modified xsi:type="dcterms:W3CDTF">2021-06-22T14:26:00Z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0x01010063FF6CD48380BC42995341910D16904E</vt:lpwstr>
  </property>
  <property fmtid="{D5CDD505-2E9C-101B-9397-08002B2CF9AE}" pid="3" name="TaxKeyword">
    <vt:lpwstr/>
  </property>
  <property fmtid="{D5CDD505-2E9C-101B-9397-08002B2CF9AE}" pid="4" name="EPA Subject">
    <vt:lpwstr/>
  </property>
  <property fmtid="{D5CDD505-2E9C-101B-9397-08002B2CF9AE}" pid="5" name="Document Type">
    <vt:lpwstr/>
  </property>
</Properties>
</file>